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>
  <p:sldMasterIdLst>
    <p:sldMasterId id="2147484069" r:id="rId1"/>
  </p:sldMasterIdLst>
  <p:notesMasterIdLst>
    <p:notesMasterId r:id="rId18"/>
  </p:notesMasterIdLst>
  <p:handoutMasterIdLst>
    <p:handoutMasterId r:id="rId19"/>
  </p:handoutMasterIdLst>
  <p:sldIdLst>
    <p:sldId id="752" r:id="rId2"/>
    <p:sldId id="779" r:id="rId3"/>
    <p:sldId id="780" r:id="rId4"/>
    <p:sldId id="781" r:id="rId5"/>
    <p:sldId id="782" r:id="rId6"/>
    <p:sldId id="783" r:id="rId7"/>
    <p:sldId id="784" r:id="rId8"/>
    <p:sldId id="753" r:id="rId9"/>
    <p:sldId id="785" r:id="rId10"/>
    <p:sldId id="787" r:id="rId11"/>
    <p:sldId id="788" r:id="rId12"/>
    <p:sldId id="694" r:id="rId13"/>
    <p:sldId id="626" r:id="rId14"/>
    <p:sldId id="751" r:id="rId15"/>
    <p:sldId id="748" r:id="rId16"/>
    <p:sldId id="790" r:id="rId17"/>
  </p:sldIdLst>
  <p:sldSz cx="9144000" cy="6858000" type="screen4x3"/>
  <p:notesSz cx="6858000" cy="91805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1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B79"/>
    <a:srgbClr val="FFFFFF"/>
    <a:srgbClr val="000000"/>
    <a:srgbClr val="E3B65C"/>
    <a:srgbClr val="007701"/>
    <a:srgbClr val="FFCC66"/>
    <a:srgbClr val="FFDC77"/>
    <a:srgbClr val="006901"/>
    <a:srgbClr val="003F00"/>
    <a:srgbClr val="C3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1304" autoAdjust="0"/>
  </p:normalViewPr>
  <p:slideViewPr>
    <p:cSldViewPr>
      <p:cViewPr varScale="1">
        <p:scale>
          <a:sx n="105" d="100"/>
          <a:sy n="105" d="100"/>
        </p:scale>
        <p:origin x="7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520" y="-104"/>
      </p:cViewPr>
      <p:guideLst>
        <p:guide orient="horz" pos="2891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D8740342-88AF-394B-B732-DDB4ACA69DEA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CCD0701C-8767-7748-BB28-F52BB2FD0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9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75A0A98-2420-AA46-97BE-521E26A34E3C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5063" y="688975"/>
            <a:ext cx="4591050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60863"/>
            <a:ext cx="5486400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720138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pitchFamily="-112" charset="0"/>
              </a:defRPr>
            </a:lvl1pPr>
          </a:lstStyle>
          <a:p>
            <a:pPr>
              <a:defRPr/>
            </a:pPr>
            <a:fld id="{B39AECCE-B0FE-4E46-839A-6B1EA38F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722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-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1139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8800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1306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1682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5032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15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3582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6925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17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2683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7966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459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706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1791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873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2746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7621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911E31-A891-7145-813C-32B07326DB4A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091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345D28-E742-224A-8B7F-976A820AE577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EA901-911E-8F4B-ADE6-4DAAFA38A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D9A5C6-CB20-4E43-8D67-9E2B2296C68D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298BF-2ED1-C641-8AF2-D62E0FB0FC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E1E25-6639-F64B-8719-BD5311A6CEF7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30AD8-A0C4-9245-9CC9-F064FDAEB2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DDBD4-BCC6-8746-9F61-6B7CBC1CEA71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musicedconsultants.net/ 
conference-materials 
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3DC996-32B9-344C-9750-19AD031053BC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F3F3D7-0FF1-9545-A21F-46DF2347634A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2BA3FF-04C3-304C-AFAC-535F33ABCD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7CD14-F92F-0745-895B-8FB6F0116E09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A3C15-6233-A445-AFD5-FCAA310809E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472997-F8C4-8844-8605-11F599C52A3E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15CF69-2477-6646-8D09-BB92A8E738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55BB7C-546E-3041-8294-9FB4BBE7C1C9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FBA6AC-771E-6B4B-A2B5-C6E1E0B157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E8CBB1-E7D6-E14F-8BFA-F8DD0EF14FE9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B258C2-9E0C-F843-94B0-06B40E8DF8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A7D84-F0A7-1343-A4B0-78F23D6874A7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B5DC3-9D3E-EE47-91E6-964F596B2A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078846-C331-B141-83A9-0E69B4CFC6E0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4FF567-FC49-4B4E-BB0F-A4A90FB61F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24F7B-130D-0A49-9C4D-08BD9F7D5342}" type="datetime1">
              <a:rPr lang="en-US" smtClean="0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musicedconsultants.net/ 
conference-materials 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5C1D2B-DEBA-2D44-B1C4-CDFCB62A1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4" y="0"/>
            <a:ext cx="9144000" cy="688910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5A52BDE-CC4F-874B-9489-554EF154A44C}"/>
              </a:ext>
            </a:extLst>
          </p:cNvPr>
          <p:cNvSpPr txBox="1"/>
          <p:nvPr/>
        </p:nvSpPr>
        <p:spPr>
          <a:xfrm>
            <a:off x="-426203" y="475813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Keeping “</a:t>
            </a:r>
            <a:r>
              <a:rPr lang="en-US" sz="3600" i="1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eflection” in Mind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7CE0F3-6DF7-F54C-AFD1-8681D6DB2E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496" y="1337776"/>
            <a:ext cx="2680677" cy="411480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  <a:softEdge rad="112500"/>
          </a:effec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29E18F7-2568-3A4C-9D0B-5B374E65FA04}"/>
              </a:ext>
            </a:extLst>
          </p:cNvPr>
          <p:cNvSpPr txBox="1"/>
          <p:nvPr/>
        </p:nvSpPr>
        <p:spPr>
          <a:xfrm>
            <a:off x="4298197" y="1363424"/>
            <a:ext cx="3429000" cy="34163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+mn-lt"/>
              </a:rPr>
              <a:t>Students need to realize how music-making </a:t>
            </a:r>
            <a:r>
              <a:rPr lang="en-US" sz="3600" dirty="0">
                <a:solidFill>
                  <a:srgbClr val="73FB79"/>
                </a:solidFill>
                <a:latin typeface="+mn-lt"/>
              </a:rPr>
              <a:t>IMPACTS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their lives and </a:t>
            </a:r>
            <a:r>
              <a:rPr lang="en-US" sz="3600" dirty="0">
                <a:solidFill>
                  <a:srgbClr val="73FB79"/>
                </a:solidFill>
                <a:latin typeface="+mn-lt"/>
              </a:rPr>
              <a:t>ENRICHES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them.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D63021A3-408C-9346-B4B9-98870C8138CD}"/>
              </a:ext>
            </a:extLst>
          </p:cNvPr>
          <p:cNvSpPr txBox="1"/>
          <p:nvPr/>
        </p:nvSpPr>
        <p:spPr>
          <a:xfrm>
            <a:off x="697424" y="5488739"/>
            <a:ext cx="77724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3600" i="1" dirty="0">
                <a:solidFill>
                  <a:srgbClr val="73FB79"/>
                </a:solidFill>
                <a:latin typeface="+mn-lt"/>
              </a:rPr>
              <a:t>Music Makes the Difference Because. . 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38ACF-F1DA-5E4F-85D4-066CA51F9CA6}"/>
              </a:ext>
            </a:extLst>
          </p:cNvPr>
          <p:cNvSpPr txBox="1"/>
          <p:nvPr/>
        </p:nvSpPr>
        <p:spPr>
          <a:xfrm>
            <a:off x="8424446" y="635635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227053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0"/>
            <a:ext cx="9144000" cy="688910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C8B0B2C-CF01-F047-864F-EDF5736C0D7B}"/>
              </a:ext>
            </a:extLst>
          </p:cNvPr>
          <p:cNvSpPr txBox="1"/>
          <p:nvPr/>
        </p:nvSpPr>
        <p:spPr>
          <a:xfrm>
            <a:off x="0" y="228600"/>
            <a:ext cx="9144000" cy="120032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Keeping the “</a:t>
            </a:r>
            <a:r>
              <a:rPr lang="en-US" sz="3600" i="1" u="sng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T</a:t>
            </a:r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otal” Picture in Mind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ＭＳ Ｐゴシック" charset="-128"/>
              </a:rPr>
              <a:t>Remaining Relevant</a:t>
            </a:r>
            <a:endParaRPr lang="en-US" sz="3600" i="1" dirty="0">
              <a:solidFill>
                <a:schemeClr val="bg1"/>
              </a:solidFill>
              <a:highlight>
                <a:srgbClr val="000000"/>
              </a:highligh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D56E4-3E46-1049-8AC1-1782D6846A29}"/>
              </a:ext>
            </a:extLst>
          </p:cNvPr>
          <p:cNvSpPr txBox="1"/>
          <p:nvPr/>
        </p:nvSpPr>
        <p:spPr>
          <a:xfrm>
            <a:off x="0" y="5334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Stephen Cox, Band Director</a:t>
            </a:r>
          </a:p>
          <a:p>
            <a:pPr algn="ctr"/>
            <a:r>
              <a:rPr lang="en-US" sz="20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Eastland HS, TX</a:t>
            </a:r>
          </a:p>
          <a:p>
            <a:endParaRPr lang="en-US" sz="2000" dirty="0">
              <a:latin typeface="+mn-lt"/>
            </a:endParaRPr>
          </a:p>
        </p:txBody>
      </p:sp>
      <p:pic>
        <p:nvPicPr>
          <p:cNvPr id="3" name="Grammy Music Educator 2021 USE - Stephen Cox - Eastland HS - Video 3.mp4" descr="Grammy Music Educator 2021 USE - Stephen Cox - Eastland HS - Video 3.mp4">
            <a:hlinkClick r:id="" action="ppaction://media"/>
            <a:extLst>
              <a:ext uri="{FF2B5EF4-FFF2-40B4-BE49-F238E27FC236}">
                <a16:creationId xmlns:a16="http://schemas.microsoft.com/office/drawing/2014/main" id="{B624636F-6218-5748-ADF6-4066CCFEDF69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1031" y="1434560"/>
            <a:ext cx="6769801" cy="38080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B9A701-7CD0-1346-9CE5-4A34930DDE1E}"/>
              </a:ext>
            </a:extLst>
          </p:cNvPr>
          <p:cNvSpPr txBox="1"/>
          <p:nvPr/>
        </p:nvSpPr>
        <p:spPr>
          <a:xfrm>
            <a:off x="8382000" y="634966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418094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9235"/>
            <a:ext cx="9144000" cy="688910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C8B0B2C-CF01-F047-864F-EDF5736C0D7B}"/>
              </a:ext>
            </a:extLst>
          </p:cNvPr>
          <p:cNvSpPr txBox="1"/>
          <p:nvPr/>
        </p:nvSpPr>
        <p:spPr>
          <a:xfrm>
            <a:off x="0" y="76200"/>
            <a:ext cx="9144000" cy="120032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Keeping the “</a:t>
            </a:r>
            <a:r>
              <a:rPr lang="en-US" sz="3600" i="1" u="sng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T</a:t>
            </a:r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otal” Picture in Mind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ＭＳ Ｐゴシック" charset="-128"/>
              </a:rPr>
              <a:t>Remaining Relevant</a:t>
            </a:r>
            <a:endParaRPr lang="en-US" sz="3600" i="1" dirty="0">
              <a:solidFill>
                <a:schemeClr val="bg1"/>
              </a:solidFill>
              <a:highlight>
                <a:srgbClr val="000000"/>
              </a:highlight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1D56E4-3E46-1049-8AC1-1782D6846A29}"/>
              </a:ext>
            </a:extLst>
          </p:cNvPr>
          <p:cNvSpPr txBox="1"/>
          <p:nvPr/>
        </p:nvSpPr>
        <p:spPr>
          <a:xfrm>
            <a:off x="0" y="53340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Stephen Cox, Band Director</a:t>
            </a:r>
          </a:p>
          <a:p>
            <a:pPr algn="ctr"/>
            <a:r>
              <a:rPr lang="en-US" sz="20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Eastland HS, TX</a:t>
            </a:r>
          </a:p>
          <a:p>
            <a:endParaRPr lang="en-US" sz="2000" dirty="0">
              <a:latin typeface="+mn-lt"/>
            </a:endParaRPr>
          </a:p>
        </p:txBody>
      </p:sp>
      <p:pic>
        <p:nvPicPr>
          <p:cNvPr id="6" name="Picture 5" descr="A picture containing object, clock, plane&#10;&#10;Description automatically generated">
            <a:extLst>
              <a:ext uri="{FF2B5EF4-FFF2-40B4-BE49-F238E27FC236}">
                <a16:creationId xmlns:a16="http://schemas.microsoft.com/office/drawing/2014/main" id="{5B8474AB-703C-914E-8FBF-3AFC167AD6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0" y="2042472"/>
            <a:ext cx="5524500" cy="31498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3BAE5-DAC9-8F42-A1A1-B823C115F900}"/>
              </a:ext>
            </a:extLst>
          </p:cNvPr>
          <p:cNvSpPr txBox="1"/>
          <p:nvPr/>
        </p:nvSpPr>
        <p:spPr>
          <a:xfrm>
            <a:off x="0" y="14726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https://</a:t>
            </a:r>
            <a:r>
              <a:rPr lang="en-US" sz="3200" dirty="0" err="1">
                <a:solidFill>
                  <a:schemeClr val="bg1"/>
                </a:solidFill>
                <a:latin typeface="+mn-lt"/>
              </a:rPr>
              <a:t>bit.ly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/33Ylh5g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E964D-E6E9-224E-B483-A924A38B2E48}"/>
              </a:ext>
            </a:extLst>
          </p:cNvPr>
          <p:cNvSpPr txBox="1"/>
          <p:nvPr/>
        </p:nvSpPr>
        <p:spPr>
          <a:xfrm>
            <a:off x="8382000" y="634966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948731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musicedconsultants.net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/ 
conference-materials 
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2BB39B4-5A76-804D-BC48-AFA861B505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910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B84A982-9EE1-9841-A0AA-9584195F2E5E}"/>
              </a:ext>
            </a:extLst>
          </p:cNvPr>
          <p:cNvSpPr txBox="1"/>
          <p:nvPr/>
        </p:nvSpPr>
        <p:spPr>
          <a:xfrm>
            <a:off x="0" y="609600"/>
            <a:ext cx="9144000" cy="7694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4400" i="1" dirty="0">
                <a:solidFill>
                  <a:srgbClr val="FFFFFF"/>
                </a:solidFill>
                <a:latin typeface="+mj-lt"/>
              </a:rPr>
              <a:t>The </a:t>
            </a:r>
            <a:r>
              <a:rPr lang="en-US" sz="4400" i="1" dirty="0">
                <a:solidFill>
                  <a:srgbClr val="73FB79"/>
                </a:solidFill>
                <a:latin typeface="+mj-lt"/>
              </a:rPr>
              <a:t>S.M.A.R.T.</a:t>
            </a:r>
            <a:r>
              <a:rPr lang="en-US" sz="4400" i="1" dirty="0">
                <a:solidFill>
                  <a:srgbClr val="FFFFFF"/>
                </a:solidFill>
                <a:latin typeface="+mj-lt"/>
              </a:rPr>
              <a:t> Approach to Retention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65C998C-4F72-A64C-B11E-67E6ABBC1C29}"/>
              </a:ext>
            </a:extLst>
          </p:cNvPr>
          <p:cNvSpPr txBox="1"/>
          <p:nvPr/>
        </p:nvSpPr>
        <p:spPr>
          <a:xfrm>
            <a:off x="-2798" y="1600200"/>
            <a:ext cx="9144000" cy="7694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4400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S</a:t>
            </a:r>
            <a:r>
              <a:rPr lang="en-US" sz="44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uccess</a:t>
            </a:r>
            <a:endParaRPr lang="en-US" sz="4400" dirty="0">
              <a:solidFill>
                <a:srgbClr val="73FB79"/>
              </a:solidFill>
              <a:latin typeface="+mn-lt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4992AA85-9E9F-764E-802F-7A60BB448B72}"/>
              </a:ext>
            </a:extLst>
          </p:cNvPr>
          <p:cNvSpPr txBox="1"/>
          <p:nvPr/>
        </p:nvSpPr>
        <p:spPr>
          <a:xfrm>
            <a:off x="-28198" y="2438400"/>
            <a:ext cx="9144000" cy="7694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4400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M</a:t>
            </a:r>
            <a:r>
              <a:rPr lang="en-US" sz="44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odeling</a:t>
            </a:r>
            <a:endParaRPr lang="en-US" sz="4400" dirty="0">
              <a:solidFill>
                <a:srgbClr val="73FB79"/>
              </a:solidFill>
              <a:latin typeface="+mn-lt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C601D7F0-E940-7946-880B-20F9E471B80A}"/>
              </a:ext>
            </a:extLst>
          </p:cNvPr>
          <p:cNvSpPr txBox="1"/>
          <p:nvPr/>
        </p:nvSpPr>
        <p:spPr>
          <a:xfrm>
            <a:off x="-2798" y="3352800"/>
            <a:ext cx="9144000" cy="7694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4400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A</a:t>
            </a:r>
            <a:r>
              <a:rPr lang="en-US" sz="44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ctivities</a:t>
            </a:r>
            <a:endParaRPr lang="en-US" sz="4400" dirty="0">
              <a:solidFill>
                <a:srgbClr val="73FB79"/>
              </a:solidFill>
              <a:latin typeface="+mn-lt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EFDE11C-789E-144E-821E-FD56D3B2788C}"/>
              </a:ext>
            </a:extLst>
          </p:cNvPr>
          <p:cNvSpPr txBox="1"/>
          <p:nvPr/>
        </p:nvSpPr>
        <p:spPr>
          <a:xfrm>
            <a:off x="-2798" y="4306669"/>
            <a:ext cx="9144000" cy="7694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4400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lang="en-US" sz="44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eflection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64040EAC-F684-934D-B225-DF59F8D35933}"/>
              </a:ext>
            </a:extLst>
          </p:cNvPr>
          <p:cNvSpPr txBox="1"/>
          <p:nvPr/>
        </p:nvSpPr>
        <p:spPr>
          <a:xfrm>
            <a:off x="-28198" y="5181600"/>
            <a:ext cx="9144000" cy="76944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4400" u="sng" dirty="0">
                <a:solidFill>
                  <a:srgbClr val="73FB79"/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400" dirty="0">
                <a:solidFill>
                  <a:srgbClr val="73FB79"/>
                </a:solidFill>
                <a:latin typeface="+mj-lt"/>
                <a:ea typeface="ＭＳ Ｐゴシック" charset="-128"/>
                <a:cs typeface="ＭＳ Ｐゴシック" charset="-128"/>
              </a:rPr>
              <a:t>otal Picture </a:t>
            </a:r>
            <a:endParaRPr lang="en-US" sz="4400" dirty="0">
              <a:solidFill>
                <a:srgbClr val="73FB79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F5757C-A398-6540-80F3-CB58E3B431B2}"/>
              </a:ext>
            </a:extLst>
          </p:cNvPr>
          <p:cNvSpPr txBox="1"/>
          <p:nvPr/>
        </p:nvSpPr>
        <p:spPr>
          <a:xfrm>
            <a:off x="8382000" y="63524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5746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73F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Your </a:t>
            </a:r>
            <a:r>
              <a:rPr lang="en-US" sz="6000" u="sng" dirty="0">
                <a:solidFill>
                  <a:srgbClr val="73F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Enthusiasm</a:t>
            </a:r>
            <a:r>
              <a:rPr lang="en-US" sz="6000" dirty="0">
                <a:solidFill>
                  <a:srgbClr val="73F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is </a:t>
            </a:r>
          </a:p>
          <a:p>
            <a:pPr algn="ctr"/>
            <a:r>
              <a:rPr lang="en-US" sz="6000" dirty="0">
                <a:solidFill>
                  <a:srgbClr val="73F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Matters!</a:t>
            </a:r>
          </a:p>
        </p:txBody>
      </p:sp>
      <p:pic>
        <p:nvPicPr>
          <p:cNvPr id="6" name="Picture 5" descr="Enthusiasm-is-key-for-succes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412" y="1905000"/>
            <a:ext cx="4625788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Happy Music No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763" y="1371600"/>
            <a:ext cx="1791837" cy="2349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0A64A5-7FFF-2644-9C66-39E269D9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musicedconsultants.net/ 
conference-materials 
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3AEE06-C683-AE49-8DF7-7818D46D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7" name="Picture 6" descr="A picture containing table, sitting, computer, keyboard&#10;&#10;Description automatically generated">
            <a:extLst>
              <a:ext uri="{FF2B5EF4-FFF2-40B4-BE49-F238E27FC236}">
                <a16:creationId xmlns:a16="http://schemas.microsoft.com/office/drawing/2014/main" id="{E241D734-3A8E-0B46-B0ED-40A558E372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5594"/>
            <a:ext cx="9144000" cy="1182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D77EDF-1348-1F45-AC63-FD6AD6289083}"/>
              </a:ext>
            </a:extLst>
          </p:cNvPr>
          <p:cNvSpPr txBox="1"/>
          <p:nvPr/>
        </p:nvSpPr>
        <p:spPr>
          <a:xfrm>
            <a:off x="8348246" y="627620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1976496220"/>
      </p:ext>
    </p:extLst>
  </p:cSld>
  <p:clrMapOvr>
    <a:masterClrMapping/>
  </p:clrMapOvr>
  <p:transition>
    <p:cut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9102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8E55852-C060-D44A-8FB7-B24E1C0045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22" y="1777676"/>
            <a:ext cx="8429155" cy="42421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CBFDA3-EFF9-F643-A611-60B6F5F6C89E}"/>
              </a:ext>
            </a:extLst>
          </p:cNvPr>
          <p:cNvSpPr txBox="1"/>
          <p:nvPr/>
        </p:nvSpPr>
        <p:spPr>
          <a:xfrm>
            <a:off x="8305800" y="635635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253221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48000" y="6356350"/>
            <a:ext cx="3200400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rgbClr val="FFFFFF"/>
                </a:solidFill>
                <a:latin typeface="+mn-lt"/>
              </a:rPr>
              <a:t>musicedconsultants.net</a:t>
            </a:r>
            <a:r>
              <a:rPr lang="en-US" sz="1600" dirty="0">
                <a:solidFill>
                  <a:srgbClr val="FFFFFF"/>
                </a:solidFill>
                <a:latin typeface="+mn-lt"/>
              </a:rPr>
              <a:t>/ 
conference-materials 
</a:t>
            </a:r>
          </a:p>
        </p:txBody>
      </p:sp>
      <p:pic>
        <p:nvPicPr>
          <p:cNvPr id="4" name="Picture 3" descr="A picture containing table, sitting, colorful, computer&#10;&#10;Description automatically generated">
            <a:extLst>
              <a:ext uri="{FF2B5EF4-FFF2-40B4-BE49-F238E27FC236}">
                <a16:creationId xmlns:a16="http://schemas.microsoft.com/office/drawing/2014/main" id="{A50FE002-1CC4-2340-A47E-897A73B1FD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13010"/>
            <a:ext cx="9144000" cy="48768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37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DF79A31-DBC0-4049-B0F0-19D1BCCB4F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00" y="1231900"/>
            <a:ext cx="8506900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F7E474-6102-8743-B813-A4DC79BA903A}"/>
              </a:ext>
            </a:extLst>
          </p:cNvPr>
          <p:cNvSpPr txBox="1"/>
          <p:nvPr/>
        </p:nvSpPr>
        <p:spPr>
          <a:xfrm>
            <a:off x="533400" y="381000"/>
            <a:ext cx="8265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Thanks to Our Sustaining Sponsors!</a:t>
            </a:r>
            <a:endParaRPr lang="en-US" sz="4400" dirty="0">
              <a:solidFill>
                <a:srgbClr val="73FB7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10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sitting, colorful, computer&#10;&#10;Description automatically generated">
            <a:extLst>
              <a:ext uri="{FF2B5EF4-FFF2-40B4-BE49-F238E27FC236}">
                <a16:creationId xmlns:a16="http://schemas.microsoft.com/office/drawing/2014/main" id="{A50FE002-1CC4-2340-A47E-897A73B1FD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9144000" cy="5105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5C86E2-A73B-7D40-A870-5D1DBD73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2F8BD-FE91-1A41-976F-DC84086F17BA}"/>
              </a:ext>
            </a:extLst>
          </p:cNvPr>
          <p:cNvSpPr txBox="1"/>
          <p:nvPr/>
        </p:nvSpPr>
        <p:spPr>
          <a:xfrm>
            <a:off x="304800" y="2895600"/>
            <a:ext cx="746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+mj-lt"/>
              </a:rPr>
              <a:t>Thank You!</a:t>
            </a:r>
          </a:p>
          <a:p>
            <a:endParaRPr lang="en-US" sz="6000" dirty="0">
              <a:latin typeface="+mj-lt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1FB711CA-AEAC-6743-96AA-1613321EDD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4375" y="-457200"/>
            <a:ext cx="11590625" cy="8121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1C4510-68CE-8D46-A663-2F08C1F1A299}"/>
              </a:ext>
            </a:extLst>
          </p:cNvPr>
          <p:cNvSpPr txBox="1"/>
          <p:nvPr/>
        </p:nvSpPr>
        <p:spPr>
          <a:xfrm>
            <a:off x="304800" y="4773419"/>
            <a:ext cx="5791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3FB79"/>
                </a:solidFill>
                <a:latin typeface="+mn-lt"/>
              </a:rPr>
              <a:t>Posted:</a:t>
            </a:r>
          </a:p>
          <a:p>
            <a:r>
              <a:rPr lang="en-US" sz="2400" dirty="0" err="1">
                <a:solidFill>
                  <a:srgbClr val="73FB79"/>
                </a:solidFill>
                <a:latin typeface="+mn-lt"/>
              </a:rPr>
              <a:t>musicedconsultants.net</a:t>
            </a:r>
            <a:r>
              <a:rPr lang="en-US" sz="2400" dirty="0">
                <a:solidFill>
                  <a:srgbClr val="73FB79"/>
                </a:solidFill>
                <a:latin typeface="+mn-lt"/>
              </a:rPr>
              <a:t>/</a:t>
            </a:r>
          </a:p>
          <a:p>
            <a:r>
              <a:rPr lang="en-US" sz="2400" dirty="0">
                <a:solidFill>
                  <a:srgbClr val="73FB79"/>
                </a:solidFill>
                <a:latin typeface="+mn-lt"/>
              </a:rPr>
              <a:t>conference-materials</a:t>
            </a:r>
          </a:p>
          <a:p>
            <a:endParaRPr lang="en-US" sz="2400" dirty="0">
              <a:solidFill>
                <a:srgbClr val="73FB79"/>
              </a:solidFill>
              <a:latin typeface="+mn-lt"/>
            </a:endParaRPr>
          </a:p>
          <a:p>
            <a:r>
              <a:rPr lang="en-US" sz="2400" dirty="0" err="1">
                <a:solidFill>
                  <a:srgbClr val="73FB79"/>
                </a:solidFill>
                <a:latin typeface="+mn-lt"/>
              </a:rPr>
              <a:t>marcia@musicedconsultants.net</a:t>
            </a:r>
            <a:endParaRPr lang="en-US" sz="2400" dirty="0">
              <a:solidFill>
                <a:srgbClr val="73FB79"/>
              </a:solidFill>
              <a:latin typeface="+mn-lt"/>
            </a:endParaRPr>
          </a:p>
          <a:p>
            <a:endParaRPr lang="en-US" sz="3200" dirty="0">
              <a:solidFill>
                <a:srgbClr val="73FB7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BA7FC8-5C4E-2540-9EA5-B2A9DF5E56C3}"/>
              </a:ext>
            </a:extLst>
          </p:cNvPr>
          <p:cNvSpPr txBox="1"/>
          <p:nvPr/>
        </p:nvSpPr>
        <p:spPr>
          <a:xfrm>
            <a:off x="166777" y="1980589"/>
            <a:ext cx="7467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solidFill>
                  <a:srgbClr val="73FB79"/>
                </a:solidFill>
                <a:latin typeface="+mj-lt"/>
              </a:rPr>
              <a:t>MusicAchievementCouncil.org</a:t>
            </a:r>
            <a:endParaRPr lang="en-US" sz="3200" i="1" dirty="0">
              <a:solidFill>
                <a:srgbClr val="73FB79"/>
              </a:solidFill>
              <a:latin typeface="+mj-lt"/>
            </a:endParaRPr>
          </a:p>
          <a:p>
            <a:endParaRPr lang="en-US" sz="60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EBCDC-893E-094B-96E7-10FA68E6AB5E}"/>
              </a:ext>
            </a:extLst>
          </p:cNvPr>
          <p:cNvSpPr txBox="1"/>
          <p:nvPr/>
        </p:nvSpPr>
        <p:spPr>
          <a:xfrm>
            <a:off x="8610600" y="647700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38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3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4" y="0"/>
            <a:ext cx="9144000" cy="688910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5A52BDE-CC4F-874B-9489-554EF154A44C}"/>
              </a:ext>
            </a:extLst>
          </p:cNvPr>
          <p:cNvSpPr txBox="1"/>
          <p:nvPr/>
        </p:nvSpPr>
        <p:spPr>
          <a:xfrm>
            <a:off x="0" y="242105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i="1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eflection”</a:t>
            </a:r>
          </a:p>
        </p:txBody>
      </p:sp>
      <p:pic>
        <p:nvPicPr>
          <p:cNvPr id="9" name="Picture 8" descr="A picture containing game&#10;&#10;Description automatically generated">
            <a:extLst>
              <a:ext uri="{FF2B5EF4-FFF2-40B4-BE49-F238E27FC236}">
                <a16:creationId xmlns:a16="http://schemas.microsoft.com/office/drawing/2014/main" id="{2628E596-0C45-EF4E-B747-5DAD6A7873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943132"/>
            <a:ext cx="7239000" cy="5260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52D60C-36E3-2E4E-B009-E8066F30B6F8}"/>
              </a:ext>
            </a:extLst>
          </p:cNvPr>
          <p:cNvSpPr txBox="1"/>
          <p:nvPr/>
        </p:nvSpPr>
        <p:spPr>
          <a:xfrm>
            <a:off x="8424446" y="635635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3146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4" y="-533400"/>
            <a:ext cx="9144000" cy="688910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5A52BDE-CC4F-874B-9489-554EF154A44C}"/>
              </a:ext>
            </a:extLst>
          </p:cNvPr>
          <p:cNvSpPr txBox="1"/>
          <p:nvPr/>
        </p:nvSpPr>
        <p:spPr>
          <a:xfrm>
            <a:off x="0" y="242105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i="1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eflection”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44570-5C38-574A-B77E-F2319F7F03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650" y="1786758"/>
            <a:ext cx="6734700" cy="3284484"/>
          </a:xfrm>
          <a:prstGeom prst="rect">
            <a:avLst/>
          </a:prstGeom>
          <a:effectLst>
            <a:reflection stA="98000" endPos="32000" dist="50800" dir="5400000" sy="-100000" algn="bl" rotWithShape="0"/>
          </a:effec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A24C703C-9C4F-CA46-A669-D12BDA1E94A6}"/>
              </a:ext>
            </a:extLst>
          </p:cNvPr>
          <p:cNvSpPr txBox="1"/>
          <p:nvPr/>
        </p:nvSpPr>
        <p:spPr>
          <a:xfrm>
            <a:off x="-11624" y="888436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Have Each Class Build a Word Cloud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EC938E-F21D-824E-B2B8-5CC50E4964BB}"/>
              </a:ext>
            </a:extLst>
          </p:cNvPr>
          <p:cNvSpPr txBox="1"/>
          <p:nvPr/>
        </p:nvSpPr>
        <p:spPr>
          <a:xfrm>
            <a:off x="8424446" y="6355702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651050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8887" y="6356553"/>
            <a:ext cx="2133600" cy="365125"/>
          </a:xfrm>
        </p:spPr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4" y="0"/>
            <a:ext cx="9144000" cy="688910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5A52BDE-CC4F-874B-9489-554EF154A44C}"/>
              </a:ext>
            </a:extLst>
          </p:cNvPr>
          <p:cNvSpPr txBox="1"/>
          <p:nvPr/>
        </p:nvSpPr>
        <p:spPr>
          <a:xfrm>
            <a:off x="0" y="242105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i="1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eflection”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24C703C-9C4F-CA46-A669-D12BDA1E94A6}"/>
              </a:ext>
            </a:extLst>
          </p:cNvPr>
          <p:cNvSpPr txBox="1"/>
          <p:nvPr/>
        </p:nvSpPr>
        <p:spPr>
          <a:xfrm>
            <a:off x="-11624" y="888436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Making New Friends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34FC38A-29B1-1D4F-BC96-B8944EFDD2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752600"/>
            <a:ext cx="4499033" cy="44703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C12ED9-66D3-134C-9588-164072FA3690}"/>
              </a:ext>
            </a:extLst>
          </p:cNvPr>
          <p:cNvSpPr txBox="1"/>
          <p:nvPr/>
        </p:nvSpPr>
        <p:spPr>
          <a:xfrm>
            <a:off x="8424446" y="635655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88598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8887" y="6356553"/>
            <a:ext cx="2133600" cy="365125"/>
          </a:xfrm>
        </p:spPr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910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5A52BDE-CC4F-874B-9489-554EF154A44C}"/>
              </a:ext>
            </a:extLst>
          </p:cNvPr>
          <p:cNvSpPr txBox="1"/>
          <p:nvPr/>
        </p:nvSpPr>
        <p:spPr>
          <a:xfrm>
            <a:off x="0" y="242105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i="1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eflection”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24C703C-9C4F-CA46-A669-D12BDA1E94A6}"/>
              </a:ext>
            </a:extLst>
          </p:cNvPr>
          <p:cNvSpPr txBox="1"/>
          <p:nvPr/>
        </p:nvSpPr>
        <p:spPr>
          <a:xfrm>
            <a:off x="-11624" y="888436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Experiencing the  Joy of Music-Making</a:t>
            </a:r>
          </a:p>
        </p:txBody>
      </p:sp>
      <p:pic>
        <p:nvPicPr>
          <p:cNvPr id="10" name="Picture 9" descr="A person standing in front of a instrument&#10;&#10;Description automatically generated">
            <a:extLst>
              <a:ext uri="{FF2B5EF4-FFF2-40B4-BE49-F238E27FC236}">
                <a16:creationId xmlns:a16="http://schemas.microsoft.com/office/drawing/2014/main" id="{ABCB5272-8CD1-F047-A1DE-F54C4D77E9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613472"/>
            <a:ext cx="4260850" cy="43675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6B89ED-7B6C-7D41-90AC-83798C0BDF26}"/>
              </a:ext>
            </a:extLst>
          </p:cNvPr>
          <p:cNvSpPr txBox="1"/>
          <p:nvPr/>
        </p:nvSpPr>
        <p:spPr>
          <a:xfrm>
            <a:off x="8382000" y="635655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248579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8887" y="6356553"/>
            <a:ext cx="2133600" cy="365125"/>
          </a:xfrm>
        </p:spPr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4" y="0"/>
            <a:ext cx="9144000" cy="688910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5A52BDE-CC4F-874B-9489-554EF154A44C}"/>
              </a:ext>
            </a:extLst>
          </p:cNvPr>
          <p:cNvSpPr txBox="1"/>
          <p:nvPr/>
        </p:nvSpPr>
        <p:spPr>
          <a:xfrm>
            <a:off x="0" y="242105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i="1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eflection”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24C703C-9C4F-CA46-A669-D12BDA1E94A6}"/>
              </a:ext>
            </a:extLst>
          </p:cNvPr>
          <p:cNvSpPr txBox="1"/>
          <p:nvPr/>
        </p:nvSpPr>
        <p:spPr>
          <a:xfrm>
            <a:off x="-11624" y="888436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It’s Fun!</a:t>
            </a:r>
          </a:p>
        </p:txBody>
      </p:sp>
      <p:pic>
        <p:nvPicPr>
          <p:cNvPr id="6" name="Picture 5" descr="A picture containing music, person, outdoor, brass&#10;&#10;Description automatically generated">
            <a:extLst>
              <a:ext uri="{FF2B5EF4-FFF2-40B4-BE49-F238E27FC236}">
                <a16:creationId xmlns:a16="http://schemas.microsoft.com/office/drawing/2014/main" id="{FF40016A-C27F-6048-9C47-ECED8C63CF5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022" y="1637976"/>
            <a:ext cx="5644578" cy="3613150"/>
          </a:xfrm>
          <a:prstGeom prst="rect">
            <a:avLst/>
          </a:prstGeom>
          <a:effectLst>
            <a:reflection stA="57000" endPos="35000" dist="508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29704-284F-8C4B-8B35-E89D3154CEB3}"/>
              </a:ext>
            </a:extLst>
          </p:cNvPr>
          <p:cNvSpPr txBox="1"/>
          <p:nvPr/>
        </p:nvSpPr>
        <p:spPr>
          <a:xfrm>
            <a:off x="8382000" y="635655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052995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48887" y="6356553"/>
            <a:ext cx="2133600" cy="365125"/>
          </a:xfrm>
        </p:spPr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4" y="0"/>
            <a:ext cx="9144000" cy="6889102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E5A52BDE-CC4F-874B-9489-554EF154A44C}"/>
              </a:ext>
            </a:extLst>
          </p:cNvPr>
          <p:cNvSpPr txBox="1"/>
          <p:nvPr/>
        </p:nvSpPr>
        <p:spPr>
          <a:xfrm>
            <a:off x="0" y="242105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i="1" u="sng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i="1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eflection”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24C703C-9C4F-CA46-A669-D12BDA1E94A6}"/>
              </a:ext>
            </a:extLst>
          </p:cNvPr>
          <p:cNvSpPr txBox="1"/>
          <p:nvPr/>
        </p:nvSpPr>
        <p:spPr>
          <a:xfrm>
            <a:off x="-11624" y="888436"/>
            <a:ext cx="9144000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It Gives Us a Unified Purpose!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BE0E7-EFAE-F446-ABED-68044ADC40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718" y="1638377"/>
            <a:ext cx="6554564" cy="3706719"/>
          </a:xfrm>
          <a:prstGeom prst="rect">
            <a:avLst/>
          </a:prstGeom>
          <a:effectLst>
            <a:reflection stA="53000" endPos="25000" dist="508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E181AA-B921-624D-882C-CF5891AC1431}"/>
              </a:ext>
            </a:extLst>
          </p:cNvPr>
          <p:cNvSpPr txBox="1"/>
          <p:nvPr/>
        </p:nvSpPr>
        <p:spPr>
          <a:xfrm>
            <a:off x="8382000" y="635655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06475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51"/>
            <a:ext cx="9144000" cy="688910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C8B0B2C-CF01-F047-864F-EDF5736C0D7B}"/>
              </a:ext>
            </a:extLst>
          </p:cNvPr>
          <p:cNvSpPr txBox="1"/>
          <p:nvPr/>
        </p:nvSpPr>
        <p:spPr>
          <a:xfrm>
            <a:off x="0" y="171271"/>
            <a:ext cx="9144000" cy="120032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Keeping the “</a:t>
            </a:r>
            <a:r>
              <a:rPr lang="en-US" sz="3600" i="1" u="sng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T</a:t>
            </a:r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otal” Picture in Mind</a:t>
            </a:r>
          </a:p>
          <a:p>
            <a:pPr algn="ctr"/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WHY and HOW</a:t>
            </a:r>
            <a:endParaRPr lang="en-US" sz="3600" i="1" dirty="0">
              <a:solidFill>
                <a:srgbClr val="73FB79"/>
              </a:solidFill>
              <a:highlight>
                <a:srgbClr val="000000"/>
              </a:highlight>
              <a:latin typeface="+mn-lt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F436007A-BB5B-9244-98C4-2A14B3338A9C}"/>
              </a:ext>
            </a:extLst>
          </p:cNvPr>
          <p:cNvSpPr txBox="1"/>
          <p:nvPr/>
        </p:nvSpPr>
        <p:spPr>
          <a:xfrm>
            <a:off x="457200" y="1243304"/>
            <a:ext cx="7391400" cy="175432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3600" u="sng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WHY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: Make music because it helps us to realize a </a:t>
            </a:r>
            <a:r>
              <a:rPr lang="en-US" sz="36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more fulfilling 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life.</a:t>
            </a:r>
          </a:p>
          <a:p>
            <a:endParaRPr lang="en-US" sz="3600" dirty="0">
              <a:latin typeface="+mn-lt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043854BB-10CC-E14E-9058-DD9D03439E5E}"/>
              </a:ext>
            </a:extLst>
          </p:cNvPr>
          <p:cNvSpPr txBox="1"/>
          <p:nvPr/>
        </p:nvSpPr>
        <p:spPr>
          <a:xfrm>
            <a:off x="456057" y="2530751"/>
            <a:ext cx="5105400" cy="230832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z="3600" u="sng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HOW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: Build </a:t>
            </a:r>
            <a:r>
              <a:rPr lang="en-US" sz="36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appreciation</a:t>
            </a:r>
            <a:r>
              <a:rPr lang="en-US" sz="36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for the ensemble because it builds trust.</a:t>
            </a:r>
          </a:p>
          <a:p>
            <a:endParaRPr lang="en-US" sz="3600" dirty="0">
              <a:latin typeface="+mn-lt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95B9078E-6175-DB4F-BA48-83948F3CB579}"/>
              </a:ext>
            </a:extLst>
          </p:cNvPr>
          <p:cNvSpPr txBox="1"/>
          <p:nvPr/>
        </p:nvSpPr>
        <p:spPr>
          <a:xfrm>
            <a:off x="457200" y="4419600"/>
            <a:ext cx="5486400" cy="230832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/>
            <a:r>
              <a:rPr lang="en-US" sz="3600" u="sng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HOW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: Provide </a:t>
            </a:r>
            <a:r>
              <a:rPr lang="en-US" sz="36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recognition</a:t>
            </a:r>
            <a:r>
              <a:rPr lang="en-US" sz="36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+mn-lt"/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reinforcement</a:t>
            </a:r>
            <a:r>
              <a:rPr lang="en-US" sz="3600" dirty="0">
                <a:solidFill>
                  <a:srgbClr val="CCFF66"/>
                </a:solidFill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because     </a:t>
            </a:r>
          </a:p>
          <a:p>
            <a:pPr lvl="0"/>
            <a:r>
              <a:rPr lang="en-US" sz="3600" dirty="0">
                <a:solidFill>
                  <a:schemeClr val="bg1"/>
                </a:solidFill>
                <a:latin typeface="+mn-lt"/>
                <a:ea typeface="ＭＳ Ｐゴシック" charset="-128"/>
                <a:cs typeface="ＭＳ Ｐゴシック" charset="-128"/>
              </a:rPr>
              <a:t>it bolsters confidence.</a:t>
            </a:r>
          </a:p>
          <a:p>
            <a:endParaRPr lang="en-US" sz="360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5C3334-E7A7-D542-B7DA-BBFA48AB0F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563" y="2530751"/>
            <a:ext cx="2956723" cy="2988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B109A0-4CB0-C34E-8F1C-C0D695F3D6DE}"/>
              </a:ext>
            </a:extLst>
          </p:cNvPr>
          <p:cNvSpPr txBox="1"/>
          <p:nvPr/>
        </p:nvSpPr>
        <p:spPr>
          <a:xfrm>
            <a:off x="8348246" y="635635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54504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843491-76BD-274A-B9C8-2F2D82817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88C437-0A12-3E4A-B959-FB613AA6581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0A12A94-6FED-1249-86EE-98BEDC9771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910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C8B0B2C-CF01-F047-864F-EDF5736C0D7B}"/>
              </a:ext>
            </a:extLst>
          </p:cNvPr>
          <p:cNvSpPr txBox="1"/>
          <p:nvPr/>
        </p:nvSpPr>
        <p:spPr>
          <a:xfrm>
            <a:off x="0" y="247471"/>
            <a:ext cx="9144000" cy="1200329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Keeping the “</a:t>
            </a:r>
            <a:r>
              <a:rPr lang="en-US" sz="3600" i="1" u="sng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T</a:t>
            </a:r>
            <a:r>
              <a:rPr lang="en-US" sz="3600" i="1" dirty="0">
                <a:solidFill>
                  <a:srgbClr val="73FB79"/>
                </a:solidFill>
                <a:highlight>
                  <a:srgbClr val="000000"/>
                </a:highlight>
                <a:latin typeface="+mn-lt"/>
                <a:ea typeface="ＭＳ Ｐゴシック" charset="-128"/>
                <a:cs typeface="ＭＳ Ｐゴシック" charset="-128"/>
              </a:rPr>
              <a:t>otal” Picture in Mind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  <a:highlight>
                  <a:srgbClr val="000000"/>
                </a:highlight>
                <a:latin typeface="+mn-lt"/>
                <a:ea typeface="ＭＳ Ｐゴシック" charset="-128"/>
              </a:rPr>
              <a:t>Remaining Relevant</a:t>
            </a:r>
            <a:endParaRPr lang="en-US" sz="3600" i="1" dirty="0">
              <a:solidFill>
                <a:schemeClr val="bg1"/>
              </a:solidFill>
              <a:highlight>
                <a:srgbClr val="000000"/>
              </a:highlight>
              <a:latin typeface="+mn-lt"/>
            </a:endParaRPr>
          </a:p>
        </p:txBody>
      </p:sp>
      <p:pic>
        <p:nvPicPr>
          <p:cNvPr id="6" name="Picture 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5208A11E-6999-B640-BA33-0A9DF92958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673" y="1441248"/>
            <a:ext cx="6680271" cy="3801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D56E4-3E46-1049-8AC1-1782D6846A29}"/>
              </a:ext>
            </a:extLst>
          </p:cNvPr>
          <p:cNvSpPr txBox="1"/>
          <p:nvPr/>
        </p:nvSpPr>
        <p:spPr>
          <a:xfrm>
            <a:off x="0" y="534068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Stephen Cox, Band Director</a:t>
            </a:r>
          </a:p>
          <a:p>
            <a:pPr algn="ctr"/>
            <a:r>
              <a:rPr lang="en-US" sz="2000" dirty="0">
                <a:solidFill>
                  <a:srgbClr val="73FB79"/>
                </a:solidFill>
                <a:latin typeface="+mn-lt"/>
                <a:ea typeface="ＭＳ Ｐゴシック" charset="-128"/>
                <a:cs typeface="ＭＳ Ｐゴシック" charset="-128"/>
              </a:rPr>
              <a:t>Eastland HS, TX</a:t>
            </a:r>
          </a:p>
          <a:p>
            <a:endParaRPr lang="en-US" sz="20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DA3B56-43C9-244D-8150-F4409ECFDAB7}"/>
              </a:ext>
            </a:extLst>
          </p:cNvPr>
          <p:cNvSpPr txBox="1"/>
          <p:nvPr/>
        </p:nvSpPr>
        <p:spPr>
          <a:xfrm>
            <a:off x="8382000" y="6333530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095187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412</Words>
  <Application>Microsoft Macintosh PowerPoint</Application>
  <PresentationFormat>On-screen Show (4:3)</PresentationFormat>
  <Paragraphs>114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Marcia Neel</dc:creator>
  <cp:lastModifiedBy>Marcia Neel</cp:lastModifiedBy>
  <cp:revision>382</cp:revision>
  <dcterms:created xsi:type="dcterms:W3CDTF">2020-10-15T18:48:47Z</dcterms:created>
  <dcterms:modified xsi:type="dcterms:W3CDTF">2020-10-15T19:46:46Z</dcterms:modified>
</cp:coreProperties>
</file>