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44"/>
  </p:notesMasterIdLst>
  <p:sldIdLst>
    <p:sldId id="256" r:id="rId2"/>
    <p:sldId id="317" r:id="rId3"/>
    <p:sldId id="304" r:id="rId4"/>
    <p:sldId id="302" r:id="rId5"/>
    <p:sldId id="318" r:id="rId6"/>
    <p:sldId id="303" r:id="rId7"/>
    <p:sldId id="299" r:id="rId8"/>
    <p:sldId id="262" r:id="rId9"/>
    <p:sldId id="263" r:id="rId10"/>
    <p:sldId id="275" r:id="rId11"/>
    <p:sldId id="276" r:id="rId12"/>
    <p:sldId id="307" r:id="rId13"/>
    <p:sldId id="308" r:id="rId14"/>
    <p:sldId id="309" r:id="rId15"/>
    <p:sldId id="306" r:id="rId16"/>
    <p:sldId id="319" r:id="rId17"/>
    <p:sldId id="264" r:id="rId18"/>
    <p:sldId id="265" r:id="rId19"/>
    <p:sldId id="301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310" r:id="rId37"/>
    <p:sldId id="311" r:id="rId38"/>
    <p:sldId id="312" r:id="rId39"/>
    <p:sldId id="313" r:id="rId40"/>
    <p:sldId id="293" r:id="rId41"/>
    <p:sldId id="315" r:id="rId42"/>
    <p:sldId id="25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0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76" y="7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1A033-309A-E640-9416-EFB18B2105BF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6C95-1F35-7F4E-BBDE-8130B554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524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300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448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68848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FA31ED9-8326-9346-B0D3-75C8B98F0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1A4C25-3E59-F040-9A87-703A9A861DFF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6FCF01C-198C-7E44-9CD3-E72E137A2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D517E09-8DB7-B844-87EA-9268EBFDB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45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9/13/19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Keynote%20Videos/PPT%20Slide%2028%20Collaboration-Ohio%20State%20Video%20Game%20Show.mp4" TargetMode="External"/><Relationship Id="rId1" Type="http://schemas.microsoft.com/office/2007/relationships/media" Target="file:////Users/marcianeel/Desktop/Keynote%20Videos/PPT%20Slide%2028%20Collaboration-Ohio%20State%20Video%20Game%20Show.mp4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Keynote%20Videos/PPT%20Slide%2031%20Confidence-Tenor%20Drum%20Wipehout.mp4" TargetMode="External"/><Relationship Id="rId1" Type="http://schemas.microsoft.com/office/2007/relationships/media" Target="file:////Users/marcianeel/Desktop/Keynote%20Videos/PPT%20Slide%2031%20Confidence-Tenor%20Drum%20Wipehout.mp4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Keynote%20Videos/PPT%20Slide%2034%20Communication-Dudamel%20Conducting%20%22Mambo%22.mp4" TargetMode="External"/><Relationship Id="rId1" Type="http://schemas.microsoft.com/office/2007/relationships/media" Target="file:////Users/marcianeel/Desktop/Keynote%20Videos/PPT%20Slide%2034%20Communication-Dudamel%20Conducting%20%22Mambo%22.mp4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file:////Users/marcianeel/Desktop/Keynote%20Videos/PPT%20Slide%204%20Eric%20Whitacre's%20Virtual%20Choir%204%20Fly%20to%20Paradise.mp4" TargetMode="External"/><Relationship Id="rId2" Type="http://schemas.microsoft.com/office/2007/relationships/media" Target="file:////Users/marcianeel/Desktop/Keynote%20Videos/PPT%20Slide%204%20Eric%20Whitacre's%20Virtual%20Choir%204%20Fly%20to%20Paradise.mp4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743" y="1626253"/>
            <a:ext cx="4846347" cy="199280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Marcia Neel </a:t>
            </a:r>
            <a:b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</a:br>
            <a:r>
              <a:rPr lang="en-US" sz="6000" dirty="0">
                <a:solidFill>
                  <a:schemeClr val="tx1"/>
                </a:solidFill>
                <a:latin typeface="High Tower Text" panose="02040502050506030303" pitchFamily="18" charset="0"/>
              </a:rPr>
              <a:t>        </a:t>
            </a:r>
            <a:b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64" y="2571727"/>
            <a:ext cx="1971356" cy="521651"/>
          </a:xfrm>
          <a:prstGeom prst="rect">
            <a:avLst/>
          </a:prstGeom>
        </p:spPr>
      </p:pic>
      <p:pic>
        <p:nvPicPr>
          <p:cNvPr id="6" name="Picture 5" descr="header_img_clini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92" y="4367997"/>
            <a:ext cx="1259853" cy="1259853"/>
          </a:xfrm>
          <a:prstGeom prst="rect">
            <a:avLst/>
          </a:prstGeom>
        </p:spPr>
      </p:pic>
      <p:pic>
        <p:nvPicPr>
          <p:cNvPr id="14" name="Picture 13" descr="A person in a red shirt&#10;&#10;Description automatically generated">
            <a:extLst>
              <a:ext uri="{FF2B5EF4-FFF2-40B4-BE49-F238E27FC236}">
                <a16:creationId xmlns:a16="http://schemas.microsoft.com/office/drawing/2014/main" id="{B23FE0BE-37A7-6340-AF29-12591100D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75" y="1638164"/>
            <a:ext cx="2886228" cy="2886228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63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31CB9E-5446-7241-AFFA-7ED5B30B9D71}"/>
              </a:ext>
            </a:extLst>
          </p:cNvPr>
          <p:cNvSpPr txBox="1"/>
          <p:nvPr/>
        </p:nvSpPr>
        <p:spPr>
          <a:xfrm>
            <a:off x="0" y="36934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JazzText Extended"/>
                <a:cs typeface="JazzText Extended"/>
              </a:rPr>
              <a:t>But for Music Education.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614C4-65E9-FF4C-B350-38A4BC691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91" y="4283148"/>
            <a:ext cx="2524271" cy="13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44135" y="1236870"/>
            <a:ext cx="77007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1.	</a:t>
            </a:r>
            <a:r>
              <a:rPr lang="en-US" sz="4000" u="sng" dirty="0">
                <a:solidFill>
                  <a:srgbClr val="FFFF00"/>
                </a:solidFill>
              </a:rPr>
              <a:t>C</a:t>
            </a:r>
            <a:r>
              <a:rPr lang="en-US" sz="4000" u="sng" dirty="0"/>
              <a:t>reativity</a:t>
            </a:r>
            <a:r>
              <a:rPr lang="en-US" sz="4000" dirty="0"/>
              <a:t> (Innovation). . .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	Ability to </a:t>
            </a:r>
            <a:r>
              <a:rPr lang="en-US" sz="4000" u="sng" dirty="0">
                <a:solidFill>
                  <a:srgbClr val="FFFF00"/>
                </a:solidFill>
              </a:rPr>
              <a:t>create new and more </a:t>
            </a:r>
          </a:p>
          <a:p>
            <a:pPr lvl="1"/>
            <a:r>
              <a:rPr lang="en-US" sz="4000" dirty="0">
                <a:solidFill>
                  <a:srgbClr val="FFFF00"/>
                </a:solidFill>
              </a:rPr>
              <a:t>	</a:t>
            </a:r>
            <a:r>
              <a:rPr lang="en-US" sz="4000" u="sng" dirty="0">
                <a:solidFill>
                  <a:srgbClr val="FFFF00"/>
                </a:solidFill>
              </a:rPr>
              <a:t>worthwhile ideas</a:t>
            </a:r>
            <a:r>
              <a:rPr lang="en-US" sz="4000" dirty="0"/>
              <a:t> and to work </a:t>
            </a:r>
          </a:p>
          <a:p>
            <a:pPr lvl="1"/>
            <a:r>
              <a:rPr lang="en-US" sz="4000" dirty="0"/>
              <a:t>	creatively with others.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	Create something that we don’t 	even know that we need!</a:t>
            </a:r>
          </a:p>
          <a:p>
            <a:pPr lvl="1"/>
            <a:endParaRPr lang="en-US" sz="4000" i="1" dirty="0"/>
          </a:p>
          <a:p>
            <a:endParaRPr lang="en-US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642" y="1848952"/>
            <a:ext cx="2818680" cy="3771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Wozniak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06" y="2120348"/>
            <a:ext cx="5789047" cy="434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86" y="1675232"/>
            <a:ext cx="7518400" cy="4737100"/>
          </a:xfrm>
          <a:prstGeom prst="rect">
            <a:avLst/>
          </a:prstGeom>
        </p:spPr>
      </p:pic>
      <p:pic>
        <p:nvPicPr>
          <p:cNvPr id="8" name="Picture 7" descr="Screen Shot 2019-02-28 at 7.22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814" y="1681244"/>
            <a:ext cx="57912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F9F067-C540-A242-B0FB-A5B2B051C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13" y="1245704"/>
            <a:ext cx="1666085" cy="5274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6A8FB-306B-7B47-B511-3C08D294D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1" y="1392400"/>
            <a:ext cx="1074045" cy="50199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Cooper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86" y="2098552"/>
            <a:ext cx="7518400" cy="473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27786-FE8F-9B4B-9E20-8949CC63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44" y="1588880"/>
            <a:ext cx="7316112" cy="410955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6672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471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Whitacre’s Virtual Choir 1 </a:t>
            </a:r>
          </a:p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Sings </a:t>
            </a:r>
            <a:r>
              <a:rPr lang="en-US" altLang="en-US" sz="4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 </a:t>
            </a:r>
            <a:r>
              <a:rPr lang="en-US" altLang="en-US" sz="44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Arumque</a:t>
            </a:r>
            <a:endParaRPr lang="en-US" altLang="en-US" sz="4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5" name="Picture 4" descr="A picture containing scene&#10;&#10;Description automatically generated">
            <a:extLst>
              <a:ext uri="{FF2B5EF4-FFF2-40B4-BE49-F238E27FC236}">
                <a16:creationId xmlns:a16="http://schemas.microsoft.com/office/drawing/2014/main" id="{CABAAD73-705B-BE4C-AB6D-465F474E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836"/>
            <a:ext cx="9177197" cy="37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2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71785" y="2133599"/>
            <a:ext cx="49652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/>
              <a:t>2.  </a:t>
            </a:r>
            <a:r>
              <a:rPr lang="en-US" sz="4000" u="sng" dirty="0">
                <a:solidFill>
                  <a:srgbClr val="FFFF00"/>
                </a:solidFill>
              </a:rPr>
              <a:t>C</a:t>
            </a:r>
            <a:r>
              <a:rPr lang="en-US" sz="4000" u="sng" dirty="0"/>
              <a:t>ritical Thinking</a:t>
            </a:r>
            <a:r>
              <a:rPr lang="en-US" sz="4000" dirty="0"/>
              <a:t>. . .</a:t>
            </a:r>
          </a:p>
          <a:p>
            <a:pPr algn="l"/>
            <a:endParaRPr lang="en-US" sz="4000" dirty="0"/>
          </a:p>
          <a:p>
            <a:pPr lvl="1" algn="l"/>
            <a:r>
              <a:rPr lang="en-US" sz="4000" dirty="0"/>
              <a:t>Ability to </a:t>
            </a:r>
            <a:r>
              <a:rPr lang="en-US" sz="4000" dirty="0">
                <a:solidFill>
                  <a:srgbClr val="FFFF00"/>
                </a:solidFill>
              </a:rPr>
              <a:t>reason </a:t>
            </a:r>
            <a:r>
              <a:rPr lang="en-US" sz="4000" dirty="0"/>
              <a:t>effectively and </a:t>
            </a:r>
          </a:p>
          <a:p>
            <a:pPr lvl="1" algn="l"/>
            <a:r>
              <a:rPr lang="en-US" sz="4000" dirty="0">
                <a:solidFill>
                  <a:srgbClr val="FFFF00"/>
                </a:solidFill>
              </a:rPr>
              <a:t>solve problems.</a:t>
            </a:r>
            <a:endParaRPr lang="en-US" sz="4000" dirty="0"/>
          </a:p>
        </p:txBody>
      </p:sp>
      <p:pic>
        <p:nvPicPr>
          <p:cNvPr id="5" name="Picture 4" descr="seven_problem_solving_tips-300x3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82" y="1985927"/>
            <a:ext cx="3810000" cy="3810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F0EA258-0D63-6542-960F-954CFAD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569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Life Skills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5002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4130" y="2121727"/>
            <a:ext cx="805027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EX: 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student’s solution to getting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to turn off their phones during a performance: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2282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s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4843" y="-60539"/>
            <a:ext cx="9316199" cy="698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ic Phot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9144001" cy="4712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570569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3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08347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Solvers: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C395D-7BAA-EE41-9DF3-6B2104927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97" y="2065902"/>
            <a:ext cx="5213472" cy="3905222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1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3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C395D-7BAA-EE41-9DF3-6B21049277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1948897" y="2052650"/>
            <a:ext cx="5213472" cy="3905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150" y="1109733"/>
            <a:ext cx="87605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Harry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Connick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, Jr. holds a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patent for a digital sheet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music, touch-screen system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that coordinates musical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displays for musicians in 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an orchestra. No need to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print revised parts! </a:t>
            </a: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j-lt"/>
              </a:rPr>
              <a:t>The </a:t>
            </a:r>
            <a:r>
              <a:rPr lang="en-US" sz="3600" u="sng" dirty="0">
                <a:solidFill>
                  <a:srgbClr val="FFFF00"/>
                </a:solidFill>
                <a:latin typeface="+mj-lt"/>
              </a:rPr>
              <a:t>Life Skills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 Practice Room</a:t>
            </a:r>
            <a:endParaRPr lang="en-US" sz="3600" dirty="0">
              <a:latin typeface="+mj-lt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08347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Problem Solvers:</a:t>
            </a:r>
          </a:p>
          <a:p>
            <a:endParaRPr lang="en-US" sz="8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69" y="1976022"/>
            <a:ext cx="5635265" cy="37500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1740569" y="1976022"/>
            <a:ext cx="5635265" cy="37500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272" y="1049130"/>
            <a:ext cx="8468985" cy="8217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Vic Firth was inspired to design a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higher-quality mallet than the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“warped utensils and implements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not specifically designed for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percussionists” while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playing timpani with the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Boston Symphony Orchestra. 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-979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08347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Solvers:</a:t>
            </a:r>
          </a:p>
          <a:p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13" y="1976022"/>
            <a:ext cx="6978857" cy="3544816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-979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1221813" y="1976022"/>
            <a:ext cx="6978857" cy="3544816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983" y="1292087"/>
            <a:ext cx="875111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Les Paul invented the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solid body guitar because his audience at the BBQ joint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where he performed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couldn’t hear him play.</a:t>
            </a:r>
          </a:p>
          <a:p>
            <a:pPr algn="ctr"/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35846" y="1022377"/>
            <a:ext cx="775095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ollaboration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(Teamwork). . .</a:t>
            </a:r>
          </a:p>
          <a:p>
            <a:pPr algn="l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work effectively and respectfully with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Ohio State University Marching Band</a:t>
            </a:r>
            <a:endParaRPr lang="en-US" sz="3200" dirty="0"/>
          </a:p>
        </p:txBody>
      </p:sp>
      <p:pic>
        <p:nvPicPr>
          <p:cNvPr id="6" name="Picture 5" descr="Screen Shot 2018-10-19 at 5.10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5822"/>
            <a:ext cx="9144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Ohio State University Marching Band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PT Slide 28 Collaboration-Ohio State Video Game Show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373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546" y="1247449"/>
            <a:ext cx="7557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onfidence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handle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CIRCUMSTANCE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grow from it.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2-06 at 11.43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95" y="1060167"/>
            <a:ext cx="8598513" cy="4836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1F6E5-AC45-2D49-826D-E25AB6CD69DF}"/>
              </a:ext>
            </a:extLst>
          </p:cNvPr>
          <p:cNvSpPr txBox="1"/>
          <p:nvPr/>
        </p:nvSpPr>
        <p:spPr>
          <a:xfrm>
            <a:off x="0" y="14577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From: </a:t>
            </a:r>
            <a:r>
              <a:rPr lang="en-US" sz="3600" i="1" dirty="0"/>
              <a:t>Paradise Lost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DF38D-F480-7D49-84BA-455923B61924}"/>
              </a:ext>
            </a:extLst>
          </p:cNvPr>
          <p:cNvSpPr txBox="1"/>
          <p:nvPr/>
        </p:nvSpPr>
        <p:spPr>
          <a:xfrm>
            <a:off x="0" y="602740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Exstasis</a:t>
            </a:r>
            <a:r>
              <a:rPr lang="en-US" sz="3600" dirty="0"/>
              <a:t>: </a:t>
            </a:r>
            <a:r>
              <a:rPr lang="en-US" sz="3600" i="1" dirty="0"/>
              <a:t>All I Want to do is Fly</a:t>
            </a:r>
          </a:p>
          <a:p>
            <a:endParaRPr lang="en-US" sz="3600" dirty="0"/>
          </a:p>
        </p:txBody>
      </p:sp>
    </p:spTree>
    <p:custDataLst>
      <p:tags r:id="rId1"/>
    </p:custData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4197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creen Shot 2018-10-18 at 10.59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9520"/>
            <a:ext cx="91440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PT Slide 31 Confidence-Tenor Drum Wipehout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127" y="1558540"/>
            <a:ext cx="7666107" cy="4312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1269900"/>
            <a:ext cx="86868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ommunication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. .</a:t>
            </a:r>
          </a:p>
          <a:p>
            <a:pPr algn="l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express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thoughts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effectively </a:t>
            </a: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6254" y="1752600"/>
            <a:ext cx="3503915" cy="2810432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Maestro Gustavo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Dudamel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creen Shot 2018-10-19 at 8.18.2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" y="1501280"/>
            <a:ext cx="91440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pPr algn="ctr"/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Simón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Bolivar School Orchestra, Venezuela</a:t>
            </a:r>
          </a:p>
        </p:txBody>
      </p:sp>
      <p:pic>
        <p:nvPicPr>
          <p:cNvPr id="4" name="PPT Slide 34 Communication-Dudamel Conducting &quot;Mambo&quot;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55518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04800" y="335431"/>
            <a:ext cx="8839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“ONE IS TOO SMALL A</a:t>
            </a:r>
          </a:p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TO ACHIEVE</a:t>
            </a:r>
          </a:p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SOMETHING GREAT”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685800" y="228600"/>
            <a:ext cx="1726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Parents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04800" y="3391560"/>
            <a:ext cx="22362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Principals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6172200" y="3391560"/>
            <a:ext cx="24646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Custodians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48110" y="5748700"/>
            <a:ext cx="29546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Support Staff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6052275" y="5748700"/>
            <a:ext cx="26357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Community</a:t>
            </a: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6400800" y="228600"/>
            <a:ext cx="19998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Teachers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768935" y="5748700"/>
            <a:ext cx="1751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Dealers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381261"/>
            <a:ext cx="9143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</a:t>
            </a:r>
            <a:r>
              <a:rPr lang="en-US" sz="4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together?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9093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Focus on </a:t>
            </a:r>
            <a:r>
              <a:rPr lang="en-US" sz="6000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One</a:t>
            </a:r>
            <a:r>
              <a:rPr lang="en-US" sz="6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 Goal</a:t>
            </a:r>
          </a:p>
          <a:p>
            <a:pPr algn="ct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Go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23" y="1536425"/>
            <a:ext cx="4769344" cy="47693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8795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Focus on One Goal</a:t>
            </a:r>
          </a:p>
          <a:p>
            <a:pPr algn="ct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Goal.png"/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2227223" y="1536425"/>
            <a:ext cx="4769344" cy="4769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748" y="2209699"/>
            <a:ext cx="83407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Ensure</a:t>
            </a:r>
            <a:r>
              <a:rPr lang="en-US" sz="7200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 continued,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active music-making.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Times New Roman"/>
            </a:endParaRPr>
          </a:p>
          <a:p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maZMsDh5Eycqwi0l4yP6jl72eJkfbmt4t8yenImKBVvK0kTmF0xjctABnaLJIm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27" y="1058574"/>
            <a:ext cx="3873500" cy="3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065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offer a path to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uccess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9082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provide meaningful, lifelong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M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emories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88548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foster expression through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A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rt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0739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teach mutual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R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espect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6192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exemplify the meaning of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T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rust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Old-Music-Score-1350x2400-770x433.jpg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T Slide 4 Eric Whitacre's Virtual Choir 4 Fly to Paradise.mp4">
            <a:hlinkClick r:id="" action="ppaction://media"/>
          </p:cNvPr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mv="urn:schemas-microsoft-com:mac:vml"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1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Place…where kids are S.M.A.R.T.</a:t>
            </a:r>
          </a:p>
        </p:txBody>
      </p:sp>
      <p:pic>
        <p:nvPicPr>
          <p:cNvPr id="6" name="Picture 5" descr="Screen Shot 2018-10-19 at 5.2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685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1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Place…where kids are S.M.A.R.T.</a:t>
            </a:r>
          </a:p>
        </p:txBody>
      </p:sp>
      <p:pic>
        <p:nvPicPr>
          <p:cNvPr id="2" name="Online Media 1" descr="PPT Slide 39 There Is A Place-Foothill HS.mp4">
            <a:hlinkClick r:id="" action="ppaction://media"/>
            <a:extLst>
              <a:ext uri="{FF2B5EF4-FFF2-40B4-BE49-F238E27FC236}">
                <a16:creationId xmlns:a16="http://schemas.microsoft.com/office/drawing/2014/main" id="{4D9AB2BF-6A88-4640-A587-0FFB66A53957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308253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222798"/>
            <a:ext cx="9126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Join Our Music Education Community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4" y="4856354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39512"/>
            <a:ext cx="9126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</a:rPr>
              <a:t>Yamaha.io</a:t>
            </a:r>
            <a:r>
              <a:rPr lang="en-US" sz="4800" b="1" dirty="0">
                <a:solidFill>
                  <a:srgbClr val="FFFF00"/>
                </a:solidFill>
              </a:rPr>
              <a:t>/</a:t>
            </a:r>
            <a:r>
              <a:rPr lang="en-US" sz="4800" b="1" dirty="0" err="1">
                <a:solidFill>
                  <a:srgbClr val="FFFF00"/>
                </a:solidFill>
              </a:rPr>
              <a:t>YME_marcia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6179799"/>
            <a:ext cx="9126869" cy="3516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0BAD29-FB78-2B4B-8963-C5C332F40AC6}"/>
              </a:ext>
            </a:extLst>
          </p:cNvPr>
          <p:cNvGrpSpPr/>
          <p:nvPr/>
        </p:nvGrpSpPr>
        <p:grpSpPr>
          <a:xfrm>
            <a:off x="3163782" y="2089607"/>
            <a:ext cx="2362039" cy="2384272"/>
            <a:chOff x="4615340" y="2743200"/>
            <a:chExt cx="2939346" cy="28629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38451F-9A7F-1046-9EE8-1191076868D4}"/>
                </a:ext>
              </a:extLst>
            </p:cNvPr>
            <p:cNvSpPr/>
            <p:nvPr/>
          </p:nvSpPr>
          <p:spPr>
            <a:xfrm>
              <a:off x="4615340" y="2743200"/>
              <a:ext cx="2939346" cy="286294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D2BFCC-8835-7044-A66D-00466736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3308" y="2917473"/>
              <a:ext cx="2525383" cy="2525383"/>
            </a:xfrm>
            <a:prstGeom prst="rect">
              <a:avLst/>
            </a:prstGeom>
          </p:spPr>
        </p:pic>
      </p:grpSp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295" y="2613885"/>
            <a:ext cx="1044384" cy="13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2368CAD0-9335-474A-A821-B0E5D655C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5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mv="urn:schemas-microsoft-com:mac:vml"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08780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cs typeface="Times New Roman"/>
              </a:rPr>
              <a:t>Why?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mv="urn:schemas-microsoft-com:mac:vml"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533400" y="1600201"/>
            <a:ext cx="79248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pressionistic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pressionistic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27038" y="1143000"/>
            <a:ext cx="297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is. . .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81025" y="3657600"/>
            <a:ext cx="26693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is. . .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>
            <a:extLst>
              <a:ext uri="{FF2B5EF4-FFF2-40B4-BE49-F238E27FC236}">
                <a16:creationId xmlns:a16="http://schemas.microsoft.com/office/drawing/2014/main" id="{B8C448E9-EF88-B94A-BB73-597B5803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Music-making can help prepare </a:t>
            </a:r>
          </a:p>
          <a:p>
            <a:pPr algn="ctr"/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young people for </a:t>
            </a:r>
            <a:r>
              <a:rPr lang="en-US" altLang="en-US" sz="4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their</a:t>
            </a:r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futures.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31345080-F101-D146-8B4C-D9AF36D2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95972"/>
            <a:ext cx="44196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reativity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ritical Thinking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ollaboration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onfidence</a:t>
            </a:r>
          </a:p>
          <a:p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ommunication </a:t>
            </a:r>
          </a:p>
          <a:p>
            <a:pPr algn="l">
              <a:buFont typeface="Arial" panose="020B0604020202020204" pitchFamily="34" charset="0"/>
              <a:buNone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486" name="Rectangle 1030">
            <a:extLst>
              <a:ext uri="{FF2B5EF4-FFF2-40B4-BE49-F238E27FC236}">
                <a16:creationId xmlns:a16="http://schemas.microsoft.com/office/drawing/2014/main" id="{B3BD0F22-1B27-914C-8D5C-AB4DF34CB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562600"/>
            <a:ext cx="3245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Therefore. . .</a:t>
            </a:r>
          </a:p>
        </p:txBody>
      </p:sp>
      <p:pic>
        <p:nvPicPr>
          <p:cNvPr id="8" name="Picture 7" descr="Colorful music brain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96" y="1825358"/>
            <a:ext cx="3807204" cy="45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204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19626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Music Skills Practice Room is. . 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F0EA258-0D63-6542-960F-954CFAD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8647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96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Life Skills</a:t>
            </a: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Practice Room</a:t>
            </a:r>
            <a:endParaRPr lang="en-US" sz="9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2200</TotalTime>
  <Words>557</Words>
  <Application>Microsoft Macintosh PowerPoint</Application>
  <PresentationFormat>On-screen Show (4:3)</PresentationFormat>
  <Paragraphs>184</Paragraphs>
  <Slides>42</Slides>
  <Notes>40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Helvetica</vt:lpstr>
      <vt:lpstr>High Tower Text</vt:lpstr>
      <vt:lpstr>JazzText Extended</vt:lpstr>
      <vt:lpstr>Metropolitan</vt:lpstr>
      <vt:lpstr>Marcia Neel           Master Educator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ARIntern</dc:creator>
  <cp:lastModifiedBy>Marcia Neel</cp:lastModifiedBy>
  <cp:revision>182</cp:revision>
  <dcterms:created xsi:type="dcterms:W3CDTF">2019-09-13T13:27:16Z</dcterms:created>
  <dcterms:modified xsi:type="dcterms:W3CDTF">2019-09-13T14:08:22Z</dcterms:modified>
</cp:coreProperties>
</file>