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45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646" r:id="rId25"/>
    <p:sldId id="335" r:id="rId26"/>
    <p:sldId id="336" r:id="rId27"/>
    <p:sldId id="337" r:id="rId28"/>
    <p:sldId id="655" r:id="rId29"/>
    <p:sldId id="312" r:id="rId30"/>
    <p:sldId id="259" r:id="rId31"/>
    <p:sldId id="261" r:id="rId32"/>
    <p:sldId id="262" r:id="rId33"/>
    <p:sldId id="266" r:id="rId34"/>
    <p:sldId id="656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377" r:id="rId43"/>
    <p:sldId id="340" r:id="rId44"/>
    <p:sldId id="606" r:id="rId45"/>
    <p:sldId id="605" r:id="rId46"/>
    <p:sldId id="608" r:id="rId47"/>
    <p:sldId id="610" r:id="rId48"/>
    <p:sldId id="609" r:id="rId49"/>
    <p:sldId id="611" r:id="rId50"/>
    <p:sldId id="618" r:id="rId51"/>
    <p:sldId id="285" r:id="rId52"/>
    <p:sldId id="650" r:id="rId53"/>
    <p:sldId id="370" r:id="rId54"/>
    <p:sldId id="372" r:id="rId55"/>
    <p:sldId id="636" r:id="rId56"/>
    <p:sldId id="652" r:id="rId57"/>
    <p:sldId id="653" r:id="rId58"/>
    <p:sldId id="616" r:id="rId59"/>
    <p:sldId id="638" r:id="rId60"/>
    <p:sldId id="637" r:id="rId61"/>
    <p:sldId id="639" r:id="rId62"/>
    <p:sldId id="640" r:id="rId63"/>
    <p:sldId id="642" r:id="rId64"/>
    <p:sldId id="290" r:id="rId65"/>
    <p:sldId id="291" r:id="rId66"/>
    <p:sldId id="293" r:id="rId67"/>
    <p:sldId id="625" r:id="rId68"/>
    <p:sldId id="654" r:id="rId69"/>
    <p:sldId id="295" r:id="rId70"/>
    <p:sldId id="343" r:id="rId71"/>
    <p:sldId id="648" r:id="rId72"/>
    <p:sldId id="626" r:id="rId73"/>
    <p:sldId id="657" r:id="rId74"/>
    <p:sldId id="658" r:id="rId75"/>
    <p:sldId id="659" r:id="rId76"/>
    <p:sldId id="660" r:id="rId77"/>
    <p:sldId id="302" r:id="rId78"/>
    <p:sldId id="298" r:id="rId79"/>
    <p:sldId id="299" r:id="rId80"/>
    <p:sldId id="301" r:id="rId81"/>
    <p:sldId id="630" r:id="rId82"/>
    <p:sldId id="376" r:id="rId83"/>
    <p:sldId id="645" r:id="rId84"/>
    <p:sldId id="644" r:id="rId85"/>
    <p:sldId id="623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73C"/>
    <a:srgbClr val="030863"/>
    <a:srgbClr val="040A87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320"/>
  </p:normalViewPr>
  <p:slideViewPr>
    <p:cSldViewPr snapToGrid="0" snapToObjects="1">
      <p:cViewPr varScale="1">
        <p:scale>
          <a:sx n="92" d="100"/>
          <a:sy n="92" d="100"/>
        </p:scale>
        <p:origin x="4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05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30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31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710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227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217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9437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7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830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69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599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599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769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769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769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07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157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672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427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4323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039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289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28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69310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79831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92937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1749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1339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0105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4920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176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84713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85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5070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215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7/31/19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7/31/19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7/31/19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7.png"/><Relationship Id="rId2" Type="http://schemas.openxmlformats.org/officeDocument/2006/relationships/video" Target="file:////Users/marcianeel/Desktop/Bridging%20the%20Gap%20Videos:Photos/The%20Parent%20Band%20copy.mp4" TargetMode="External"/><Relationship Id="rId1" Type="http://schemas.microsoft.com/office/2007/relationships/media" Target="file:////Users/marcianeel/Desktop/Bridging%20the%20Gap%20Videos:Photos/The%20Parent%20Band%20copy.mp4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ARBDA%20PPTs/Bridging%20the%20Gap/United%20Sound%20Overview.mp4" TargetMode="External"/><Relationship Id="rId1" Type="http://schemas.microsoft.com/office/2007/relationships/media" Target="file:////Users/marcianeel/Desktop/ARBDA%20PPTs/Bridging%20the%20Gap/United%20Sound%20Overview.mp4" TargetMode="External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ARBDA%20PPTs/Bridging%20the%20Gap/An%20AP%20Music%20Theory%20Christmas%20Card.mp4" TargetMode="External"/><Relationship Id="rId1" Type="http://schemas.microsoft.com/office/2007/relationships/media" Target="file:////Users/marcianeel/Desktop/ARBDA%20PPTs/Bridging%20the%20Gap/An%20AP%20Music%20Theory%20Christmas%20Card.mp4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35469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07531"/>
            <a:ext cx="8229600" cy="481753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Engaged students are </a:t>
            </a:r>
            <a:r>
              <a:rPr lang="en-US" sz="4400" u="sng" dirty="0">
                <a:solidFill>
                  <a:srgbClr val="FFFF00"/>
                </a:solidFill>
              </a:rPr>
              <a:t>2.5 times </a:t>
            </a:r>
            <a:r>
              <a:rPr lang="en-US" sz="4400" dirty="0">
                <a:solidFill>
                  <a:schemeClr val="bg1"/>
                </a:solidFill>
              </a:rPr>
              <a:t>more likely to say that they get excellent grades and do well in school, and they are </a:t>
            </a:r>
            <a:r>
              <a:rPr lang="en-US" sz="4400" u="sng" dirty="0">
                <a:solidFill>
                  <a:srgbClr val="FFFF00"/>
                </a:solidFill>
              </a:rPr>
              <a:t>4.5 times </a:t>
            </a:r>
            <a:r>
              <a:rPr lang="en-US" sz="4400" dirty="0">
                <a:solidFill>
                  <a:schemeClr val="bg1"/>
                </a:solidFill>
              </a:rPr>
              <a:t>more likely to be hopeful about the future than their actively disengaged peers. </a:t>
            </a:r>
            <a:endParaRPr lang="en-US" sz="44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0A40F-A7A5-F542-85F5-49420694E21E}"/>
              </a:ext>
            </a:extLst>
          </p:cNvPr>
          <p:cNvSpPr txBox="1"/>
          <p:nvPr/>
        </p:nvSpPr>
        <p:spPr>
          <a:xfrm>
            <a:off x="4826900" y="5055623"/>
            <a:ext cx="4001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</a:rPr>
              <a:t>Gallup, Oct 2018</a:t>
            </a:r>
          </a:p>
        </p:txBody>
      </p:sp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Middle School and High School</a:t>
            </a: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</a:t>
            </a:r>
            <a:r>
              <a:rPr lang="en-US" sz="3200" b="1" i="1" u="sng" dirty="0">
                <a:solidFill>
                  <a:srgbClr val="FFFF00"/>
                </a:solidFill>
                <a:latin typeface="+mn-lt"/>
              </a:rPr>
              <a:t>National</a:t>
            </a:r>
            <a:r>
              <a:rPr lang="en-US" sz="3200" b="1" i="1" dirty="0">
                <a:solidFill>
                  <a:srgbClr val="FFFF00"/>
                </a:solidFill>
                <a:latin typeface="+mn-lt"/>
              </a:rPr>
              <a:t> Day of Celebration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is held on the 3</a:t>
            </a:r>
            <a:r>
              <a:rPr lang="en-US" sz="3200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Thursday of November annually to recognize the achievements of your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Beginning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instrumental students?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 descr="Screen Shot 2018-01-23 at 7.18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3" y="1447800"/>
            <a:ext cx="393122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4783676"/>
      </p:ext>
    </p:extLst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Greg </a:t>
            </a:r>
            <a:r>
              <a:rPr lang="en-US" sz="3200" b="1" i="1" dirty="0" err="1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Charlie </a:t>
            </a:r>
            <a:r>
              <a:rPr lang="en-US" sz="3200" b="1" i="1" dirty="0" err="1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1" name="Picture 10" descr="Marcia Neel Head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35" y="2912310"/>
            <a:ext cx="2630861" cy="265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Music making has been </a:t>
            </a:r>
            <a:r>
              <a:rPr lang="en-US" sz="3600" i="1" dirty="0">
                <a:solidFill>
                  <a:srgbClr val="FFFF00"/>
                </a:solidFill>
              </a:rPr>
              <a:t>scientifically </a:t>
            </a:r>
            <a:r>
              <a:rPr lang="en-US" sz="3600" i="1" dirty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ATTENDANCE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87%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93%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</a:rPr>
              <a:t>www.musicedconsultants.net</a:t>
            </a:r>
            <a:r>
              <a:rPr lang="en-US" sz="3200" dirty="0">
                <a:solidFill>
                  <a:schemeClr val="bg1"/>
                </a:solidFill>
              </a:rPr>
              <a:t>/conference-</a:t>
            </a:r>
            <a:r>
              <a:rPr lang="en-US" sz="3200" dirty="0" err="1">
                <a:solidFill>
                  <a:schemeClr val="bg1"/>
                </a:solidFill>
              </a:rPr>
              <a:t>materials.html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rgbClr val="FFFF00"/>
                </a:solidFill>
              </a:rPr>
              <a:t>96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DISCIPLINE REPORTS </a:t>
            </a:r>
            <a:r>
              <a:rPr lang="en-US" sz="4000" u="sng" dirty="0">
                <a:solidFill>
                  <a:srgbClr val="FFFF00"/>
                </a:solidFill>
              </a:rPr>
              <a:t>FELL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4.34</a:t>
            </a:r>
            <a:r>
              <a:rPr lang="en-US" sz="4000" dirty="0">
                <a:solidFill>
                  <a:srgbClr val="FFCC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3.23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3.75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GPAs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2.51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2.89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2.61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GRADUATION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60%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ACT SCORES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16.95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17.20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19.58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18.67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17.64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17.62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5CBB2-AFFC-544B-A2AF-01DA5253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972"/>
            <a:ext cx="9151178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847"/>
      </p:ext>
    </p:extLst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</a:t>
            </a:r>
            <a:r>
              <a:rPr lang="en-US" sz="4800" dirty="0">
                <a:solidFill>
                  <a:srgbClr val="FFFF00"/>
                </a:solidFill>
              </a:rPr>
              <a:t>MORE</a:t>
            </a:r>
            <a:r>
              <a:rPr lang="en-US" sz="4800" i="1" dirty="0">
                <a:solidFill>
                  <a:srgbClr val="FFFF00"/>
                </a:solidFill>
              </a:rPr>
              <a:t> </a:t>
            </a:r>
            <a:r>
              <a:rPr lang="en-US" sz="4800" i="1" dirty="0">
                <a:solidFill>
                  <a:srgbClr val="FFFFFF"/>
                </a:solidFill>
              </a:rPr>
              <a:t>a student participates in </a:t>
            </a:r>
            <a:r>
              <a:rPr lang="en-US" sz="4800" dirty="0">
                <a:solidFill>
                  <a:srgbClr val="FFFF00"/>
                </a:solidFill>
              </a:rPr>
              <a:t>MUSIC</a:t>
            </a:r>
            <a:r>
              <a:rPr lang="en-US" sz="4800" i="1" dirty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more </a:t>
            </a:r>
            <a:r>
              <a:rPr lang="en-US" sz="4800" dirty="0">
                <a:solidFill>
                  <a:srgbClr val="FFFF00"/>
                </a:solidFill>
              </a:rPr>
              <a:t>POSITIVE </a:t>
            </a:r>
            <a:r>
              <a:rPr lang="en-US" sz="4800" i="1" dirty="0">
                <a:solidFill>
                  <a:srgbClr val="FFFFFF"/>
                </a:solidFill>
              </a:rPr>
              <a:t>these </a:t>
            </a:r>
            <a:r>
              <a:rPr lang="en-US" sz="4800" dirty="0">
                <a:solidFill>
                  <a:srgbClr val="FFFF00"/>
                </a:solidFill>
              </a:rPr>
              <a:t>BENEFITS </a:t>
            </a:r>
            <a:r>
              <a:rPr lang="en-US" sz="4800" i="1" dirty="0">
                <a:solidFill>
                  <a:srgbClr val="FFFFFF"/>
                </a:solidFill>
              </a:rPr>
              <a:t>become. 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>
                <a:solidFill>
                  <a:srgbClr val="FFFFFF"/>
                </a:solidFill>
              </a:rPr>
              <a:t>of the soul.</a:t>
            </a:r>
            <a:r>
              <a:rPr lang="en-US" sz="4000" i="1" dirty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2">
                <a:lumMod val="75000"/>
                <a:alpha val="72000"/>
              </a:schemeClr>
            </a:gs>
            <a:gs pos="100000">
              <a:srgbClr val="FFFFFF">
                <a:alpha val="9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1-12 at 5.14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21039"/>
            <a:ext cx="9185827" cy="28252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963" y="1976528"/>
            <a:ext cx="898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15B5C"/>
                </a:solidFill>
              </a:rPr>
              <a:t>Middle School                            High School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51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>
                <a:solidFill>
                  <a:srgbClr val="415B5C"/>
                </a:solidFill>
                <a:latin typeface="+mn-lt"/>
              </a:rPr>
              <a:t>Bridging the Gap Between</a:t>
            </a: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48" y="2809971"/>
            <a:ext cx="990600" cy="1233255"/>
          </a:xfrm>
          <a:prstGeom prst="rect">
            <a:avLst/>
          </a:prstGeom>
        </p:spPr>
      </p:pic>
      <p:sp>
        <p:nvSpPr>
          <p:cNvPr id="17" name="Rectangle 1030"/>
          <p:cNvSpPr txBox="1">
            <a:spLocks noChangeArrowheads="1"/>
          </p:cNvSpPr>
          <p:nvPr/>
        </p:nvSpPr>
        <p:spPr bwMode="auto">
          <a:xfrm>
            <a:off x="-1" y="5588594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kern="1200" dirty="0">
                <a:solidFill>
                  <a:srgbClr val="415B5C"/>
                </a:solidFill>
                <a:latin typeface="+mn-lt"/>
              </a:rPr>
              <a:t>PPT, Session, and Videos will be Posted Online at: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415B5C"/>
              </a:solidFill>
              <a:uLnTx/>
              <a:uFillTx/>
              <a:latin typeface="+mn-lt"/>
            </a:endParaRPr>
          </a:p>
        </p:txBody>
      </p:sp>
      <p:sp>
        <p:nvSpPr>
          <p:cNvPr id="18" name="Rectangle 1030"/>
          <p:cNvSpPr txBox="1">
            <a:spLocks noChangeArrowheads="1"/>
          </p:cNvSpPr>
          <p:nvPr/>
        </p:nvSpPr>
        <p:spPr bwMode="auto">
          <a:xfrm>
            <a:off x="-1" y="611231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kern="12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www.MusicEdConsultants.net</a:t>
            </a:r>
            <a:r>
              <a:rPr lang="en-US" sz="2800" i="1" kern="1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/conference-</a:t>
            </a:r>
            <a:r>
              <a:rPr lang="en-US" sz="2800" i="1" kern="12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materials.html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+mn-l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664458" y="3243202"/>
            <a:ext cx="1214829" cy="552229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15B5C"/>
              </a:solidFill>
            </a:endParaRPr>
          </a:p>
        </p:txBody>
      </p:sp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9" y="1245073"/>
            <a:ext cx="1439341" cy="14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BAAB-E354-F24A-9BFF-BDC1C3CD0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51" y="3918493"/>
            <a:ext cx="2565400" cy="1270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9AE5976-01E7-2741-8E3E-8AC565D4B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7656" y="4271300"/>
            <a:ext cx="3283738" cy="747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EC3D3-0D5A-4047-A241-C08A7FF20178}"/>
              </a:ext>
            </a:extLst>
          </p:cNvPr>
          <p:cNvSpPr txBox="1"/>
          <p:nvPr/>
        </p:nvSpPr>
        <p:spPr>
          <a:xfrm>
            <a:off x="581891" y="5216380"/>
            <a:ext cx="834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Nick </a:t>
            </a:r>
            <a:r>
              <a:rPr lang="en-US" dirty="0" err="1"/>
              <a:t>Averwater</a:t>
            </a:r>
            <a:r>
              <a:rPr lang="en-US" dirty="0"/>
              <a:t>                                   Hal Cooper                                   Ron Kuykendall</a:t>
            </a:r>
          </a:p>
          <a:p>
            <a:endParaRPr lang="en-US" dirty="0"/>
          </a:p>
        </p:txBody>
      </p:sp>
      <p:pic>
        <p:nvPicPr>
          <p:cNvPr id="14" name="Picture 13" descr="A picture containing plate, tableware, object, dishware&#10;&#10;Description automatically generated">
            <a:extLst>
              <a:ext uri="{FF2B5EF4-FFF2-40B4-BE49-F238E27FC236}">
                <a16:creationId xmlns:a16="http://schemas.microsoft.com/office/drawing/2014/main" id="{FB3120C2-7543-4047-870E-6A47EF42F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186" y="4217207"/>
            <a:ext cx="2468287" cy="10860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73" y="3546285"/>
            <a:ext cx="2233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415B5C"/>
                </a:solidFill>
              </a:rPr>
              <a:t>Marcia Neel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95612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348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Session: Bridging the Gap Between Middle and High School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7930" y="1965186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2044561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9352" y="1359501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37096"/>
            <a:ext cx="9144000" cy="144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 in Life!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812" y="6211669"/>
            <a:ext cx="631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bg1"/>
                </a:solidFill>
              </a:rPr>
              <a:t>www.musicedconsultants.net</a:t>
            </a:r>
            <a:r>
              <a:rPr lang="en-US" dirty="0">
                <a:solidFill>
                  <a:schemeClr val="bg1"/>
                </a:solidFill>
              </a:rPr>
              <a:t>/conference-</a:t>
            </a:r>
            <a:r>
              <a:rPr lang="en-US" dirty="0" err="1">
                <a:solidFill>
                  <a:schemeClr val="bg1"/>
                </a:solidFill>
              </a:rPr>
              <a:t>materials.html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10435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r>
              <a:rPr lang="en-US" sz="5333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98083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200" i="1" dirty="0" err="1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1051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9886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0179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1431936"/>
            <a:ext cx="1044384" cy="130021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04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ATTENDANCE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867"/>
            <a:ext cx="9144000" cy="17749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DISCIPLINE REFERRALS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9387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GPAS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6450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E3A192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N-TIME GRADUATION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>
                <a:solidFill>
                  <a:srgbClr val="FFFF00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  <a:r>
              <a:rPr lang="en-US" sz="4400" b="1" i="1" u="sng" dirty="0">
                <a:solidFill>
                  <a:srgbClr val="FFCC00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09"/>
            <a:ext cx="9144000" cy="169392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66530"/>
            <a:ext cx="8229600" cy="30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b="1" i="1" u="none" strike="noStrike" kern="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b="1" i="1" u="none" strike="noStrike" kern="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b="1" i="1" kern="0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80222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821655"/>
            <a:ext cx="9144000" cy="96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Work more as one District-wide Faculty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1863" y="2637826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</a:t>
            </a:r>
            <a:r>
              <a:rPr lang="en-US" sz="5400" i="1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ensure</a:t>
            </a: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683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11863" y="67864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38A30-ED44-7940-B389-B91389BCCEEE}"/>
              </a:ext>
            </a:extLst>
          </p:cNvPr>
          <p:cNvSpPr txBox="1"/>
          <p:nvPr/>
        </p:nvSpPr>
        <p:spPr>
          <a:xfrm>
            <a:off x="-11863" y="60438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55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Vision (Destination)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envision.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37148" y="2786091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. . .a world where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children grow up feeling safe, loved, and joyful.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214716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. . .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u="sng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</a:t>
            </a:r>
            <a:r>
              <a:rPr lang="en-US" sz="3200" b="1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schools for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b="1" i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31292" y="441889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National Education Association (NEA)</a:t>
            </a:r>
            <a:endParaRPr lang="en-US" sz="3200" kern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9360" y="2295667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Life is Good T-Shirts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12FA2-EB7B-BD44-B359-A67C703780C7}"/>
              </a:ext>
            </a:extLst>
          </p:cNvPr>
          <p:cNvSpPr txBox="1"/>
          <p:nvPr/>
        </p:nvSpPr>
        <p:spPr>
          <a:xfrm>
            <a:off x="33448" y="6004187"/>
            <a:ext cx="9110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33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3.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Mission (Purpose)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exist to.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2501" y="2568028"/>
            <a:ext cx="1196340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.organize the world’s information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and make it universally  accessible and useful.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711958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.advance music education by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encouraging the studying and making of music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Google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6420" y="4515906"/>
            <a:ext cx="4579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0FF97-0619-FB4B-9E91-77CD3803F0D1}"/>
              </a:ext>
            </a:extLst>
          </p:cNvPr>
          <p:cNvSpPr txBox="1"/>
          <p:nvPr/>
        </p:nvSpPr>
        <p:spPr>
          <a:xfrm>
            <a:off x="-20051" y="6092168"/>
            <a:ext cx="9143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	Vision/Mission Ideas for your district’s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Music Education Program: </a:t>
            </a:r>
            <a:endParaRPr lang="en-US" sz="32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We envision a </a:t>
            </a:r>
            <a:r>
              <a:rPr lang="en-US" sz="3200" b="1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where all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children grow up experiencing the joy of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active music-making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876094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                 We exist to prepare all students for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fulfilling, life-long music-making experiences.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Vision: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208" y="4692929"/>
            <a:ext cx="44312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Mission: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14A90-21BE-B945-A207-F5CC6D94DB25}"/>
              </a:ext>
            </a:extLst>
          </p:cNvPr>
          <p:cNvSpPr txBox="1"/>
          <p:nvPr/>
        </p:nvSpPr>
        <p:spPr>
          <a:xfrm>
            <a:off x="0" y="603445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20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5.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47A1D-498A-B047-AC38-E586C3870394}"/>
              </a:ext>
            </a:extLst>
          </p:cNvPr>
          <p:cNvSpPr txBox="1"/>
          <p:nvPr/>
        </p:nvSpPr>
        <p:spPr>
          <a:xfrm>
            <a:off x="0" y="600842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9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0" y="1537776"/>
            <a:ext cx="6731747" cy="48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6.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5338" y="2884455"/>
            <a:ext cx="67940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5338" y="4151738"/>
            <a:ext cx="680275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Lasts for a Lifetime!</a:t>
            </a:r>
          </a:p>
          <a:p>
            <a:endParaRPr lang="en-US" dirty="0">
              <a:solidFill>
                <a:srgbClr val="66CCFF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992CE-CA82-654A-83C1-9BE20C02DC8A}"/>
              </a:ext>
            </a:extLst>
          </p:cNvPr>
          <p:cNvSpPr txBox="1"/>
          <p:nvPr/>
        </p:nvSpPr>
        <p:spPr>
          <a:xfrm>
            <a:off x="14514" y="6037788"/>
            <a:ext cx="91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6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65694" y="77024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7. More Ideas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AutoNum type="arabicPeriod" startAt="2"/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488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148" y="2014139"/>
            <a:ext cx="77448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Meet regularly as a district-wide Faculty to 	 establish goals and assess progress.</a:t>
            </a:r>
          </a:p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Plan performances/activities strategically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Hang out with each other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“Switch Days” with each other</a:t>
            </a:r>
          </a:p>
          <a:p>
            <a:endParaRPr lang="en-US" dirty="0"/>
          </a:p>
        </p:txBody>
      </p:sp>
      <p:pic>
        <p:nvPicPr>
          <p:cNvPr id="10" name="Picture 9" descr="images.png"/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036850" y="1083590"/>
            <a:ext cx="4690819" cy="4690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BD28C-72E0-A34B-A6C3-D709BFA1310C}"/>
              </a:ext>
            </a:extLst>
          </p:cNvPr>
          <p:cNvSpPr txBox="1"/>
          <p:nvPr/>
        </p:nvSpPr>
        <p:spPr>
          <a:xfrm>
            <a:off x="1" y="6135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www.musicedconsultants.net</a:t>
            </a:r>
            <a:r>
              <a:rPr lang="en-US" sz="2000" dirty="0">
                <a:solidFill>
                  <a:schemeClr val="bg1"/>
                </a:solidFill>
              </a:rPr>
              <a:t>/conference-</a:t>
            </a:r>
            <a:r>
              <a:rPr lang="en-US" sz="2000" dirty="0" err="1">
                <a:solidFill>
                  <a:schemeClr val="bg1"/>
                </a:solidFill>
              </a:rPr>
              <a:t>materials.html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33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u="sng" dirty="0">
                <a:solidFill>
                  <a:srgbClr val="FFCC00"/>
                </a:solidFill>
              </a:rPr>
              <a:t> </a:t>
            </a:r>
            <a:r>
              <a:rPr lang="en-US" sz="4400" b="1" i="1" u="sng" dirty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>
                <a:solidFill>
                  <a:srgbClr val="FFFF00"/>
                </a:solidFill>
              </a:rPr>
              <a:t>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or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4543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8. Help Them See Their Futures Early On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1" y="1508031"/>
            <a:ext cx="2027249" cy="292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Diverse Trumpet:Trombone Studen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32" y="4413237"/>
            <a:ext cx="2063888" cy="2217333"/>
          </a:xfrm>
          <a:prstGeom prst="rect">
            <a:avLst/>
          </a:prstGeom>
        </p:spPr>
      </p:pic>
      <p:pic>
        <p:nvPicPr>
          <p:cNvPr id="15" name="Picture 14" descr="Screen Shot 2018-11-30 at 5.04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932" y="3157562"/>
            <a:ext cx="2166871" cy="3483348"/>
          </a:xfrm>
          <a:prstGeom prst="rect">
            <a:avLst/>
          </a:prstGeom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6119" y="3157562"/>
            <a:ext cx="2313352" cy="350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Screen Shot 2018-11-30 at 5.00.4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119" y="1470216"/>
            <a:ext cx="2313352" cy="2211344"/>
          </a:xfrm>
          <a:prstGeom prst="rect">
            <a:avLst/>
          </a:prstGeom>
        </p:spPr>
      </p:pic>
      <p:pic>
        <p:nvPicPr>
          <p:cNvPr id="18" name="Picture 17" descr="Screen Shot 2018-11-30 at 5.11.25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721" y="1450039"/>
            <a:ext cx="2179082" cy="2152700"/>
          </a:xfrm>
          <a:prstGeom prst="rect">
            <a:avLst/>
          </a:prstGeom>
        </p:spPr>
      </p:pic>
      <p:pic>
        <p:nvPicPr>
          <p:cNvPr id="19" name="Picture 18" descr="Screen Shot 2018-11-30 at 5.12.39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7773" y="2848428"/>
            <a:ext cx="3175213" cy="19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21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83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9. A Vision Board Photo is Worth </a:t>
            </a:r>
            <a:r>
              <a:rPr lang="en-US" sz="4000" b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45724" y="457970"/>
            <a:ext cx="5022274" cy="364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Elementary and middle school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parents, directors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, and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their high school </a:t>
            </a:r>
          </a:p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2800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counterparts.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363830"/>
            <a:ext cx="9144000" cy="58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Include lots of photos of: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" name="Picture 21" descr="DSC_02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38" y="3431582"/>
            <a:ext cx="1997364" cy="306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3-DSC_0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7" y="1550187"/>
            <a:ext cx="2158999" cy="3314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0883-EFCA-194F-B6FD-60894D4A1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384" y="3790604"/>
            <a:ext cx="2846273" cy="29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83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9. A Vision Board Photo is Worth </a:t>
            </a:r>
            <a:r>
              <a:rPr lang="en-US" sz="4000" b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472540" y="1604824"/>
            <a:ext cx="3555999" cy="364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Include photos of elementary and middle school </a:t>
            </a:r>
            <a:r>
              <a:rPr lang="en-US" sz="32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having fun!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pic>
        <p:nvPicPr>
          <p:cNvPr id="8" name="Picture 7" descr="itemeditorimage_586ea69deb5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54" y="1525466"/>
            <a:ext cx="6133282" cy="459996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1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8383"/>
            <a:ext cx="9144000" cy="98801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2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2018-02-01 at 8.09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547"/>
            <a:ext cx="8752114" cy="3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82101-13D2-364A-9161-A18E907658A3}"/>
              </a:ext>
            </a:extLst>
          </p:cNvPr>
          <p:cNvSpPr txBox="1"/>
          <p:nvPr/>
        </p:nvSpPr>
        <p:spPr>
          <a:xfrm>
            <a:off x="0" y="6008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2825E-AF47-9A4B-B811-8A23E54ED277}"/>
              </a:ext>
            </a:extLst>
          </p:cNvPr>
          <p:cNvSpPr txBox="1"/>
          <p:nvPr/>
        </p:nvSpPr>
        <p:spPr>
          <a:xfrm>
            <a:off x="1377023" y="842522"/>
            <a:ext cx="6389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Have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Teach Parents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7518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223477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2018-02-01 at 8.1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798"/>
            <a:ext cx="9144000" cy="3061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69811-4124-8243-A354-B66F029405E6}"/>
              </a:ext>
            </a:extLst>
          </p:cNvPr>
          <p:cNvSpPr txBox="1"/>
          <p:nvPr/>
        </p:nvSpPr>
        <p:spPr>
          <a:xfrm>
            <a:off x="0" y="600891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19842-7E27-614B-854B-DC6CE1881C07}"/>
              </a:ext>
            </a:extLst>
          </p:cNvPr>
          <p:cNvSpPr txBox="1"/>
          <p:nvPr/>
        </p:nvSpPr>
        <p:spPr>
          <a:xfrm>
            <a:off x="-1" y="6417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Have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Teach Parents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0286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306612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1BEEB-22BD-4E42-A9ED-055669C4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1586"/>
            <a:ext cx="5410200" cy="647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B8744-CA30-9E44-A210-5ACED4EF7162}"/>
              </a:ext>
            </a:extLst>
          </p:cNvPr>
          <p:cNvSpPr txBox="1"/>
          <p:nvPr/>
        </p:nvSpPr>
        <p:spPr>
          <a:xfrm>
            <a:off x="214372" y="1001222"/>
            <a:ext cx="4281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2. Engage with </a:t>
            </a:r>
          </a:p>
          <a:p>
            <a:r>
              <a:rPr lang="en-US" sz="4000" i="1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Prospective</a:t>
            </a:r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Parents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BC9BB-DF9F-AF4C-80E9-16DFF801C2ED}"/>
              </a:ext>
            </a:extLst>
          </p:cNvPr>
          <p:cNvSpPr txBox="1"/>
          <p:nvPr/>
        </p:nvSpPr>
        <p:spPr>
          <a:xfrm>
            <a:off x="214372" y="4023809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Provide advocacy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information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– </a:t>
            </a:r>
          </a:p>
          <a:p>
            <a:pPr algn="r"/>
            <a:r>
              <a:rPr lang="en-US" sz="3600" i="1" dirty="0">
                <a:solidFill>
                  <a:schemeClr val="bg1"/>
                </a:solidFill>
                <a:latin typeface="+mn-lt"/>
              </a:rPr>
              <a:t>and teasers?</a:t>
            </a:r>
          </a:p>
          <a:p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16846-5E52-9F44-BC1A-8E05FB9E978D}"/>
              </a:ext>
            </a:extLst>
          </p:cNvPr>
          <p:cNvSpPr txBox="1"/>
          <p:nvPr/>
        </p:nvSpPr>
        <p:spPr>
          <a:xfrm>
            <a:off x="6858000" y="3285666"/>
            <a:ext cx="2066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dirty="0">
                <a:solidFill>
                  <a:schemeClr val="bg1"/>
                </a:solidFill>
                <a:latin typeface="+mn-lt"/>
              </a:rPr>
              <a:t>Sign up for 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+mn-lt"/>
              </a:rPr>
              <a:t>Music!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34C0-6567-1C4C-A3B6-BAA13BC25D41}"/>
              </a:ext>
            </a:extLst>
          </p:cNvPr>
          <p:cNvSpPr txBox="1"/>
          <p:nvPr/>
        </p:nvSpPr>
        <p:spPr>
          <a:xfrm>
            <a:off x="0" y="3264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AEF5C-3386-7B42-8DA0-7A260FA78D3B}"/>
              </a:ext>
            </a:extLst>
          </p:cNvPr>
          <p:cNvSpPr txBox="1"/>
          <p:nvPr/>
        </p:nvSpPr>
        <p:spPr>
          <a:xfrm>
            <a:off x="100070" y="2597154"/>
            <a:ext cx="3299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Share their own stories.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965AB-40C4-3F4C-BF99-E15C92156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2102258"/>
            <a:ext cx="3289298" cy="71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D31F78-0B17-9E47-A05B-BBFE22E74648}"/>
              </a:ext>
            </a:extLst>
          </p:cNvPr>
          <p:cNvSpPr txBox="1"/>
          <p:nvPr/>
        </p:nvSpPr>
        <p:spPr>
          <a:xfrm>
            <a:off x="6330345" y="2266112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Can </a:t>
            </a:r>
            <a:r>
              <a:rPr lang="en-US" sz="2000" u="sng" dirty="0">
                <a:solidFill>
                  <a:srgbClr val="FFFF00"/>
                </a:solidFill>
              </a:rPr>
              <a:t>your</a:t>
            </a:r>
            <a:r>
              <a:rPr lang="en-US" sz="2000" dirty="0">
                <a:solidFill>
                  <a:srgbClr val="FFFF00"/>
                </a:solidFill>
              </a:rPr>
              <a:t> child read this?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Music can change your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child’s future!</a:t>
            </a:r>
          </a:p>
        </p:txBody>
      </p:sp>
    </p:spTree>
    <p:extLst>
      <p:ext uri="{BB962C8B-B14F-4D97-AF65-F5344CB8AC3E}">
        <p14:creationId xmlns:p14="http://schemas.microsoft.com/office/powerpoint/2010/main" val="3740298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306612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8744-CA30-9E44-A210-5ACED4EF7162}"/>
              </a:ext>
            </a:extLst>
          </p:cNvPr>
          <p:cNvSpPr txBox="1"/>
          <p:nvPr/>
        </p:nvSpPr>
        <p:spPr>
          <a:xfrm>
            <a:off x="642685" y="759360"/>
            <a:ext cx="8929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3. Provide opportunity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for quality  </a:t>
            </a:r>
          </a:p>
          <a:p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interaction.</a:t>
            </a:r>
            <a:endParaRPr lang="en-US" sz="40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F501E-85D6-0A4D-8029-A62F0971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082799"/>
            <a:ext cx="3314699" cy="58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F34C0-6567-1C4C-A3B6-BAA13BC25D41}"/>
              </a:ext>
            </a:extLst>
          </p:cNvPr>
          <p:cNvSpPr txBox="1"/>
          <p:nvPr/>
        </p:nvSpPr>
        <p:spPr>
          <a:xfrm>
            <a:off x="0" y="3264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AEF5C-3386-7B42-8DA0-7A260FA78D3B}"/>
              </a:ext>
            </a:extLst>
          </p:cNvPr>
          <p:cNvSpPr txBox="1"/>
          <p:nvPr/>
        </p:nvSpPr>
        <p:spPr>
          <a:xfrm>
            <a:off x="1820295" y="1424990"/>
            <a:ext cx="54879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. . . The Parent Band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pic>
        <p:nvPicPr>
          <p:cNvPr id="12" name="Picture 11" descr="Screen Shot 2019-07-31 at 7.20.2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4344"/>
            <a:ext cx="91440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8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306612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F501E-85D6-0A4D-8029-A62F09715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082799"/>
            <a:ext cx="3314699" cy="58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F34C0-6567-1C4C-A3B6-BAA13BC25D41}"/>
              </a:ext>
            </a:extLst>
          </p:cNvPr>
          <p:cNvSpPr txBox="1"/>
          <p:nvPr/>
        </p:nvSpPr>
        <p:spPr>
          <a:xfrm>
            <a:off x="0" y="3264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AEF5C-3386-7B42-8DA0-7A260FA78D3B}"/>
              </a:ext>
            </a:extLst>
          </p:cNvPr>
          <p:cNvSpPr txBox="1"/>
          <p:nvPr/>
        </p:nvSpPr>
        <p:spPr>
          <a:xfrm>
            <a:off x="1" y="617421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The Parent Band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pic>
        <p:nvPicPr>
          <p:cNvPr id="12" name="Picture 11" descr="Screen Shot 2019-07-31 at 7.20.28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82799"/>
            <a:ext cx="9144000" cy="4391025"/>
          </a:xfrm>
          <a:prstGeom prst="rect">
            <a:avLst/>
          </a:prstGeom>
        </p:spPr>
      </p:pic>
      <p:pic>
        <p:nvPicPr>
          <p:cNvPr id="9" name="The Parent Band copy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3303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FED72-E9D5-B647-8E1A-26ECF658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5" y="1574183"/>
            <a:ext cx="7019925" cy="467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2BBD6-FE72-5242-A91D-5103CB641524}"/>
              </a:ext>
            </a:extLst>
          </p:cNvPr>
          <p:cNvSpPr txBox="1"/>
          <p:nvPr/>
        </p:nvSpPr>
        <p:spPr>
          <a:xfrm>
            <a:off x="-1" y="1405178"/>
            <a:ext cx="91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Students don’t quit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if their parents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remain involved </a:t>
            </a:r>
            <a:r>
              <a:rPr lang="en-US" sz="3600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ACTIVELY</a:t>
            </a: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in the program!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4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Let parents help—They </a:t>
            </a:r>
            <a:r>
              <a:rPr lang="en-US" sz="3600" u="sng" dirty="0">
                <a:solidFill>
                  <a:srgbClr val="FFFF00"/>
                </a:solidFill>
                <a:latin typeface="+mn-lt"/>
              </a:rPr>
              <a:t>want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 help!</a:t>
            </a:r>
          </a:p>
        </p:txBody>
      </p:sp>
    </p:spTree>
    <p:extLst>
      <p:ext uri="{BB962C8B-B14F-4D97-AF65-F5344CB8AC3E}">
        <p14:creationId xmlns:p14="http://schemas.microsoft.com/office/powerpoint/2010/main" val="871284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C4EFC-2C42-684C-9C7C-184C8B36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143"/>
            <a:ext cx="9144000" cy="5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rgbClr val="FFFFFF"/>
                </a:solidFill>
              </a:rPr>
              <a:t>College President,</a:t>
            </a:r>
            <a:r>
              <a:rPr lang="en-US" sz="4400" dirty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</a:t>
            </a:r>
            <a:r>
              <a:rPr lang="en-US" sz="4400" b="1" i="1" u="sng" dirty="0">
                <a:solidFill>
                  <a:srgbClr val="FFFF00"/>
                </a:solidFill>
              </a:rPr>
              <a:t>Rock Star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D956D-E45B-EC46-A5C1-C093C65B2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82549"/>
            <a:ext cx="9144000" cy="37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022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E03FE-2B9D-2346-A2B0-2CEAC52B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316"/>
            <a:ext cx="9144000" cy="43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372" y="4615544"/>
            <a:ext cx="8229600" cy="23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</a:t>
            </a:r>
            <a:r>
              <a:rPr lang="en-US" sz="3600" u="sng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Always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focus on community-building—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k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eep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what’s best for the students at the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center of all decision-making.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4858" y="3128421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Give big jobs to a few and small jobs to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many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159593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a. Structure the Parent Organization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541" y="399248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5. Promote Parent Leadership!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69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4858" y="3963604"/>
            <a:ext cx="8610600" cy="193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e. HS Parents host MS/ES parent meetings at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the high school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60654"/>
            <a:ext cx="8610600" cy="245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d.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a </a:t>
            </a:r>
            <a:r>
              <a:rPr lang="en-US" sz="3600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VIP Parent Night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for MS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parents at a joint concert/halftime show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performance</a:t>
            </a:r>
            <a:endParaRPr lang="en-US" sz="36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541" y="399248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5. Promote Parent Leadership!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79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570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6700" y="94548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32" y="2698087"/>
            <a:ext cx="4982736" cy="373705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0506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kumimoji="0" lang="en-US" sz="32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946643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FREE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Summer 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07590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ACTIVELY</a:t>
            </a:r>
            <a:r>
              <a:rPr lang="en-US" sz="3600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efforts – give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testamonials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.”</a:t>
            </a:r>
          </a:p>
          <a:p>
            <a:pPr marL="742950" indent="-742950">
              <a:defRPr/>
            </a:pPr>
            <a:endParaRPr lang="en-US" sz="36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235"/>
            <a:ext cx="9144000" cy="1219200"/>
          </a:xfrm>
        </p:spPr>
        <p:txBody>
          <a:bodyPr>
            <a:normAutofit/>
          </a:bodyPr>
          <a:lstStyle/>
          <a:p>
            <a:pPr lvl="0" defTabSz="914400" fontAlgn="base"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kern="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256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Remain engaged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0500" y="231435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ACTIVELY in ALL recruitment 	</a:t>
            </a:r>
            <a:r>
              <a:rPr lang="en-US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0500" y="1027835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Serve as “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55018" y="4207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0587" y="467655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26156" y="5323110"/>
            <a:ext cx="8077200" cy="60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66146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new learners and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EMPOWER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current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144130013639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589" y="2615429"/>
            <a:ext cx="5295422" cy="388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599F-6EFC-0148-B725-9C692A92240F}"/>
              </a:ext>
            </a:extLst>
          </p:cNvPr>
          <p:cNvSpPr txBox="1"/>
          <p:nvPr/>
        </p:nvSpPr>
        <p:spPr>
          <a:xfrm>
            <a:off x="0" y="19202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United Sound</a:t>
            </a:r>
          </a:p>
        </p:txBody>
      </p:sp>
    </p:spTree>
    <p:extLst>
      <p:ext uri="{BB962C8B-B14F-4D97-AF65-F5344CB8AC3E}">
        <p14:creationId xmlns:p14="http://schemas.microsoft.com/office/powerpoint/2010/main" val="1702579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66146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new learners and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EMPOWER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current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United Sound Overview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931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14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811365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5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Write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invitations (like a “Big Bro/Sis”)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or other notes as appropriate.</a:t>
            </a:r>
            <a:endParaRPr lang="en-US" sz="36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-257631" y="2030565"/>
            <a:ext cx="744396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Giving a “Golden Invitation”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band/orchestra makes 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99" y="2133600"/>
            <a:ext cx="2200676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6BE4B-4C07-D84F-9F49-08DDF1E6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92" y="3447827"/>
            <a:ext cx="2027518" cy="28550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>
                <a:solidFill>
                  <a:srgbClr val="FFFF00"/>
                </a:solidFill>
              </a:rPr>
              <a:t>82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21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554645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High School AP Music Theory Card		</a:t>
            </a:r>
          </a:p>
        </p:txBody>
      </p:sp>
      <p:pic>
        <p:nvPicPr>
          <p:cNvPr id="2" name="Picture 1" descr="Screen Shot 2018-01-30 at 11.4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342485"/>
            <a:ext cx="7366000" cy="375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39428-4028-F043-9AAC-661BA4F3BB3E}"/>
              </a:ext>
            </a:extLst>
          </p:cNvPr>
          <p:cNvSpPr txBox="1"/>
          <p:nvPr/>
        </p:nvSpPr>
        <p:spPr>
          <a:xfrm>
            <a:off x="533400" y="777166"/>
            <a:ext cx="861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6.  Arrange and send musical greetings cards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21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554645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High School AP Music Theory Card		</a:t>
            </a:r>
          </a:p>
        </p:txBody>
      </p:sp>
      <p:pic>
        <p:nvPicPr>
          <p:cNvPr id="2" name="Picture 1" descr="Screen Shot 2018-01-30 at 11.47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342485"/>
            <a:ext cx="7366000" cy="375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39428-4028-F043-9AAC-661BA4F3BB3E}"/>
              </a:ext>
            </a:extLst>
          </p:cNvPr>
          <p:cNvSpPr txBox="1"/>
          <p:nvPr/>
        </p:nvSpPr>
        <p:spPr>
          <a:xfrm>
            <a:off x="533400" y="777166"/>
            <a:ext cx="861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6.  Send musical greetings cards</a:t>
            </a:r>
          </a:p>
        </p:txBody>
      </p:sp>
      <p:pic>
        <p:nvPicPr>
          <p:cNvPr id="10" name="An AP Music Theory Christmas Car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3749"/>
            <a:ext cx="9144000" cy="51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3030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2320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48430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72548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48430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1791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48430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4941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95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40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48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31802" y="597707"/>
            <a:ext cx="8382000" cy="257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purpose and unity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990"/>
            <a:ext cx="9144000" cy="1295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2659" y="1434070"/>
            <a:ext cx="847634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 achievement/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p</a:t>
            </a:r>
            <a:r>
              <a:rPr lang="en-US" sz="3600" kern="0" noProof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articipation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D748B-C14E-364E-9A2B-1514C9A01009}"/>
              </a:ext>
            </a:extLst>
          </p:cNvPr>
          <p:cNvSpPr txBox="1"/>
          <p:nvPr/>
        </p:nvSpPr>
        <p:spPr>
          <a:xfrm>
            <a:off x="480715" y="809141"/>
            <a:ext cx="809548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50F5B-5050-1C4D-8CA6-6ED65FD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3" y="3878996"/>
            <a:ext cx="7466557" cy="2239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9E89E-93FC-204F-AEB0-EB140A43B65A}"/>
              </a:ext>
            </a:extLst>
          </p:cNvPr>
          <p:cNvSpPr txBox="1"/>
          <p:nvPr/>
        </p:nvSpPr>
        <p:spPr>
          <a:xfrm>
            <a:off x="1412612" y="5672822"/>
            <a:ext cx="96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0B9FF-3A30-1745-BEBE-33190C4F4EA8}"/>
              </a:ext>
            </a:extLst>
          </p:cNvPr>
          <p:cNvSpPr txBox="1"/>
          <p:nvPr/>
        </p:nvSpPr>
        <p:spPr>
          <a:xfrm>
            <a:off x="3367980" y="5672822"/>
            <a:ext cx="202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Knowledge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DD868-57F8-F241-9878-15DE2EFACC78}"/>
              </a:ext>
            </a:extLst>
          </p:cNvPr>
          <p:cNvSpPr txBox="1"/>
          <p:nvPr/>
        </p:nvSpPr>
        <p:spPr>
          <a:xfrm>
            <a:off x="6268162" y="5672822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2AB091"/>
                </a:solidFill>
                <a:effectLst/>
              </a:rPr>
              <a:t>A Practical Guide for Recruitment and Retention</a:t>
            </a: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040047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Provide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sample student </a:t>
            </a:r>
            <a:r>
              <a:rPr lang="en-US" sz="36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018843"/>
            <a:ext cx="8610600" cy="17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 Ensure that </a:t>
            </a:r>
            <a:r>
              <a:rPr lang="en-US" sz="3600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students receive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learning opportunities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experiences</a:t>
            </a:r>
            <a:b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42" y="2309539"/>
            <a:ext cx="6402225" cy="3723743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0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509"/>
            <a:ext cx="9144000" cy="1295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658278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Honor Band Opportunities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359592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Solo and Ensemble Festivals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969544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</a:t>
            </a:r>
            <a:r>
              <a:rPr lang="en-US" sz="3600" u="sng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students receive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and </a:t>
            </a: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563007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Large Group Festivals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3433F-86E4-DB4A-A96F-561D3E10F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4"/>
            <a:ext cx="9245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07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CE0212-DE5A-7943-97B4-5649C95AFB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602" y="14515"/>
            <a:ext cx="958720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E4053-AB8B-F248-A768-CFE1B603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829"/>
            <a:ext cx="4805879" cy="6219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118641-BC0A-3A41-84C6-3C73841B8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54" y="1661888"/>
            <a:ext cx="5038340" cy="4775201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747574BE-B51A-0547-85CB-FD23E3F9551C}"/>
              </a:ext>
            </a:extLst>
          </p:cNvPr>
          <p:cNvSpPr/>
          <p:nvPr/>
        </p:nvSpPr>
        <p:spPr>
          <a:xfrm flipH="1">
            <a:off x="4851072" y="602348"/>
            <a:ext cx="1901372" cy="624114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:mv="urn:schemas-microsoft-com:mac:vml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990600"/>
            <a:ext cx="9131300" cy="678180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Complimentary Recruitment and Retention Materials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MusicAchievementCouncil.org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85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76200"/>
            <a:ext cx="7938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This PPT and Videos will be Posted at: </a:t>
            </a:r>
          </a:p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MusicEdConsultants.net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/conference-materials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152" y="990600"/>
            <a:ext cx="72496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Contact Information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 Neel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marcia@musicedconsultants.net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on Twitter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702.361.3553</a:t>
            </a:r>
            <a:endParaRPr lang="en-US" sz="4000" dirty="0">
              <a:latin typeface="+mn-lt"/>
            </a:endParaRPr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95400"/>
            <a:ext cx="1044384" cy="13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A Guide for Instrumental Music Teachers</a:t>
            </a: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2866</Words>
  <Application>Microsoft Macintosh PowerPoint</Application>
  <PresentationFormat>On-screen Show (4:3)</PresentationFormat>
  <Paragraphs>555</Paragraphs>
  <Slides>85</Slides>
  <Notes>66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Mistral</vt:lpstr>
      <vt:lpstr>Times</vt:lpstr>
      <vt:lpstr>Wingdings</vt:lpstr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PowerPoint Presentation</vt:lpstr>
      <vt:lpstr>WHAT WAS LEARNED?</vt:lpstr>
      <vt:lpstr>FAMOUS QUOTES. . .</vt:lpstr>
      <vt:lpstr>FAMOUS QUOTES. . .</vt:lpstr>
      <vt:lpstr>PowerPoint Presentation</vt:lpstr>
      <vt:lpstr>Today’s Session: Bridging the Gap Between Middle and High School</vt:lpstr>
      <vt:lpstr>WHAT Other Teachers Think I Do!</vt:lpstr>
      <vt:lpstr>WHAT Society Thinks I Do!</vt:lpstr>
      <vt:lpstr>WHAT My Mom Thinks I Do!</vt:lpstr>
      <vt:lpstr>WHAT I Think I Do!</vt:lpstr>
      <vt:lpstr>WHAT I Really Get to Do! </vt:lpstr>
      <vt:lpstr>The WHY of Staying in Music  </vt:lpstr>
      <vt:lpstr>The WHY of Staying in Music ATTENDANCE RATES</vt:lpstr>
      <vt:lpstr>The WHY of Staying in Music DISCIPLINE REFERRALS</vt:lpstr>
      <vt:lpstr>The WHY of Staying in Music GPAS</vt:lpstr>
      <vt:lpstr>The WHY of Staying in Music ON-TIME GRADUATION RATES</vt:lpstr>
      <vt:lpstr>The WHY of Staying in Music SUMMARY: What Was Learned?</vt:lpstr>
      <vt:lpstr>The HOW of Staying in Music STRATEGIES TO BRIDGE THE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A Vision Board Photo is Worth 1000 Words!</vt:lpstr>
      <vt:lpstr>9. A Vision Board Photo is Worth 1000 Words!</vt:lpstr>
      <vt:lpstr>The HOW:  What Parents Can Do  </vt:lpstr>
      <vt:lpstr>The HOW:  What Parents Can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HOW:  What Parents Can Do </vt:lpstr>
      <vt:lpstr>The HOW:  What Parents Can Do </vt:lpstr>
      <vt:lpstr>The HOW:  What Students Can Do </vt:lpstr>
      <vt:lpstr>PowerPoint Presentation</vt:lpstr>
      <vt:lpstr>The HOW:  What Students Can Do </vt:lpstr>
      <vt:lpstr>The HOW:  What Students Can Do</vt:lpstr>
      <vt:lpstr>The HOW:  What Students Can Do</vt:lpstr>
      <vt:lpstr>The HOW:  What Students Can Do </vt:lpstr>
      <vt:lpstr>The HOW:  What Students Can Do </vt:lpstr>
      <vt:lpstr>The HOW:  What Students Can Do </vt:lpstr>
      <vt:lpstr>The HOW:  What Principals Can Do </vt:lpstr>
      <vt:lpstr>The HOW:  What Principals Can Do </vt:lpstr>
      <vt:lpstr>The HOW:  What Principals Can Do </vt:lpstr>
      <vt:lpstr>The HOW:  What Principals Can Do </vt:lpstr>
      <vt:lpstr>The HOW:  What Principals Can Do </vt:lpstr>
      <vt:lpstr>The HOW:  What Music Supervisors Can Do </vt:lpstr>
      <vt:lpstr>The HOW:  What Music Supervisors Can Do </vt:lpstr>
      <vt:lpstr>PowerPoint Presentation</vt:lpstr>
      <vt:lpstr>The HOW:  What Music Supervisors Can Do </vt:lpstr>
      <vt:lpstr>The HOW:  What Music Supervisors Can Do </vt:lpstr>
      <vt:lpstr>The HOW:  What Music Supervisors Can Do </vt:lpstr>
      <vt:lpstr>PowerPoint Presentation</vt:lpstr>
      <vt:lpstr>PowerPoint Presentation</vt:lpstr>
      <vt:lpstr>     Complimentary Recruitment and Retention Materials MusicAchievementCouncil.org</vt:lpstr>
    </vt:vector>
  </TitlesOfParts>
  <Company>Music Education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495</cp:revision>
  <dcterms:created xsi:type="dcterms:W3CDTF">2019-08-01T02:35:56Z</dcterms:created>
  <dcterms:modified xsi:type="dcterms:W3CDTF">2019-08-01T02:45:16Z</dcterms:modified>
</cp:coreProperties>
</file>