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72" r:id="rId3"/>
    <p:sldId id="257" r:id="rId4"/>
    <p:sldId id="258" r:id="rId5"/>
    <p:sldId id="259" r:id="rId6"/>
    <p:sldId id="281" r:id="rId7"/>
    <p:sldId id="282" r:id="rId8"/>
    <p:sldId id="283" r:id="rId9"/>
    <p:sldId id="284" r:id="rId10"/>
    <p:sldId id="273" r:id="rId11"/>
    <p:sldId id="260" r:id="rId12"/>
    <p:sldId id="261" r:id="rId13"/>
    <p:sldId id="262" r:id="rId14"/>
    <p:sldId id="263" r:id="rId15"/>
    <p:sldId id="274" r:id="rId16"/>
    <p:sldId id="275" r:id="rId17"/>
    <p:sldId id="276" r:id="rId18"/>
    <p:sldId id="264" r:id="rId19"/>
    <p:sldId id="265" r:id="rId20"/>
    <p:sldId id="270" r:id="rId21"/>
    <p:sldId id="266" r:id="rId22"/>
    <p:sldId id="267" r:id="rId23"/>
    <p:sldId id="268" r:id="rId24"/>
    <p:sldId id="269" r:id="rId25"/>
    <p:sldId id="280" r:id="rId26"/>
    <p:sldId id="279" r:id="rId27"/>
    <p:sldId id="286" r:id="rId28"/>
    <p:sldId id="287" r:id="rId29"/>
    <p:sldId id="285" r:id="rId30"/>
    <p:sldId id="27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8" d="100"/>
          <a:sy n="88" d="100"/>
        </p:scale>
        <p:origin x="-9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27815-3E9B-334E-B0AF-80079DA11167}"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7815-3E9B-334E-B0AF-80079DA11167}"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94C69-A822-3748-AFC5-E39587D55452}"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27815-3E9B-334E-B0AF-80079DA111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6494C69-A822-3748-AFC5-E39587D55452}" type="datetimeFigureOut">
              <a:rPr lang="en-US" smtClean="0"/>
              <a:pPr/>
              <a:t>6/9/15</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3D27815-3E9B-334E-B0AF-80079DA111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fme.org/programs/all-i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890555"/>
            <a:ext cx="6498158" cy="1724867"/>
          </a:xfrm>
        </p:spPr>
        <p:txBody>
          <a:bodyPr/>
          <a:lstStyle/>
          <a:p>
            <a:r>
              <a:rPr lang="en-US" dirty="0" smtClean="0"/>
              <a:t>Parent Booster Groups</a:t>
            </a:r>
            <a:br>
              <a:rPr lang="en-US" dirty="0" smtClean="0"/>
            </a:br>
            <a:r>
              <a:rPr lang="en-US" sz="4000" dirty="0" smtClean="0"/>
              <a:t>A Powerful Collaboration</a:t>
            </a:r>
            <a:endParaRPr lang="en-US" dirty="0"/>
          </a:p>
        </p:txBody>
      </p:sp>
      <p:sp>
        <p:nvSpPr>
          <p:cNvPr id="3" name="Subtitle 2"/>
          <p:cNvSpPr>
            <a:spLocks noGrp="1"/>
          </p:cNvSpPr>
          <p:nvPr>
            <p:ph type="subTitle" idx="1"/>
          </p:nvPr>
        </p:nvSpPr>
        <p:spPr>
          <a:xfrm>
            <a:off x="1322920" y="3197237"/>
            <a:ext cx="6498159" cy="2989747"/>
          </a:xfrm>
        </p:spPr>
        <p:txBody>
          <a:bodyPr>
            <a:normAutofit/>
          </a:bodyPr>
          <a:lstStyle/>
          <a:p>
            <a:r>
              <a:rPr lang="en-US" sz="4000" dirty="0" smtClean="0">
                <a:solidFill>
                  <a:schemeClr val="tx2">
                    <a:lumMod val="50000"/>
                    <a:lumOff val="50000"/>
                  </a:schemeClr>
                </a:solidFill>
              </a:rPr>
              <a:t>David Branson</a:t>
            </a:r>
          </a:p>
          <a:p>
            <a:r>
              <a:rPr lang="en-US" sz="3200" dirty="0" smtClean="0">
                <a:solidFill>
                  <a:schemeClr val="tx2">
                    <a:lumMod val="50000"/>
                    <a:lumOff val="50000"/>
                  </a:schemeClr>
                </a:solidFill>
              </a:rPr>
              <a:t>Conn-Selmer Clinician</a:t>
            </a:r>
          </a:p>
          <a:p>
            <a:r>
              <a:rPr lang="en-US" sz="4000" dirty="0" smtClean="0">
                <a:solidFill>
                  <a:schemeClr val="tx2">
                    <a:lumMod val="50000"/>
                    <a:lumOff val="50000"/>
                  </a:schemeClr>
                </a:solidFill>
              </a:rPr>
              <a:t>Marcia Neel</a:t>
            </a:r>
          </a:p>
          <a:p>
            <a:r>
              <a:rPr lang="en-US" sz="3200" dirty="0" smtClean="0">
                <a:solidFill>
                  <a:schemeClr val="tx2">
                    <a:lumMod val="50000"/>
                    <a:lumOff val="50000"/>
                  </a:schemeClr>
                </a:solidFill>
              </a:rPr>
              <a:t>Music Education Consultants, Inc.</a:t>
            </a:r>
          </a:p>
          <a:p>
            <a:endParaRPr lang="en-US" sz="4000" dirty="0"/>
          </a:p>
        </p:txBody>
      </p:sp>
      <p:pic>
        <p:nvPicPr>
          <p:cNvPr id="4" name="Picture 3" descr="ConnSelmerInstitute.jpg"/>
          <p:cNvPicPr>
            <a:picLocks noChangeAspect="1"/>
          </p:cNvPicPr>
          <p:nvPr/>
        </p:nvPicPr>
        <p:blipFill>
          <a:blip r:embed="rId2"/>
          <a:stretch>
            <a:fillRect/>
          </a:stretch>
        </p:blipFill>
        <p:spPr>
          <a:xfrm>
            <a:off x="427118" y="2589894"/>
            <a:ext cx="1791603" cy="1798657"/>
          </a:xfrm>
          <a:prstGeom prst="rect">
            <a:avLst/>
          </a:prstGeom>
          <a:effectLst>
            <a:reflection stA="50000" endPos="46000" dist="254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707796"/>
            <a:ext cx="8042276" cy="6150204"/>
          </a:xfrm>
        </p:spPr>
        <p:txBody>
          <a:bodyPr/>
          <a:lstStyle/>
          <a:p>
            <a:r>
              <a:rPr lang="en-US" dirty="0" smtClean="0"/>
              <a:t>Benefits of Booster Groups</a:t>
            </a:r>
            <a:br>
              <a:rPr lang="en-US" dirty="0" smtClean="0"/>
            </a:br>
            <a:r>
              <a:rPr lang="en-US" dirty="0" smtClean="0"/>
              <a:t/>
            </a:r>
            <a:br>
              <a:rPr lang="en-US" dirty="0" smtClean="0"/>
            </a:br>
            <a:r>
              <a:rPr lang="en-US" sz="3600" dirty="0" smtClean="0">
                <a:solidFill>
                  <a:srgbClr val="595959"/>
                </a:solidFill>
              </a:rPr>
              <a:t>Students are more successful when parents are involved</a:t>
            </a:r>
            <a:br>
              <a:rPr lang="en-US" sz="3600" dirty="0" smtClean="0">
                <a:solidFill>
                  <a:srgbClr val="595959"/>
                </a:solidFill>
              </a:rPr>
            </a:br>
            <a:r>
              <a:rPr lang="en-US" sz="3600" dirty="0" smtClean="0">
                <a:solidFill>
                  <a:srgbClr val="595959"/>
                </a:solidFill>
              </a:rPr>
              <a:t>Parents have ownership in program</a:t>
            </a:r>
            <a:br>
              <a:rPr lang="en-US" sz="3600" dirty="0" smtClean="0">
                <a:solidFill>
                  <a:srgbClr val="595959"/>
                </a:solidFill>
              </a:rPr>
            </a:br>
            <a:r>
              <a:rPr lang="en-US" sz="3600" dirty="0" smtClean="0">
                <a:solidFill>
                  <a:srgbClr val="595959"/>
                </a:solidFill>
              </a:rPr>
              <a:t>Many hands make work easier</a:t>
            </a:r>
            <a:br>
              <a:rPr lang="en-US" sz="3600" dirty="0" smtClean="0">
                <a:solidFill>
                  <a:srgbClr val="595959"/>
                </a:solidFill>
              </a:rPr>
            </a:br>
            <a:r>
              <a:rPr lang="en-US" sz="3600" dirty="0" smtClean="0">
                <a:solidFill>
                  <a:srgbClr val="595959"/>
                </a:solidFill>
              </a:rPr>
              <a:t>Development of advocacy</a:t>
            </a:r>
            <a:br>
              <a:rPr lang="en-US" sz="3600" dirty="0" smtClean="0">
                <a:solidFill>
                  <a:srgbClr val="595959"/>
                </a:solidFill>
              </a:rPr>
            </a:br>
            <a:r>
              <a:rPr lang="en-US" sz="3600" dirty="0" smtClean="0">
                <a:solidFill>
                  <a:srgbClr val="595959"/>
                </a:solidFill>
              </a:rPr>
              <a:t>Positive collaboration</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Starting a Booster Group</a:t>
            </a:r>
            <a:endParaRPr lang="en-US" dirty="0"/>
          </a:p>
        </p:txBody>
      </p:sp>
      <p:sp>
        <p:nvSpPr>
          <p:cNvPr id="4" name="Content Placeholder 3"/>
          <p:cNvSpPr>
            <a:spLocks noGrp="1"/>
          </p:cNvSpPr>
          <p:nvPr>
            <p:ph idx="1"/>
          </p:nvPr>
        </p:nvSpPr>
        <p:spPr/>
        <p:txBody>
          <a:bodyPr>
            <a:normAutofit lnSpcReduction="10000"/>
          </a:bodyPr>
          <a:lstStyle/>
          <a:p>
            <a:pPr>
              <a:buFont typeface="Wingdings" charset="2"/>
              <a:buChar char="v"/>
            </a:pPr>
            <a:r>
              <a:rPr lang="en-US" dirty="0" smtClean="0"/>
              <a:t>Meet with your supervisor to discuss plans and gain permission</a:t>
            </a:r>
          </a:p>
          <a:p>
            <a:pPr>
              <a:buFont typeface="Wingdings" charset="2"/>
              <a:buChar char="v"/>
            </a:pPr>
            <a:r>
              <a:rPr lang="en-US" dirty="0" smtClean="0"/>
              <a:t>Look into rules to establishing a 501C3 for the booster group, by-laws, paperwork, and other forms to be filled out and filed</a:t>
            </a:r>
          </a:p>
          <a:p>
            <a:pPr>
              <a:buFont typeface="Wingdings" charset="2"/>
              <a:buChar char="v"/>
            </a:pPr>
            <a:r>
              <a:rPr lang="en-US" dirty="0" smtClean="0"/>
              <a:t>Have a clear purpose for the group written in a vision or mission statement, with objectives and outcomes</a:t>
            </a:r>
          </a:p>
          <a:p>
            <a:pPr>
              <a:buFont typeface="Wingdings" charset="2"/>
              <a:buChar char="v"/>
            </a:pPr>
            <a:r>
              <a:rPr lang="en-US" dirty="0" smtClean="0"/>
              <a:t>Talk with parents who are already involved to seek out their help with establishing the group</a:t>
            </a:r>
          </a:p>
          <a:p>
            <a:pPr>
              <a:buFont typeface="Wingdings" charset="2"/>
              <a:buChar char="v"/>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or Mission</a:t>
            </a:r>
            <a:endParaRPr lang="en-US" dirty="0"/>
          </a:p>
        </p:txBody>
      </p:sp>
      <p:sp>
        <p:nvSpPr>
          <p:cNvPr id="3" name="Content Placeholder 2"/>
          <p:cNvSpPr>
            <a:spLocks noGrp="1"/>
          </p:cNvSpPr>
          <p:nvPr>
            <p:ph idx="1"/>
          </p:nvPr>
        </p:nvSpPr>
        <p:spPr/>
        <p:txBody>
          <a:bodyPr/>
          <a:lstStyle/>
          <a:p>
            <a:pPr>
              <a:buFont typeface="Wingdings" charset="2"/>
              <a:buChar char="v"/>
            </a:pPr>
            <a:r>
              <a:rPr lang="en-US" b="1" dirty="0" smtClean="0"/>
              <a:t>It is vital that all parents recognize and be mindful of the fact that their function is to support the students and the program and not to drive the content of the program.</a:t>
            </a:r>
          </a:p>
          <a:p>
            <a:pPr>
              <a:buFont typeface="Wingdings" charset="2"/>
              <a:buChar char="v"/>
            </a:pPr>
            <a:r>
              <a:rPr lang="en-US" b="1" dirty="0" smtClean="0"/>
              <a:t>The parents are a support group for the students and the music education of these students.</a:t>
            </a:r>
          </a:p>
          <a:p>
            <a:pPr>
              <a:buFont typeface="Wingdings" charset="2"/>
              <a:buChar char="v"/>
            </a:pPr>
            <a:r>
              <a:rPr lang="en-US" b="1" dirty="0" smtClean="0"/>
              <a:t>It is the director who makes all of the educational and musical decisions. Feel free to consider suggestions, but the final decisions rest with you.</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Your Vision</a:t>
            </a:r>
            <a:endParaRPr lang="en-US" dirty="0"/>
          </a:p>
        </p:txBody>
      </p:sp>
      <p:sp>
        <p:nvSpPr>
          <p:cNvPr id="5" name="Content Placeholder 4"/>
          <p:cNvSpPr>
            <a:spLocks noGrp="1"/>
          </p:cNvSpPr>
          <p:nvPr>
            <p:ph idx="1"/>
          </p:nvPr>
        </p:nvSpPr>
        <p:spPr/>
        <p:txBody>
          <a:bodyPr>
            <a:normAutofit/>
          </a:bodyPr>
          <a:lstStyle/>
          <a:p>
            <a:pPr>
              <a:buFont typeface="Wingdings" charset="2"/>
              <a:buChar char="v"/>
            </a:pPr>
            <a:r>
              <a:rPr lang="en-US" dirty="0" smtClean="0"/>
              <a:t>Meet with the parents you already know to discuss your vision for the booster group.</a:t>
            </a:r>
          </a:p>
          <a:p>
            <a:pPr>
              <a:buFont typeface="Wingdings" charset="2"/>
              <a:buChar char="v"/>
            </a:pPr>
            <a:r>
              <a:rPr lang="en-US" dirty="0" smtClean="0"/>
              <a:t>Have an open discussion about the role and function of the group.</a:t>
            </a:r>
          </a:p>
          <a:p>
            <a:pPr>
              <a:buFont typeface="Wingdings" charset="2"/>
              <a:buChar char="v"/>
            </a:pPr>
            <a:r>
              <a:rPr lang="en-US" dirty="0" smtClean="0"/>
              <a:t>Listen to ideas presented by these parents.</a:t>
            </a:r>
          </a:p>
          <a:p>
            <a:pPr>
              <a:buFont typeface="Wingdings" charset="2"/>
              <a:buChar char="v"/>
            </a:pPr>
            <a:r>
              <a:rPr lang="en-US" dirty="0" smtClean="0"/>
              <a:t>Talk with other faculty that work with established booster groups, athletics, theater, civic education, ROTC, etc….</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09536"/>
            <a:ext cx="8042276" cy="743768"/>
          </a:xfrm>
        </p:spPr>
        <p:txBody>
          <a:bodyPr/>
          <a:lstStyle/>
          <a:p>
            <a:r>
              <a:rPr lang="en-US" dirty="0" smtClean="0"/>
              <a:t>Next Steps: </a:t>
            </a:r>
            <a:br>
              <a:rPr lang="en-US" dirty="0" smtClean="0"/>
            </a:br>
            <a:r>
              <a:rPr lang="en-US" dirty="0" smtClean="0"/>
              <a:t>3 Things to Keep in Mind</a:t>
            </a:r>
            <a:endParaRPr lang="en-US" dirty="0"/>
          </a:p>
        </p:txBody>
      </p:sp>
      <p:pic>
        <p:nvPicPr>
          <p:cNvPr id="4" name="Content Placeholder 3"/>
          <p:cNvPicPr>
            <a:picLocks noGrp="1" noChangeAspect="1"/>
          </p:cNvPicPr>
          <p:nvPr>
            <p:ph idx="1"/>
          </p:nvPr>
        </p:nvPicPr>
        <p:blipFill>
          <a:blip r:embed="rId2"/>
          <a:srcRect l="-88524" r="-88524"/>
          <a:stretch>
            <a:fillRect/>
          </a:stretch>
        </p:blipFill>
        <p:spPr>
          <a:xfrm>
            <a:off x="549275" y="2014697"/>
            <a:ext cx="8042276" cy="4343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50384"/>
            <a:ext cx="8042276" cy="802167"/>
          </a:xfrm>
        </p:spPr>
        <p:txBody>
          <a:bodyPr/>
          <a:lstStyle/>
          <a:p>
            <a:r>
              <a:rPr lang="en-US" dirty="0" smtClean="0"/>
              <a:t>Keep in Mind</a:t>
            </a:r>
            <a:endParaRPr lang="en-US" dirty="0"/>
          </a:p>
        </p:txBody>
      </p:sp>
      <p:sp>
        <p:nvSpPr>
          <p:cNvPr id="6" name="TextBox 5"/>
          <p:cNvSpPr txBox="1"/>
          <p:nvPr/>
        </p:nvSpPr>
        <p:spPr>
          <a:xfrm>
            <a:off x="533255" y="1429933"/>
            <a:ext cx="8420971" cy="5078314"/>
          </a:xfrm>
          <a:prstGeom prst="rect">
            <a:avLst/>
          </a:prstGeom>
          <a:noFill/>
        </p:spPr>
        <p:txBody>
          <a:bodyPr wrap="square" rtlCol="0">
            <a:spAutoFit/>
          </a:bodyPr>
          <a:lstStyle/>
          <a:p>
            <a:pPr lvl="0"/>
            <a:r>
              <a:rPr lang="en-US" sz="3600" dirty="0" smtClean="0">
                <a:solidFill>
                  <a:srgbClr val="595959"/>
                </a:solidFill>
                <a:cs typeface="Times New Roman"/>
              </a:rPr>
              <a:t>1.  The booster program should always be thought of as an addition. The funds raised are </a:t>
            </a:r>
            <a:r>
              <a:rPr lang="en-US" sz="3600" u="sng" dirty="0" smtClean="0">
                <a:solidFill>
                  <a:srgbClr val="595959"/>
                </a:solidFill>
                <a:cs typeface="Times New Roman"/>
              </a:rPr>
              <a:t>not </a:t>
            </a:r>
            <a:r>
              <a:rPr lang="en-US" sz="3600" dirty="0" smtClean="0">
                <a:solidFill>
                  <a:srgbClr val="595959"/>
                </a:solidFill>
                <a:cs typeface="Times New Roman"/>
              </a:rPr>
              <a:t>a replacement for school funding. Rather, it provides means for students to have music experiences beyond what the school can supply.</a:t>
            </a:r>
          </a:p>
          <a:p>
            <a:pPr lvl="3"/>
            <a:endParaRPr lang="en-US" sz="3600" dirty="0" smtClean="0">
              <a:solidFill>
                <a:schemeClr val="tx2">
                  <a:lumMod val="75000"/>
                  <a:lumOff val="25000"/>
                </a:schemeClr>
              </a:solidFill>
              <a:cs typeface="Times New Roman"/>
            </a:endParaRPr>
          </a:p>
          <a:p>
            <a:pPr lvl="3"/>
            <a:r>
              <a:rPr lang="en-US" sz="3600" dirty="0" smtClean="0">
                <a:solidFill>
                  <a:schemeClr val="tx2">
                    <a:lumMod val="75000"/>
                    <a:lumOff val="25000"/>
                  </a:schemeClr>
                </a:solidFill>
                <a:cs typeface="Times New Roman"/>
              </a:rPr>
              <a:t>		</a:t>
            </a:r>
            <a:endParaRPr lang="en-US" dirty="0">
              <a:solidFill>
                <a:schemeClr val="tx2">
                  <a:lumMod val="75000"/>
                  <a:lumOff val="25000"/>
                </a:schemeClr>
              </a:solidFill>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4984"/>
            <a:ext cx="8042276" cy="787568"/>
          </a:xfrm>
        </p:spPr>
        <p:txBody>
          <a:bodyPr/>
          <a:lstStyle/>
          <a:p>
            <a:r>
              <a:rPr lang="en-US" dirty="0" smtClean="0"/>
              <a:t>Keep in Mind</a:t>
            </a:r>
            <a:endParaRPr lang="en-US" dirty="0"/>
          </a:p>
        </p:txBody>
      </p:sp>
      <p:sp>
        <p:nvSpPr>
          <p:cNvPr id="4" name="TextBox 3"/>
          <p:cNvSpPr txBox="1"/>
          <p:nvPr/>
        </p:nvSpPr>
        <p:spPr>
          <a:xfrm>
            <a:off x="366335" y="1459131"/>
            <a:ext cx="8420971" cy="5632312"/>
          </a:xfrm>
          <a:prstGeom prst="rect">
            <a:avLst/>
          </a:prstGeom>
          <a:noFill/>
        </p:spPr>
        <p:txBody>
          <a:bodyPr wrap="square" rtlCol="0">
            <a:spAutoFit/>
          </a:bodyPr>
          <a:lstStyle/>
          <a:p>
            <a:r>
              <a:rPr lang="en-US" sz="3600" dirty="0" smtClean="0">
                <a:solidFill>
                  <a:srgbClr val="595959"/>
                </a:solidFill>
                <a:cs typeface="Times New Roman"/>
              </a:rPr>
              <a:t>2. The goal of a booster program is to assist and support the music educator so that he or she can maintain a music program that will be educational, enjoyable, and rewarding. Its authority should never reach into the content and priorities of the music program.</a:t>
            </a:r>
          </a:p>
          <a:p>
            <a:pPr lvl="3"/>
            <a:r>
              <a:rPr lang="en-US" sz="3600" dirty="0" smtClean="0">
                <a:solidFill>
                  <a:srgbClr val="18579B"/>
                </a:solidFill>
                <a:cs typeface="Times New Roman"/>
              </a:rPr>
              <a:t>		</a:t>
            </a:r>
            <a:endParaRPr lang="en-US" dirty="0" smtClean="0">
              <a:solidFill>
                <a:srgbClr val="18579B"/>
              </a:solidFill>
              <a:cs typeface="Times New Roman"/>
            </a:endParaRPr>
          </a:p>
          <a:p>
            <a:pPr lvl="3"/>
            <a:r>
              <a:rPr lang="en-US" sz="3600" dirty="0" smtClean="0">
                <a:solidFill>
                  <a:srgbClr val="18579B"/>
                </a:solidFill>
                <a:cs typeface="Times New Roman"/>
              </a:rPr>
              <a:t>		</a:t>
            </a:r>
            <a:endParaRPr lang="en-US" dirty="0">
              <a:solidFill>
                <a:srgbClr val="18579B"/>
              </a:solidFill>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94184"/>
            <a:ext cx="8042276" cy="758367"/>
          </a:xfrm>
        </p:spPr>
        <p:txBody>
          <a:bodyPr/>
          <a:lstStyle/>
          <a:p>
            <a:r>
              <a:rPr lang="en-US" dirty="0" smtClean="0"/>
              <a:t>Keep in Mind</a:t>
            </a:r>
            <a:endParaRPr lang="en-US" dirty="0"/>
          </a:p>
        </p:txBody>
      </p:sp>
      <p:sp>
        <p:nvSpPr>
          <p:cNvPr id="6" name="TextBox 5"/>
          <p:cNvSpPr txBox="1"/>
          <p:nvPr/>
        </p:nvSpPr>
        <p:spPr>
          <a:xfrm>
            <a:off x="549275" y="1210947"/>
            <a:ext cx="8420971" cy="7848304"/>
          </a:xfrm>
          <a:prstGeom prst="rect">
            <a:avLst/>
          </a:prstGeom>
          <a:noFill/>
        </p:spPr>
        <p:txBody>
          <a:bodyPr wrap="square" rtlCol="0">
            <a:spAutoFit/>
          </a:bodyPr>
          <a:lstStyle/>
          <a:p>
            <a:pPr lvl="0"/>
            <a:r>
              <a:rPr lang="en-US" sz="3600" dirty="0" smtClean="0">
                <a:solidFill>
                  <a:srgbClr val="595959"/>
                </a:solidFill>
                <a:cs typeface="Times New Roman"/>
              </a:rPr>
              <a:t>3.  A booster group is an advocacy organization. It should be involved in supporting the entire music program, not just the chorus or marching band. Remember, these are community members who already realize how valuable music is in their child’s education.</a:t>
            </a:r>
          </a:p>
          <a:p>
            <a:pPr lvl="3"/>
            <a:endParaRPr lang="en-US" sz="3600" dirty="0" smtClean="0">
              <a:solidFill>
                <a:srgbClr val="18579B"/>
              </a:solidFill>
              <a:cs typeface="Times New Roman"/>
            </a:endParaRPr>
          </a:p>
          <a:p>
            <a:pPr lvl="3"/>
            <a:r>
              <a:rPr lang="en-US" sz="3600" dirty="0" smtClean="0">
                <a:solidFill>
                  <a:srgbClr val="18579B"/>
                </a:solidFill>
                <a:cs typeface="Times New Roman"/>
              </a:rPr>
              <a:t>		</a:t>
            </a:r>
            <a:endParaRPr lang="en-US" dirty="0" smtClean="0">
              <a:solidFill>
                <a:srgbClr val="18579B"/>
              </a:solidFill>
              <a:cs typeface="Times New Roman"/>
            </a:endParaRPr>
          </a:p>
          <a:p>
            <a:r>
              <a:rPr lang="en-US" sz="3600" dirty="0" smtClean="0">
                <a:solidFill>
                  <a:srgbClr val="18579B"/>
                </a:solidFill>
                <a:cs typeface="Times New Roman"/>
              </a:rPr>
              <a:t>.</a:t>
            </a:r>
          </a:p>
          <a:p>
            <a:pPr lvl="3"/>
            <a:endParaRPr lang="en-US" sz="3600" dirty="0" smtClean="0">
              <a:solidFill>
                <a:srgbClr val="18579B"/>
              </a:solidFill>
              <a:cs typeface="Times New Roman"/>
            </a:endParaRPr>
          </a:p>
          <a:p>
            <a:pPr lvl="3"/>
            <a:r>
              <a:rPr lang="en-US" sz="3600" dirty="0" smtClean="0">
                <a:solidFill>
                  <a:srgbClr val="18579B"/>
                </a:solidFill>
                <a:cs typeface="Times New Roman"/>
              </a:rPr>
              <a:t>		</a:t>
            </a:r>
            <a:endParaRPr lang="en-US" dirty="0" smtClean="0">
              <a:solidFill>
                <a:srgbClr val="18579B"/>
              </a:solidFill>
              <a:cs typeface="Times New Roman"/>
            </a:endParaRPr>
          </a:p>
          <a:p>
            <a:pPr lvl="3"/>
            <a:r>
              <a:rPr lang="en-US" sz="3600" dirty="0" smtClean="0">
                <a:solidFill>
                  <a:srgbClr val="18579B"/>
                </a:solidFill>
                <a:cs typeface="Times New Roman"/>
              </a:rPr>
              <a:t>		</a:t>
            </a:r>
            <a:endParaRPr lang="en-US" dirty="0">
              <a:solidFill>
                <a:srgbClr val="18579B"/>
              </a:solidFill>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Formulate Your Vision</a:t>
            </a:r>
            <a:endParaRPr lang="en-US" dirty="0"/>
          </a:p>
        </p:txBody>
      </p:sp>
      <p:sp>
        <p:nvSpPr>
          <p:cNvPr id="3" name="Content Placeholder 2"/>
          <p:cNvSpPr>
            <a:spLocks noGrp="1"/>
          </p:cNvSpPr>
          <p:nvPr>
            <p:ph idx="1"/>
          </p:nvPr>
        </p:nvSpPr>
        <p:spPr/>
        <p:txBody>
          <a:bodyPr>
            <a:normAutofit/>
          </a:bodyPr>
          <a:lstStyle/>
          <a:p>
            <a:pPr>
              <a:buFont typeface="Wingdings" charset="2"/>
              <a:buChar char="v"/>
            </a:pPr>
            <a:r>
              <a:rPr lang="en-US" sz="2800" dirty="0" smtClean="0"/>
              <a:t>Draft a mission statement that leads to your vision.</a:t>
            </a:r>
          </a:p>
          <a:p>
            <a:pPr>
              <a:buFont typeface="Wingdings" charset="2"/>
              <a:buChar char="v"/>
            </a:pPr>
            <a:r>
              <a:rPr lang="en-US" sz="2800" dirty="0" smtClean="0"/>
              <a:t>Establish objectives and outcomes</a:t>
            </a:r>
          </a:p>
          <a:p>
            <a:pPr>
              <a:buFont typeface="Wingdings" charset="2"/>
              <a:buChar char="v"/>
            </a:pPr>
            <a:r>
              <a:rPr lang="en-US" sz="2800" dirty="0" smtClean="0"/>
              <a:t>Develop a leadership structure, e.g… President, Vice-President, Treasurer, Secretary</a:t>
            </a:r>
          </a:p>
          <a:p>
            <a:pPr>
              <a:buFont typeface="Wingdings" charset="2"/>
              <a:buChar char="v"/>
            </a:pPr>
            <a:r>
              <a:rPr lang="en-US" sz="2800" dirty="0" smtClean="0"/>
              <a:t>Plan your first meeting with all parents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Meeting (</a:t>
            </a:r>
            <a:r>
              <a:rPr lang="en-US" sz="4000" dirty="0" smtClean="0">
                <a:solidFill>
                  <a:schemeClr val="accent6"/>
                </a:solidFill>
              </a:rPr>
              <a:t>Keep it Short</a:t>
            </a:r>
            <a:r>
              <a:rPr lang="en-US" sz="4000" dirty="0" smtClean="0"/>
              <a:t>)</a:t>
            </a:r>
            <a:endParaRPr lang="en-US" sz="4000" dirty="0"/>
          </a:p>
        </p:txBody>
      </p:sp>
      <p:sp>
        <p:nvSpPr>
          <p:cNvPr id="3" name="Content Placeholder 2"/>
          <p:cNvSpPr>
            <a:spLocks noGrp="1"/>
          </p:cNvSpPr>
          <p:nvPr>
            <p:ph idx="1"/>
          </p:nvPr>
        </p:nvSpPr>
        <p:spPr>
          <a:xfrm>
            <a:off x="549275" y="1600200"/>
            <a:ext cx="8042276" cy="4546085"/>
          </a:xfrm>
        </p:spPr>
        <p:txBody>
          <a:bodyPr>
            <a:normAutofit/>
          </a:bodyPr>
          <a:lstStyle/>
          <a:p>
            <a:pPr>
              <a:buFont typeface="Wingdings" charset="2"/>
              <a:buChar char="v"/>
            </a:pPr>
            <a:r>
              <a:rPr lang="en-US" dirty="0" smtClean="0"/>
              <a:t>Have your students or small student group perform at the beginning of the meeting</a:t>
            </a:r>
          </a:p>
          <a:p>
            <a:pPr>
              <a:buFont typeface="Wingdings" charset="2"/>
              <a:buChar char="v"/>
            </a:pPr>
            <a:r>
              <a:rPr lang="en-US" dirty="0" smtClean="0"/>
              <a:t>Have a written agenda for this meeting which would include:</a:t>
            </a:r>
          </a:p>
          <a:p>
            <a:pPr lvl="1">
              <a:buFont typeface="Wingdings" charset="2"/>
              <a:buChar char="v"/>
            </a:pPr>
            <a:r>
              <a:rPr lang="en-US" dirty="0" smtClean="0"/>
              <a:t>Introductions</a:t>
            </a:r>
          </a:p>
          <a:p>
            <a:pPr lvl="1">
              <a:buFont typeface="Wingdings" charset="2"/>
              <a:buChar char="v"/>
            </a:pPr>
            <a:r>
              <a:rPr lang="en-US" dirty="0" smtClean="0"/>
              <a:t>Call to action remarks by the principal/supervisor</a:t>
            </a:r>
          </a:p>
          <a:p>
            <a:pPr lvl="1">
              <a:buFont typeface="Wingdings" charset="2"/>
              <a:buChar char="v"/>
            </a:pPr>
            <a:r>
              <a:rPr lang="en-US" dirty="0" smtClean="0"/>
              <a:t>Purpose of the meeting—the organizing phase</a:t>
            </a:r>
          </a:p>
          <a:p>
            <a:pPr lvl="1">
              <a:buFont typeface="Wingdings" charset="2"/>
              <a:buChar char="v"/>
            </a:pPr>
            <a:r>
              <a:rPr lang="en-US" dirty="0" smtClean="0"/>
              <a:t>Vision and mission statement</a:t>
            </a:r>
          </a:p>
          <a:p>
            <a:pPr lvl="1">
              <a:buFont typeface="Wingdings" charset="2"/>
              <a:buChar char="v"/>
            </a:pPr>
            <a:r>
              <a:rPr lang="en-US" dirty="0" smtClean="0"/>
              <a:t>Introduction of parent leaders</a:t>
            </a:r>
          </a:p>
          <a:p>
            <a:pPr lvl="1">
              <a:buFont typeface="Wingdings" charset="2"/>
              <a:buChar char="v"/>
            </a:pPr>
            <a:r>
              <a:rPr lang="en-US" dirty="0" smtClean="0"/>
              <a:t>Goals of the booster group</a:t>
            </a:r>
          </a:p>
          <a:p>
            <a:pPr lvl="1">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irector's Flowchart.pdf"/>
          <p:cNvPicPr>
            <a:picLocks noChangeAspect="1"/>
          </p:cNvPicPr>
          <p:nvPr/>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tretch>
                <a:fillRect/>
              </a:stretch>
            </p:blipFill>
          </mc:Fallback>
        </mc:AlternateContent>
        <p:spPr>
          <a:xfrm>
            <a:off x="-233577" y="-225009"/>
            <a:ext cx="9581949" cy="740501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Meeting Cont.</a:t>
            </a:r>
            <a:endParaRPr lang="en-US" sz="4000" dirty="0"/>
          </a:p>
        </p:txBody>
      </p:sp>
      <p:sp>
        <p:nvSpPr>
          <p:cNvPr id="3" name="Content Placeholder 2"/>
          <p:cNvSpPr>
            <a:spLocks noGrp="1"/>
          </p:cNvSpPr>
          <p:nvPr>
            <p:ph idx="1"/>
          </p:nvPr>
        </p:nvSpPr>
        <p:spPr/>
        <p:txBody>
          <a:bodyPr>
            <a:normAutofit/>
          </a:bodyPr>
          <a:lstStyle/>
          <a:p>
            <a:pPr>
              <a:buFont typeface="Wingdings" charset="2"/>
              <a:buChar char="v"/>
            </a:pPr>
            <a:r>
              <a:rPr lang="en-US" sz="3200" dirty="0" smtClean="0"/>
              <a:t>Invite your supervisor to the meeting and have him start the meeting with a Call to Action to “energize” the parents</a:t>
            </a:r>
          </a:p>
          <a:p>
            <a:pPr>
              <a:buFont typeface="Wingdings" charset="2"/>
              <a:buChar char="v"/>
            </a:pPr>
            <a:r>
              <a:rPr lang="en-US" sz="3200" dirty="0" smtClean="0"/>
              <a:t>Parents must be led to realize that </a:t>
            </a:r>
            <a:r>
              <a:rPr lang="en-US" sz="3200" b="1" dirty="0" smtClean="0"/>
              <a:t>THEIR INVOLVEMENT IS DIRECTLY RELATED TO THE SUCCESS OF THEIR CHILD.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Meeting Cont.</a:t>
            </a:r>
            <a:endParaRPr lang="en-US" dirty="0"/>
          </a:p>
        </p:txBody>
      </p:sp>
      <p:sp>
        <p:nvSpPr>
          <p:cNvPr id="3" name="Content Placeholder 2"/>
          <p:cNvSpPr>
            <a:spLocks noGrp="1"/>
          </p:cNvSpPr>
          <p:nvPr>
            <p:ph idx="1"/>
          </p:nvPr>
        </p:nvSpPr>
        <p:spPr/>
        <p:txBody>
          <a:bodyPr/>
          <a:lstStyle/>
          <a:p>
            <a:pPr>
              <a:buFont typeface="Wingdings" charset="2"/>
              <a:buChar char="v"/>
            </a:pPr>
            <a:r>
              <a:rPr lang="en-US" dirty="0" smtClean="0"/>
              <a:t>Discuss the roles of each leader in the group</a:t>
            </a:r>
          </a:p>
          <a:p>
            <a:pPr>
              <a:buFont typeface="Wingdings" charset="2"/>
              <a:buChar char="v"/>
            </a:pPr>
            <a:r>
              <a:rPr lang="en-US" dirty="0" smtClean="0"/>
              <a:t>Share a list of activities and assistance that is needed, for example;</a:t>
            </a:r>
          </a:p>
          <a:p>
            <a:pPr lvl="1">
              <a:buFont typeface="Wingdings" charset="2"/>
              <a:buChar char="v"/>
            </a:pPr>
            <a:r>
              <a:rPr lang="en-US" dirty="0" smtClean="0"/>
              <a:t>Pit crew for marching bands</a:t>
            </a:r>
          </a:p>
          <a:p>
            <a:pPr lvl="1">
              <a:buFont typeface="Wingdings" charset="2"/>
              <a:buChar char="v"/>
            </a:pPr>
            <a:r>
              <a:rPr lang="en-US" dirty="0" smtClean="0"/>
              <a:t>Uniform fitting and distribution</a:t>
            </a:r>
          </a:p>
          <a:p>
            <a:pPr lvl="1">
              <a:buFont typeface="Wingdings" charset="2"/>
              <a:buChar char="v"/>
            </a:pPr>
            <a:r>
              <a:rPr lang="en-US" dirty="0" smtClean="0"/>
              <a:t>Snacks and drinks for band during camp</a:t>
            </a:r>
          </a:p>
          <a:p>
            <a:pPr lvl="1">
              <a:buFont typeface="Wingdings" charset="2"/>
              <a:buChar char="v"/>
            </a:pPr>
            <a:r>
              <a:rPr lang="en-US" dirty="0" smtClean="0"/>
              <a:t>Travel committee</a:t>
            </a:r>
          </a:p>
          <a:p>
            <a:pPr lvl="1">
              <a:buFont typeface="Wingdings" charset="2"/>
              <a:buChar char="v"/>
            </a:pPr>
            <a:r>
              <a:rPr lang="en-US" dirty="0" smtClean="0"/>
              <a:t>Fundraising</a:t>
            </a:r>
          </a:p>
          <a:p>
            <a:pPr lvl="1">
              <a:buFont typeface="Wingdings" charset="2"/>
              <a:buChar char="v"/>
            </a:pPr>
            <a:r>
              <a:rPr lang="en-US" dirty="0" smtClean="0"/>
              <a:t>General support at events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Meeting Cont.</a:t>
            </a:r>
            <a:endParaRPr lang="en-US" dirty="0"/>
          </a:p>
        </p:txBody>
      </p:sp>
      <p:sp>
        <p:nvSpPr>
          <p:cNvPr id="3" name="Content Placeholder 2"/>
          <p:cNvSpPr>
            <a:spLocks noGrp="1"/>
          </p:cNvSpPr>
          <p:nvPr>
            <p:ph idx="1"/>
          </p:nvPr>
        </p:nvSpPr>
        <p:spPr/>
        <p:txBody>
          <a:bodyPr>
            <a:noAutofit/>
          </a:bodyPr>
          <a:lstStyle/>
          <a:p>
            <a:r>
              <a:rPr lang="en-US" dirty="0" smtClean="0"/>
              <a:t>Have students distribute and then collect information sheets from parents with the following;</a:t>
            </a:r>
          </a:p>
          <a:p>
            <a:pPr lvl="1"/>
            <a:r>
              <a:rPr lang="en-US" sz="2400" dirty="0" smtClean="0"/>
              <a:t>Name, contact information</a:t>
            </a:r>
          </a:p>
          <a:p>
            <a:pPr lvl="1"/>
            <a:r>
              <a:rPr lang="en-US" sz="2400" dirty="0" smtClean="0"/>
              <a:t>Have a check box or area for parents to list their area of interest for supporting of the program</a:t>
            </a:r>
          </a:p>
          <a:p>
            <a:pPr lvl="1"/>
            <a:r>
              <a:rPr lang="en-US" sz="2400" dirty="0" smtClean="0"/>
              <a:t>Have parents list and skills or assets they may use to support the programs, such as carpenter, painter, baker, sewing, accountant, lawyer, etc….</a:t>
            </a:r>
          </a:p>
          <a:p>
            <a:pPr lvl="1"/>
            <a:r>
              <a:rPr lang="en-US" sz="2400" dirty="0" smtClean="0"/>
              <a:t>Serve refreshments after the meeting and allow time for parents to talk and mingle</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a:t>
            </a:r>
            <a:endParaRPr lang="en-US" dirty="0"/>
          </a:p>
        </p:txBody>
      </p:sp>
      <p:sp>
        <p:nvSpPr>
          <p:cNvPr id="3" name="Content Placeholder 2"/>
          <p:cNvSpPr>
            <a:spLocks noGrp="1"/>
          </p:cNvSpPr>
          <p:nvPr>
            <p:ph idx="1"/>
          </p:nvPr>
        </p:nvSpPr>
        <p:spPr/>
        <p:txBody>
          <a:bodyPr>
            <a:normAutofit/>
          </a:bodyPr>
          <a:lstStyle/>
          <a:p>
            <a:pPr>
              <a:buFont typeface="Wingdings" charset="2"/>
              <a:buChar char="v"/>
            </a:pPr>
            <a:r>
              <a:rPr lang="en-US" dirty="0" smtClean="0"/>
              <a:t>Within a week send a follow up to all parents that attending the meeting.</a:t>
            </a:r>
          </a:p>
          <a:p>
            <a:pPr>
              <a:buFont typeface="Wingdings" charset="2"/>
              <a:buChar char="v"/>
            </a:pPr>
            <a:r>
              <a:rPr lang="en-US" dirty="0" smtClean="0"/>
              <a:t>Review what was discussed at the first meeting (minutes)</a:t>
            </a:r>
          </a:p>
          <a:p>
            <a:pPr>
              <a:buFont typeface="Wingdings" charset="2"/>
              <a:buChar char="v"/>
            </a:pPr>
            <a:r>
              <a:rPr lang="en-US" dirty="0" smtClean="0"/>
              <a:t>Give a date for the next meeting, time and location</a:t>
            </a:r>
          </a:p>
          <a:p>
            <a:pPr>
              <a:buFont typeface="Wingdings" charset="2"/>
              <a:buChar char="v"/>
            </a:pPr>
            <a:r>
              <a:rPr lang="en-US" dirty="0" smtClean="0"/>
              <a:t>Contact each parent that offered to assist in some way to thank them. Give them a job right away</a:t>
            </a:r>
          </a:p>
          <a:p>
            <a:pPr>
              <a:buFont typeface="Wingdings" charset="2"/>
              <a:buChar char="v"/>
            </a:pPr>
            <a:r>
              <a:rPr lang="en-US" dirty="0" smtClean="0"/>
              <a:t>Develop a data base and contact tree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23382"/>
            <a:ext cx="8042276" cy="729169"/>
          </a:xfrm>
        </p:spPr>
        <p:txBody>
          <a:bodyPr/>
          <a:lstStyle/>
          <a:p>
            <a:r>
              <a:rPr lang="en-US" dirty="0" smtClean="0"/>
              <a:t>General Tips</a:t>
            </a:r>
            <a:endParaRPr lang="en-US" dirty="0"/>
          </a:p>
        </p:txBody>
      </p:sp>
      <p:sp>
        <p:nvSpPr>
          <p:cNvPr id="3" name="Content Placeholder 2"/>
          <p:cNvSpPr>
            <a:spLocks noGrp="1"/>
          </p:cNvSpPr>
          <p:nvPr>
            <p:ph idx="1"/>
          </p:nvPr>
        </p:nvSpPr>
        <p:spPr>
          <a:xfrm>
            <a:off x="549275" y="1220626"/>
            <a:ext cx="8042276" cy="5057053"/>
          </a:xfrm>
        </p:spPr>
        <p:txBody>
          <a:bodyPr>
            <a:noAutofit/>
          </a:bodyPr>
          <a:lstStyle/>
          <a:p>
            <a:pPr>
              <a:buFont typeface="Wingdings" charset="2"/>
              <a:buChar char="v"/>
            </a:pPr>
            <a:r>
              <a:rPr lang="en-US" sz="2800" dirty="0" smtClean="0"/>
              <a:t>Always have an agenda for each meeting and stay on point</a:t>
            </a:r>
          </a:p>
          <a:p>
            <a:pPr>
              <a:buFont typeface="Wingdings" charset="2"/>
              <a:buChar char="v"/>
            </a:pPr>
            <a:r>
              <a:rPr lang="en-US" sz="2800" dirty="0" smtClean="0"/>
              <a:t>Start and end on time (keep the short!)</a:t>
            </a:r>
          </a:p>
          <a:p>
            <a:pPr>
              <a:buFont typeface="Wingdings" charset="2"/>
              <a:buChar char="v"/>
            </a:pPr>
            <a:r>
              <a:rPr lang="en-US" sz="2800" dirty="0" smtClean="0"/>
              <a:t>If you don’t know the answer to a question, say so then follow up right away when you find the answer</a:t>
            </a:r>
          </a:p>
          <a:p>
            <a:pPr>
              <a:buFont typeface="Wingdings" charset="2"/>
              <a:buChar char="v"/>
            </a:pPr>
            <a:r>
              <a:rPr lang="en-US" sz="2800" dirty="0" smtClean="0"/>
              <a:t>Always thank parents for their time</a:t>
            </a:r>
          </a:p>
          <a:p>
            <a:pPr>
              <a:buFont typeface="Wingdings" charset="2"/>
              <a:buChar char="v"/>
            </a:pPr>
            <a:r>
              <a:rPr lang="en-US" sz="2800" dirty="0" smtClean="0"/>
              <a:t>Create a yearly calendar and timeline for all jobs</a:t>
            </a:r>
          </a:p>
          <a:p>
            <a:pPr>
              <a:buNone/>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8880"/>
            <a:ext cx="8042276" cy="743768"/>
          </a:xfrm>
        </p:spPr>
        <p:txBody>
          <a:bodyPr/>
          <a:lstStyle/>
          <a:p>
            <a:r>
              <a:rPr lang="en-US" dirty="0" smtClean="0"/>
              <a:t>We’re Here to Help You!</a:t>
            </a:r>
            <a:endParaRPr lang="en-US" dirty="0"/>
          </a:p>
        </p:txBody>
      </p:sp>
      <p:sp>
        <p:nvSpPr>
          <p:cNvPr id="4" name="Title 1"/>
          <p:cNvSpPr txBox="1">
            <a:spLocks/>
          </p:cNvSpPr>
          <p:nvPr/>
        </p:nvSpPr>
        <p:spPr>
          <a:xfrm>
            <a:off x="701675" y="2030778"/>
            <a:ext cx="8042276" cy="1686610"/>
          </a:xfrm>
          <a:prstGeom prst="rect">
            <a:avLst/>
          </a:prstGeom>
        </p:spPr>
        <p:txBody>
          <a:bodyPr vert="horz" lIns="91440" tIns="45720" rIns="91440" bIns="45720" rtlCol="0" anchor="b" anchorCtr="0">
            <a:noAutofit/>
          </a:bodyPr>
          <a:lstStyle/>
          <a:p>
            <a:pPr lvl="0" algn="ctr" defTabSz="914400">
              <a:spcBef>
                <a:spcPct val="0"/>
              </a:spcBef>
              <a:defRPr/>
            </a:pPr>
            <a:r>
              <a:rPr lang="en-US" sz="4600" dirty="0" smtClean="0">
                <a:solidFill>
                  <a:srgbClr val="595959"/>
                </a:solidFill>
                <a:latin typeface="+mj-lt"/>
                <a:ea typeface="+mj-ea"/>
                <a:cs typeface="+mj-cs"/>
                <a:hlinkClick r:id="rId2"/>
              </a:rPr>
              <a:t>http://www.nafme.org/programs/all-in/</a:t>
            </a:r>
            <a:endParaRPr lang="en-US" sz="4600" dirty="0" smtClean="0">
              <a:solidFill>
                <a:srgbClr val="595959"/>
              </a:solidFill>
              <a:latin typeface="+mj-lt"/>
              <a:ea typeface="+mj-ea"/>
              <a:cs typeface="+mj-cs"/>
            </a:endParaRPr>
          </a:p>
          <a:p>
            <a:pPr lvl="0" algn="ctr" defTabSz="914400">
              <a:spcBef>
                <a:spcPct val="0"/>
              </a:spcBef>
              <a:defRPr/>
            </a:pPr>
            <a:endParaRPr kumimoji="0" lang="en-US" sz="4600" b="0" i="0" u="none" strike="noStrike" kern="1200" cap="none" spc="0" normalizeH="0" baseline="0" noProof="0" dirty="0">
              <a:ln>
                <a:noFill/>
              </a:ln>
              <a:solidFill>
                <a:srgbClr val="595959"/>
              </a:solidFill>
              <a:effectLst/>
              <a:uLnTx/>
              <a:uFillTx/>
              <a:latin typeface="+mj-lt"/>
              <a:ea typeface="+mj-ea"/>
              <a:cs typeface="+mj-cs"/>
            </a:endParaRPr>
          </a:p>
        </p:txBody>
      </p:sp>
      <p:sp>
        <p:nvSpPr>
          <p:cNvPr id="5" name="Title 1"/>
          <p:cNvSpPr txBox="1">
            <a:spLocks/>
          </p:cNvSpPr>
          <p:nvPr/>
        </p:nvSpPr>
        <p:spPr>
          <a:xfrm>
            <a:off x="549275" y="1001243"/>
            <a:ext cx="8042276" cy="743768"/>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Go “All-In”</a:t>
            </a:r>
            <a:endParaRPr kumimoji="0" lang="en-US" sz="4600" b="0"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6" name="Title 1"/>
          <p:cNvSpPr txBox="1">
            <a:spLocks/>
          </p:cNvSpPr>
          <p:nvPr/>
        </p:nvSpPr>
        <p:spPr>
          <a:xfrm>
            <a:off x="549275" y="2846856"/>
            <a:ext cx="8042276" cy="3284832"/>
          </a:xfrm>
          <a:prstGeom prst="rect">
            <a:avLst/>
          </a:prstGeom>
        </p:spPr>
        <p:txBody>
          <a:bodyPr vert="horz" lIns="91440" tIns="45720" rIns="91440" bIns="45720" rtlCol="0" anchor="b" anchorCtr="0">
            <a:noAutofit/>
          </a:bodyPr>
          <a:lstStyle/>
          <a:p>
            <a:pPr lvl="0" algn="ctr" defTabSz="914400">
              <a:spcBef>
                <a:spcPct val="0"/>
              </a:spcBef>
              <a:defRPr/>
            </a:pPr>
            <a:r>
              <a:rPr lang="en-US" sz="3600" dirty="0" smtClean="0">
                <a:solidFill>
                  <a:srgbClr val="595959"/>
                </a:solidFill>
                <a:latin typeface="+mj-lt"/>
                <a:ea typeface="+mj-ea"/>
                <a:cs typeface="+mj-cs"/>
              </a:rPr>
              <a:t>Fund-raising</a:t>
            </a:r>
          </a:p>
          <a:p>
            <a:pPr lvl="0" algn="ctr" defTabSz="914400">
              <a:spcBef>
                <a:spcPct val="0"/>
              </a:spcBef>
              <a:defRPr/>
            </a:pPr>
            <a:r>
              <a:rPr kumimoji="0" lang="en-US" sz="3600" b="0" i="0" u="none" strike="noStrike" kern="1200" cap="none" spc="0" normalizeH="0" baseline="0" noProof="0" dirty="0" smtClean="0">
                <a:ln>
                  <a:noFill/>
                </a:ln>
                <a:solidFill>
                  <a:srgbClr val="595959"/>
                </a:solidFill>
                <a:effectLst/>
                <a:uLnTx/>
                <a:uFillTx/>
                <a:latin typeface="+mj-lt"/>
                <a:ea typeface="+mj-ea"/>
                <a:cs typeface="+mj-cs"/>
              </a:rPr>
              <a:t>Musical Learners</a:t>
            </a:r>
          </a:p>
          <a:p>
            <a:pPr lvl="0" algn="ctr" defTabSz="914400">
              <a:spcBef>
                <a:spcPct val="0"/>
              </a:spcBef>
              <a:defRPr/>
            </a:pPr>
            <a:r>
              <a:rPr lang="en-US" sz="3600" dirty="0" smtClean="0">
                <a:solidFill>
                  <a:srgbClr val="595959"/>
                </a:solidFill>
                <a:latin typeface="+mj-lt"/>
                <a:ea typeface="+mj-ea"/>
                <a:cs typeface="+mj-cs"/>
              </a:rPr>
              <a:t>Colleagues</a:t>
            </a:r>
          </a:p>
          <a:p>
            <a:pPr lvl="0" algn="ctr" defTabSz="914400">
              <a:spcBef>
                <a:spcPct val="0"/>
              </a:spcBef>
              <a:defRPr/>
            </a:pPr>
            <a:r>
              <a:rPr kumimoji="0" lang="en-US" sz="3600" b="0" i="0" u="none" strike="noStrike" kern="1200" cap="none" spc="0" normalizeH="0" baseline="0" noProof="0" dirty="0" smtClean="0">
                <a:ln>
                  <a:noFill/>
                </a:ln>
                <a:solidFill>
                  <a:srgbClr val="595959"/>
                </a:solidFill>
                <a:effectLst/>
                <a:uLnTx/>
                <a:uFillTx/>
                <a:latin typeface="+mj-lt"/>
                <a:ea typeface="+mj-ea"/>
                <a:cs typeface="+mj-cs"/>
              </a:rPr>
              <a:t>Students</a:t>
            </a:r>
          </a:p>
          <a:p>
            <a:pPr lvl="0" algn="ctr" defTabSz="914400">
              <a:spcBef>
                <a:spcPct val="0"/>
              </a:spcBef>
              <a:defRPr/>
            </a:pPr>
            <a:r>
              <a:rPr lang="en-US" sz="3600" dirty="0" smtClean="0">
                <a:solidFill>
                  <a:srgbClr val="595959"/>
                </a:solidFill>
                <a:latin typeface="+mj-lt"/>
                <a:ea typeface="+mj-ea"/>
                <a:cs typeface="+mj-cs"/>
              </a:rPr>
              <a:t>Advocacy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8880"/>
            <a:ext cx="8042276" cy="743768"/>
          </a:xfrm>
        </p:spPr>
        <p:txBody>
          <a:bodyPr/>
          <a:lstStyle/>
          <a:p>
            <a:r>
              <a:rPr lang="en-US" dirty="0" smtClean="0"/>
              <a:t>Resources to Help You!</a:t>
            </a:r>
            <a:endParaRPr lang="en-US" dirty="0"/>
          </a:p>
        </p:txBody>
      </p:sp>
      <p:pic>
        <p:nvPicPr>
          <p:cNvPr id="6" name="Picture 5" descr="USE THIS ONE:FINAL:Starting a Booster Group .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52462" y="155720"/>
            <a:ext cx="7639089" cy="98864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8880"/>
            <a:ext cx="8042276" cy="743768"/>
          </a:xfrm>
        </p:spPr>
        <p:txBody>
          <a:bodyPr/>
          <a:lstStyle/>
          <a:p>
            <a:r>
              <a:rPr lang="en-US" dirty="0" smtClean="0"/>
              <a:t>Resources to Help You!</a:t>
            </a:r>
            <a:endParaRPr lang="en-US" dirty="0"/>
          </a:p>
        </p:txBody>
      </p:sp>
      <p:pic>
        <p:nvPicPr>
          <p:cNvPr id="4" name="Picture 3" descr="USE THIS ONE:FINAL:Starting a Booster Group .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54500" y="328880"/>
            <a:ext cx="6926999" cy="780662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8880"/>
            <a:ext cx="8042276" cy="743768"/>
          </a:xfrm>
        </p:spPr>
        <p:txBody>
          <a:bodyPr/>
          <a:lstStyle/>
          <a:p>
            <a:r>
              <a:rPr lang="en-US" dirty="0" smtClean="0"/>
              <a:t>Resources to Help You!</a:t>
            </a:r>
            <a:endParaRPr lang="en-US" dirty="0"/>
          </a:p>
        </p:txBody>
      </p:sp>
      <p:pic>
        <p:nvPicPr>
          <p:cNvPr id="5" name="Picture 4" descr="USE THIS ONE:FINAL:Starting a Booster Group .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49275" y="228802"/>
            <a:ext cx="8042276" cy="910199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8880"/>
            <a:ext cx="8042276" cy="743768"/>
          </a:xfrm>
        </p:spPr>
        <p:txBody>
          <a:bodyPr/>
          <a:lstStyle/>
          <a:p>
            <a:r>
              <a:rPr lang="en-US" dirty="0" smtClean="0"/>
              <a:t>Resources to Help You!</a:t>
            </a:r>
            <a:endParaRPr lang="en-US" dirty="0"/>
          </a:p>
        </p:txBody>
      </p:sp>
      <p:pic>
        <p:nvPicPr>
          <p:cNvPr id="4" name="Picture 3" descr="musicboostercover.jpg"/>
          <p:cNvPicPr>
            <a:picLocks noChangeAspect="1"/>
          </p:cNvPicPr>
          <p:nvPr/>
        </p:nvPicPr>
        <p:blipFill>
          <a:blip r:embed="rId2"/>
          <a:stretch>
            <a:fillRect/>
          </a:stretch>
        </p:blipFill>
        <p:spPr>
          <a:xfrm>
            <a:off x="3335607" y="1275812"/>
            <a:ext cx="2349500" cy="3492500"/>
          </a:xfrm>
          <a:prstGeom prst="rect">
            <a:avLst/>
          </a:prstGeom>
        </p:spPr>
      </p:pic>
      <p:sp>
        <p:nvSpPr>
          <p:cNvPr id="5" name="Title 1"/>
          <p:cNvSpPr txBox="1">
            <a:spLocks/>
          </p:cNvSpPr>
          <p:nvPr/>
        </p:nvSpPr>
        <p:spPr>
          <a:xfrm>
            <a:off x="701675" y="5095934"/>
            <a:ext cx="8042276" cy="743768"/>
          </a:xfrm>
          <a:prstGeom prst="rect">
            <a:avLst/>
          </a:prstGeom>
        </p:spPr>
        <p:txBody>
          <a:bodyPr vert="horz" lIns="91440" tIns="45720" rIns="91440" bIns="45720" rtlCol="0" anchor="b" anchorCtr="0">
            <a:noAutofit/>
          </a:bodyPr>
          <a:lstStyle/>
          <a:p>
            <a:pPr lvl="0" algn="ctr" defTabSz="914400">
              <a:spcBef>
                <a:spcPct val="0"/>
              </a:spcBef>
              <a:defRPr/>
            </a:pPr>
            <a:r>
              <a:rPr lang="en-US" sz="4800" dirty="0" smtClean="0">
                <a:solidFill>
                  <a:srgbClr val="595959"/>
                </a:solidFill>
              </a:rPr>
              <a:t>Music Booster Manual</a:t>
            </a:r>
            <a:endParaRPr lang="en-US" sz="4800" dirty="0">
              <a:solidFill>
                <a:srgbClr val="59595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Session</a:t>
            </a:r>
            <a:endParaRPr lang="en-US" dirty="0"/>
          </a:p>
        </p:txBody>
      </p:sp>
      <p:sp>
        <p:nvSpPr>
          <p:cNvPr id="3" name="Content Placeholder 2"/>
          <p:cNvSpPr>
            <a:spLocks noGrp="1"/>
          </p:cNvSpPr>
          <p:nvPr>
            <p:ph idx="1"/>
          </p:nvPr>
        </p:nvSpPr>
        <p:spPr/>
        <p:txBody>
          <a:bodyPr/>
          <a:lstStyle/>
          <a:p>
            <a:r>
              <a:rPr lang="en-US" dirty="0" smtClean="0"/>
              <a:t>Research about parent booster groups and their influence on student achievement</a:t>
            </a:r>
          </a:p>
          <a:p>
            <a:r>
              <a:rPr lang="en-US" dirty="0" smtClean="0"/>
              <a:t>How to begin a parent booster group, the steps to forming or working with an existing group</a:t>
            </a:r>
          </a:p>
          <a:p>
            <a:r>
              <a:rPr lang="en-US" dirty="0" smtClean="0"/>
              <a:t>Establishing a clear mission and purpose for your booster group.</a:t>
            </a:r>
          </a:p>
          <a:p>
            <a:r>
              <a:rPr lang="en-US" dirty="0" smtClean="0"/>
              <a:t>How to share responsibilities</a:t>
            </a:r>
          </a:p>
          <a:p>
            <a:r>
              <a:rPr lang="en-US" dirty="0" smtClean="0"/>
              <a:t>The meetings</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a:t>
            </a:r>
            <a:endParaRPr lang="en-US" dirty="0"/>
          </a:p>
        </p:txBody>
      </p:sp>
      <p:sp>
        <p:nvSpPr>
          <p:cNvPr id="3" name="Content Placeholder 2"/>
          <p:cNvSpPr>
            <a:spLocks noGrp="1"/>
          </p:cNvSpPr>
          <p:nvPr>
            <p:ph idx="1"/>
          </p:nvPr>
        </p:nvSpPr>
        <p:spPr>
          <a:xfrm>
            <a:off x="549275" y="1731592"/>
            <a:ext cx="8224294" cy="4343400"/>
          </a:xfrm>
        </p:spPr>
        <p:txBody>
          <a:bodyPr>
            <a:normAutofit/>
          </a:bodyPr>
          <a:lstStyle/>
          <a:p>
            <a:pPr algn="ctr">
              <a:buNone/>
            </a:pPr>
            <a:r>
              <a:rPr lang="en-US" sz="5161" dirty="0" smtClean="0"/>
              <a:t>Parents do </a:t>
            </a:r>
            <a:r>
              <a:rPr lang="en-US" sz="5161" b="1" u="sng" dirty="0" smtClean="0"/>
              <a:t>WANT </a:t>
            </a:r>
            <a:r>
              <a:rPr lang="en-US" sz="5161" dirty="0" smtClean="0"/>
              <a:t>to help.  </a:t>
            </a:r>
          </a:p>
          <a:p>
            <a:pPr algn="ctr">
              <a:buNone/>
            </a:pPr>
            <a:endParaRPr lang="en-US" sz="2000" dirty="0" smtClean="0"/>
          </a:p>
          <a:p>
            <a:pPr algn="ctr">
              <a:buNone/>
            </a:pPr>
            <a:r>
              <a:rPr lang="en-US" sz="5161" dirty="0" smtClean="0"/>
              <a:t>It’s up to </a:t>
            </a:r>
            <a:r>
              <a:rPr lang="en-US" sz="5161" b="1" u="sng" dirty="0" smtClean="0"/>
              <a:t>US</a:t>
            </a:r>
            <a:r>
              <a:rPr lang="en-US" sz="5161" dirty="0" smtClean="0"/>
              <a:t> to give them some direction on HOW they can do just that.</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57952"/>
            <a:ext cx="8042276" cy="1336956"/>
          </a:xfrm>
        </p:spPr>
        <p:txBody>
          <a:bodyPr/>
          <a:lstStyle/>
          <a:p>
            <a:r>
              <a:rPr lang="en-US" dirty="0" smtClean="0"/>
              <a:t>Research on Parent Involvement</a:t>
            </a:r>
            <a:endParaRPr lang="en-US" dirty="0"/>
          </a:p>
        </p:txBody>
      </p:sp>
      <p:pic>
        <p:nvPicPr>
          <p:cNvPr id="4" name="Content Placeholder 3"/>
          <p:cNvPicPr>
            <a:picLocks noGrp="1" noChangeAspect="1"/>
          </p:cNvPicPr>
          <p:nvPr>
            <p:ph idx="1"/>
          </p:nvPr>
        </p:nvPicPr>
        <p:blipFill>
          <a:blip r:embed="rId2"/>
          <a:srcRect l="-11720" r="-11720"/>
          <a:stretch>
            <a:fillRect/>
          </a:stretch>
        </p:blipFill>
        <p:spPr>
          <a:xfrm>
            <a:off x="549275" y="1794908"/>
            <a:ext cx="8042276" cy="4343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78471" y="545514"/>
            <a:ext cx="8042276" cy="5128251"/>
          </a:xfrm>
        </p:spPr>
        <p:txBody>
          <a:bodyPr/>
          <a:lstStyle/>
          <a:p>
            <a:pPr algn="l"/>
            <a:r>
              <a:rPr lang="en-US" dirty="0" smtClean="0"/>
              <a:t>Research</a:t>
            </a:r>
            <a:br>
              <a:rPr lang="en-US" dirty="0" smtClean="0"/>
            </a:br>
            <a:r>
              <a:rPr lang="en-US" sz="3600" dirty="0" smtClean="0">
                <a:solidFill>
                  <a:srgbClr val="595959"/>
                </a:solidFill>
              </a:rPr>
              <a:t>The children of involved parents:</a:t>
            </a:r>
            <a:r>
              <a:rPr lang="en-US" sz="3600" dirty="0" smtClean="0"/>
              <a:t/>
            </a:r>
            <a:br>
              <a:rPr lang="en-US" sz="3600" dirty="0" smtClean="0"/>
            </a:br>
            <a:r>
              <a:rPr lang="en-US" sz="3600" dirty="0" smtClean="0"/>
              <a:t/>
            </a:r>
            <a:br>
              <a:rPr lang="en-US" sz="3600" dirty="0" smtClean="0"/>
            </a:br>
            <a:r>
              <a:rPr lang="en-US" sz="3600" dirty="0" smtClean="0">
                <a:solidFill>
                  <a:schemeClr val="tx1">
                    <a:lumMod val="65000"/>
                    <a:lumOff val="35000"/>
                  </a:schemeClr>
                </a:solidFill>
              </a:rPr>
              <a:t>1.  	Are absent less frequently</a:t>
            </a:r>
            <a:br>
              <a:rPr lang="en-US" sz="3600" dirty="0" smtClean="0">
                <a:solidFill>
                  <a:schemeClr val="tx1">
                    <a:lumMod val="65000"/>
                    <a:lumOff val="35000"/>
                  </a:schemeClr>
                </a:solidFill>
              </a:rPr>
            </a:br>
            <a:r>
              <a:rPr lang="en-US" sz="3600" dirty="0" smtClean="0"/>
              <a:t/>
            </a:r>
            <a:br>
              <a:rPr lang="en-US" sz="3600" dirty="0" smtClean="0"/>
            </a:br>
            <a:r>
              <a:rPr lang="en-US" dirty="0" smtClean="0"/>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2"/>
          <a:stretch>
            <a:fillRect/>
          </a:stretch>
        </p:blipFill>
        <p:spPr>
          <a:xfrm>
            <a:off x="2216100" y="3284832"/>
            <a:ext cx="4895339" cy="23711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00823" y="1410021"/>
            <a:ext cx="8042276" cy="4156642"/>
          </a:xfrm>
        </p:spPr>
        <p:txBody>
          <a:bodyPr/>
          <a:lstStyle/>
          <a:p>
            <a:pPr algn="l"/>
            <a:r>
              <a:rPr lang="en-US" dirty="0" smtClean="0"/>
              <a:t>Research</a:t>
            </a:r>
            <a:br>
              <a:rPr lang="en-US" dirty="0" smtClean="0"/>
            </a:br>
            <a:r>
              <a:rPr lang="en-US" sz="3600" dirty="0" smtClean="0">
                <a:solidFill>
                  <a:srgbClr val="595959"/>
                </a:solidFill>
              </a:rPr>
              <a:t>The children of involved parents:</a:t>
            </a:r>
            <a:r>
              <a:rPr lang="en-US" sz="3600" dirty="0" smtClean="0"/>
              <a:t/>
            </a:r>
            <a:br>
              <a:rPr lang="en-US" sz="3600" dirty="0" smtClean="0"/>
            </a:br>
            <a:r>
              <a:rPr lang="en-US" sz="3600" dirty="0" smtClean="0">
                <a:solidFill>
                  <a:schemeClr val="tx1">
                    <a:lumMod val="65000"/>
                    <a:lumOff val="35000"/>
                  </a:schemeClr>
                </a:solidFill>
              </a:rPr>
              <a:t/>
            </a:r>
            <a:br>
              <a:rPr lang="en-US" sz="3600" dirty="0" smtClean="0">
                <a:solidFill>
                  <a:schemeClr val="tx1">
                    <a:lumMod val="65000"/>
                    <a:lumOff val="35000"/>
                  </a:schemeClr>
                </a:solidFill>
              </a:rPr>
            </a:br>
            <a:r>
              <a:rPr lang="en-US" sz="3600" dirty="0" smtClean="0">
                <a:solidFill>
                  <a:schemeClr val="tx1">
                    <a:lumMod val="65000"/>
                    <a:lumOff val="35000"/>
                  </a:schemeClr>
                </a:solidFill>
              </a:rPr>
              <a:t>2.	Behave better</a:t>
            </a:r>
            <a:br>
              <a:rPr lang="en-US" sz="3600" dirty="0" smtClean="0">
                <a:solidFill>
                  <a:schemeClr val="tx1">
                    <a:lumMod val="65000"/>
                    <a:lumOff val="35000"/>
                  </a:schemeClr>
                </a:solidFill>
              </a:rPr>
            </a:br>
            <a:r>
              <a:rPr lang="en-US" sz="3600" dirty="0" smtClean="0"/>
              <a:t/>
            </a:r>
            <a:br>
              <a:rPr lang="en-US" sz="3600" dirty="0" smtClean="0"/>
            </a:br>
            <a:r>
              <a:rPr lang="en-US" dirty="0" smtClean="0"/>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2"/>
          <a:stretch>
            <a:fillRect/>
          </a:stretch>
        </p:blipFill>
        <p:spPr>
          <a:xfrm>
            <a:off x="2598494" y="3367422"/>
            <a:ext cx="3916496" cy="2782773"/>
          </a:xfrm>
          <a:prstGeom prst="rect">
            <a:avLst/>
          </a:prstGeom>
        </p:spPr>
      </p:pic>
      <p:sp>
        <p:nvSpPr>
          <p:cNvPr id="5" name="TextBox 4"/>
          <p:cNvSpPr txBox="1"/>
          <p:nvPr/>
        </p:nvSpPr>
        <p:spPr>
          <a:xfrm>
            <a:off x="3119877" y="5153534"/>
            <a:ext cx="1302084" cy="369332"/>
          </a:xfrm>
          <a:prstGeom prst="rect">
            <a:avLst/>
          </a:prstGeom>
          <a:noFill/>
        </p:spPr>
        <p:txBody>
          <a:bodyPr wrap="none" rtlCol="0">
            <a:spAutoFit/>
          </a:bodyPr>
          <a:lstStyle/>
          <a:p>
            <a:r>
              <a:rPr lang="en-US" b="1" dirty="0" smtClean="0"/>
              <a:t>STUDENT</a:t>
            </a:r>
            <a:endParaRPr lang="en-US" b="1" dirty="0"/>
          </a:p>
        </p:txBody>
      </p:sp>
      <p:sp>
        <p:nvSpPr>
          <p:cNvPr id="6" name="TextBox 5"/>
          <p:cNvSpPr txBox="1"/>
          <p:nvPr/>
        </p:nvSpPr>
        <p:spPr>
          <a:xfrm>
            <a:off x="4791818" y="4638212"/>
            <a:ext cx="1114082" cy="369332"/>
          </a:xfrm>
          <a:prstGeom prst="rect">
            <a:avLst/>
          </a:prstGeom>
          <a:noFill/>
        </p:spPr>
        <p:txBody>
          <a:bodyPr wrap="none" rtlCol="0">
            <a:spAutoFit/>
          </a:bodyPr>
          <a:lstStyle/>
          <a:p>
            <a:r>
              <a:rPr lang="en-US" b="1" dirty="0" smtClean="0"/>
              <a:t>PARENT</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03292" y="452581"/>
            <a:ext cx="8042276" cy="5274243"/>
          </a:xfrm>
        </p:spPr>
        <p:txBody>
          <a:bodyPr/>
          <a:lstStyle/>
          <a:p>
            <a:pPr algn="l"/>
            <a:r>
              <a:rPr lang="en-US" dirty="0" smtClean="0"/>
              <a:t>Research</a:t>
            </a:r>
            <a:br>
              <a:rPr lang="en-US" dirty="0" smtClean="0"/>
            </a:br>
            <a:r>
              <a:rPr lang="en-US" sz="3600" dirty="0" smtClean="0">
                <a:solidFill>
                  <a:srgbClr val="595959"/>
                </a:solidFill>
              </a:rPr>
              <a:t>The children of involved parents:</a:t>
            </a:r>
            <a:r>
              <a:rPr lang="en-US" sz="3600" dirty="0" smtClean="0"/>
              <a:t/>
            </a:r>
            <a:br>
              <a:rPr lang="en-US" sz="3600" dirty="0" smtClean="0"/>
            </a:br>
            <a:r>
              <a:rPr lang="en-US" sz="3600" dirty="0" smtClean="0">
                <a:solidFill>
                  <a:schemeClr val="tx1">
                    <a:lumMod val="65000"/>
                    <a:lumOff val="35000"/>
                  </a:schemeClr>
                </a:solidFill>
              </a:rPr>
              <a:t/>
            </a:r>
            <a:br>
              <a:rPr lang="en-US" sz="3600" dirty="0" smtClean="0">
                <a:solidFill>
                  <a:schemeClr val="tx1">
                    <a:lumMod val="65000"/>
                    <a:lumOff val="35000"/>
                  </a:schemeClr>
                </a:solidFill>
              </a:rPr>
            </a:br>
            <a:r>
              <a:rPr lang="en-US" sz="3600" dirty="0" smtClean="0">
                <a:solidFill>
                  <a:schemeClr val="tx1">
                    <a:lumMod val="65000"/>
                    <a:lumOff val="35000"/>
                  </a:schemeClr>
                </a:solidFill>
              </a:rPr>
              <a:t>3.	Do better academically</a:t>
            </a:r>
            <a:br>
              <a:rPr lang="en-US" sz="3600" dirty="0" smtClean="0">
                <a:solidFill>
                  <a:schemeClr val="tx1">
                    <a:lumMod val="65000"/>
                    <a:lumOff val="35000"/>
                  </a:schemeClr>
                </a:solidFill>
              </a:rPr>
            </a:br>
            <a:r>
              <a:rPr lang="en-US" sz="3600" dirty="0" smtClean="0"/>
              <a:t/>
            </a:r>
            <a:br>
              <a:rPr lang="en-US" sz="3600" dirty="0" smtClean="0"/>
            </a:br>
            <a:r>
              <a:rPr lang="en-US" dirty="0" smtClean="0"/>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2"/>
          <a:stretch>
            <a:fillRect/>
          </a:stretch>
        </p:blipFill>
        <p:spPr>
          <a:xfrm>
            <a:off x="3266857" y="3204260"/>
            <a:ext cx="2692400" cy="3022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03292" y="452581"/>
            <a:ext cx="8042276" cy="5274243"/>
          </a:xfrm>
        </p:spPr>
        <p:txBody>
          <a:bodyPr/>
          <a:lstStyle/>
          <a:p>
            <a:pPr algn="l"/>
            <a:r>
              <a:rPr lang="en-US" dirty="0" smtClean="0"/>
              <a:t>Research</a:t>
            </a:r>
            <a:br>
              <a:rPr lang="en-US" dirty="0" smtClean="0"/>
            </a:br>
            <a:r>
              <a:rPr lang="en-US" sz="3600" dirty="0" smtClean="0">
                <a:solidFill>
                  <a:srgbClr val="595959"/>
                </a:solidFill>
              </a:rPr>
              <a:t>The children of involved parents:</a:t>
            </a:r>
            <a:r>
              <a:rPr lang="en-US" sz="3600" dirty="0" smtClean="0"/>
              <a:t/>
            </a:r>
            <a:br>
              <a:rPr lang="en-US" sz="3600" dirty="0" smtClean="0"/>
            </a:br>
            <a:r>
              <a:rPr lang="en-US" sz="3600" dirty="0" smtClean="0">
                <a:solidFill>
                  <a:schemeClr val="tx1">
                    <a:lumMod val="65000"/>
                    <a:lumOff val="35000"/>
                  </a:schemeClr>
                </a:solidFill>
              </a:rPr>
              <a:t/>
            </a:r>
            <a:br>
              <a:rPr lang="en-US" sz="3600" dirty="0" smtClean="0">
                <a:solidFill>
                  <a:schemeClr val="tx1">
                    <a:lumMod val="65000"/>
                    <a:lumOff val="35000"/>
                  </a:schemeClr>
                </a:solidFill>
              </a:rPr>
            </a:br>
            <a:r>
              <a:rPr lang="en-US" sz="3600" dirty="0" smtClean="0">
                <a:solidFill>
                  <a:schemeClr val="tx1">
                    <a:lumMod val="65000"/>
                    <a:lumOff val="35000"/>
                  </a:schemeClr>
                </a:solidFill>
              </a:rPr>
              <a:t>4.	Go farther in school</a:t>
            </a:r>
            <a:br>
              <a:rPr lang="en-US" sz="3600" dirty="0" smtClean="0">
                <a:solidFill>
                  <a:schemeClr val="tx1">
                    <a:lumMod val="65000"/>
                    <a:lumOff val="35000"/>
                  </a:schemeClr>
                </a:solidFill>
              </a:rPr>
            </a:br>
            <a:r>
              <a:rPr lang="en-US" sz="3600" dirty="0" smtClean="0"/>
              <a:t/>
            </a:r>
            <a:br>
              <a:rPr lang="en-US" sz="3600" dirty="0" smtClean="0"/>
            </a:br>
            <a:r>
              <a:rPr lang="en-US" dirty="0" smtClean="0"/>
              <a:t/>
            </a:r>
            <a:br>
              <a:rPr lang="en-US" dirty="0" smtClean="0"/>
            </a:br>
            <a:r>
              <a:rPr lang="en-US" dirty="0" smtClean="0"/>
              <a:t/>
            </a:r>
            <a:br>
              <a:rPr lang="en-US" dirty="0" smtClean="0"/>
            </a:br>
            <a:endParaRPr lang="en-US" dirty="0"/>
          </a:p>
        </p:txBody>
      </p:sp>
      <p:pic>
        <p:nvPicPr>
          <p:cNvPr id="5" name="Picture 4"/>
          <p:cNvPicPr>
            <a:picLocks noChangeAspect="1"/>
          </p:cNvPicPr>
          <p:nvPr/>
        </p:nvPicPr>
        <p:blipFill>
          <a:blip r:embed="rId2"/>
          <a:stretch>
            <a:fillRect/>
          </a:stretch>
        </p:blipFill>
        <p:spPr>
          <a:xfrm>
            <a:off x="3228100" y="3330609"/>
            <a:ext cx="2857500" cy="2857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03292" y="1080338"/>
            <a:ext cx="8042276" cy="5274243"/>
          </a:xfrm>
        </p:spPr>
        <p:txBody>
          <a:bodyPr/>
          <a:lstStyle/>
          <a:p>
            <a:pPr algn="l"/>
            <a:r>
              <a:rPr lang="en-US" dirty="0" smtClean="0"/>
              <a:t>Research</a:t>
            </a:r>
            <a:br>
              <a:rPr lang="en-US" dirty="0" smtClean="0"/>
            </a:br>
            <a:r>
              <a:rPr lang="en-US" sz="3600" dirty="0" smtClean="0">
                <a:solidFill>
                  <a:srgbClr val="595959"/>
                </a:solidFill>
              </a:rPr>
              <a:t>The children of involved parents:</a:t>
            </a:r>
            <a:r>
              <a:rPr lang="en-US" sz="3600" dirty="0" smtClean="0"/>
              <a:t/>
            </a:r>
            <a:br>
              <a:rPr lang="en-US" sz="3600" dirty="0" smtClean="0"/>
            </a:br>
            <a:r>
              <a:rPr lang="en-US" sz="3600" dirty="0" smtClean="0">
                <a:solidFill>
                  <a:schemeClr val="tx1">
                    <a:lumMod val="65000"/>
                    <a:lumOff val="35000"/>
                  </a:schemeClr>
                </a:solidFill>
              </a:rPr>
              <a:t/>
            </a:r>
            <a:br>
              <a:rPr lang="en-US" sz="3600" dirty="0" smtClean="0">
                <a:solidFill>
                  <a:schemeClr val="tx1">
                    <a:lumMod val="65000"/>
                    <a:lumOff val="35000"/>
                  </a:schemeClr>
                </a:solidFill>
              </a:rPr>
            </a:br>
            <a:r>
              <a:rPr lang="en-US" sz="3600" dirty="0" smtClean="0">
                <a:solidFill>
                  <a:schemeClr val="tx1">
                    <a:lumMod val="65000"/>
                    <a:lumOff val="35000"/>
                  </a:schemeClr>
                </a:solidFill>
              </a:rPr>
              <a:t>5.   Are less likely to use tobacco, or  </a:t>
            </a:r>
            <a:br>
              <a:rPr lang="en-US" sz="3600" dirty="0" smtClean="0">
                <a:solidFill>
                  <a:schemeClr val="tx1">
                    <a:lumMod val="65000"/>
                    <a:lumOff val="35000"/>
                  </a:schemeClr>
                </a:solidFill>
              </a:rPr>
            </a:br>
            <a:r>
              <a:rPr lang="en-US" sz="3600" dirty="0" smtClean="0">
                <a:solidFill>
                  <a:schemeClr val="tx1">
                    <a:lumMod val="65000"/>
                    <a:lumOff val="35000"/>
                  </a:schemeClr>
                </a:solidFill>
              </a:rPr>
              <a:t>      suffer from depression/eating </a:t>
            </a:r>
            <a:br>
              <a:rPr lang="en-US" sz="3600" dirty="0" smtClean="0">
                <a:solidFill>
                  <a:schemeClr val="tx1">
                    <a:lumMod val="65000"/>
                    <a:lumOff val="35000"/>
                  </a:schemeClr>
                </a:solidFill>
              </a:rPr>
            </a:br>
            <a:r>
              <a:rPr lang="en-US" sz="3600" dirty="0" smtClean="0">
                <a:solidFill>
                  <a:schemeClr val="tx1">
                    <a:lumMod val="65000"/>
                    <a:lumOff val="35000"/>
                  </a:schemeClr>
                </a:solidFill>
              </a:rPr>
              <a:t>      disorders</a:t>
            </a:r>
            <a:br>
              <a:rPr lang="en-US" sz="3600" dirty="0" smtClean="0">
                <a:solidFill>
                  <a:schemeClr val="tx1">
                    <a:lumMod val="65000"/>
                    <a:lumOff val="35000"/>
                  </a:schemeClr>
                </a:solidFill>
              </a:rPr>
            </a:br>
            <a:r>
              <a:rPr lang="en-US" sz="3600" dirty="0" smtClean="0"/>
              <a:t/>
            </a:r>
            <a:br>
              <a:rPr lang="en-US" sz="3600" dirty="0" smtClean="0"/>
            </a:br>
            <a:r>
              <a:rPr lang="en-US" dirty="0" smtClean="0"/>
              <a:t/>
            </a:r>
            <a:br>
              <a:rPr lang="en-US" dirty="0" smtClean="0"/>
            </a:br>
            <a:r>
              <a:rPr lang="en-US" dirty="0" smtClean="0"/>
              <a:t/>
            </a:r>
            <a:br>
              <a:rPr lang="en-US" dirty="0" smtClean="0"/>
            </a:br>
            <a:endParaRPr lang="en-US" dirty="0"/>
          </a:p>
        </p:txBody>
      </p:sp>
      <p:pic>
        <p:nvPicPr>
          <p:cNvPr id="6" name="Picture 5"/>
          <p:cNvPicPr>
            <a:picLocks noChangeAspect="1"/>
          </p:cNvPicPr>
          <p:nvPr/>
        </p:nvPicPr>
        <p:blipFill>
          <a:blip r:embed="rId2"/>
          <a:stretch>
            <a:fillRect/>
          </a:stretch>
        </p:blipFill>
        <p:spPr>
          <a:xfrm>
            <a:off x="3430536" y="3866927"/>
            <a:ext cx="2496367" cy="249636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493</TotalTime>
  <Words>1113</Words>
  <Application>Microsoft Macintosh PowerPoint</Application>
  <PresentationFormat>On-screen Show (4:3)</PresentationFormat>
  <Paragraphs>112</Paragraphs>
  <Slides>30</Slides>
  <Notes>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Breeze</vt:lpstr>
      <vt:lpstr>Parent Booster Groups A Powerful Collaboration</vt:lpstr>
      <vt:lpstr>Slide 2</vt:lpstr>
      <vt:lpstr>Overview of Session</vt:lpstr>
      <vt:lpstr>Research on Parent Involvement</vt:lpstr>
      <vt:lpstr>Research The children of involved parents:  1.   Are absent less frequently    </vt:lpstr>
      <vt:lpstr>Research The children of involved parents:  2. Behave better    </vt:lpstr>
      <vt:lpstr>Research The children of involved parents:  3. Do better academically    </vt:lpstr>
      <vt:lpstr>Research The children of involved parents:  4. Go farther in school    </vt:lpstr>
      <vt:lpstr>Research The children of involved parents:  5.   Are less likely to use tobacco, or         suffer from depression/eating        disorders    </vt:lpstr>
      <vt:lpstr>Benefits of Booster Groups  Students are more successful when parents are involved Parents have ownership in program Many hands make work easier Development of advocacy Positive collaboration  </vt:lpstr>
      <vt:lpstr>Starting a Booster Group</vt:lpstr>
      <vt:lpstr>Purpose or Mission</vt:lpstr>
      <vt:lpstr>Sharing Your Vision</vt:lpstr>
      <vt:lpstr>Next Steps:  3 Things to Keep in Mind</vt:lpstr>
      <vt:lpstr>Keep in Mind</vt:lpstr>
      <vt:lpstr>Keep in Mind</vt:lpstr>
      <vt:lpstr>Keep in Mind</vt:lpstr>
      <vt:lpstr>Formulate Your Vision</vt:lpstr>
      <vt:lpstr>First Meeting (Keep it Short)</vt:lpstr>
      <vt:lpstr>First Meeting Cont.</vt:lpstr>
      <vt:lpstr>First Meeting Cont.</vt:lpstr>
      <vt:lpstr>First Meeting Cont.</vt:lpstr>
      <vt:lpstr>Follow up</vt:lpstr>
      <vt:lpstr>General Tips</vt:lpstr>
      <vt:lpstr>We’re Here to Help You!</vt:lpstr>
      <vt:lpstr>Resources to Help You!</vt:lpstr>
      <vt:lpstr>Resources to Help You!</vt:lpstr>
      <vt:lpstr>Resources to Help You!</vt:lpstr>
      <vt:lpstr>Resources to Help You!</vt:lpstr>
      <vt:lpstr>Closing Thought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Booster Groups A Powerful Collaboration</dc:title>
  <dc:creator>David Branson</dc:creator>
  <cp:lastModifiedBy>Marcia Neel</cp:lastModifiedBy>
  <cp:revision>98</cp:revision>
  <dcterms:created xsi:type="dcterms:W3CDTF">2015-06-09T20:31:55Z</dcterms:created>
  <dcterms:modified xsi:type="dcterms:W3CDTF">2015-06-09T20:37:54Z</dcterms:modified>
</cp:coreProperties>
</file>