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Default Extension="jpeg" ContentType="image/jpeg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6"/>
  </p:notesMasterIdLst>
  <p:sldIdLst>
    <p:sldId id="287" r:id="rId2"/>
    <p:sldId id="259" r:id="rId3"/>
    <p:sldId id="260" r:id="rId4"/>
    <p:sldId id="284" r:id="rId5"/>
    <p:sldId id="262" r:id="rId6"/>
    <p:sldId id="285" r:id="rId7"/>
    <p:sldId id="286" r:id="rId8"/>
    <p:sldId id="263" r:id="rId9"/>
    <p:sldId id="264" r:id="rId10"/>
    <p:sldId id="265" r:id="rId11"/>
    <p:sldId id="266" r:id="rId12"/>
    <p:sldId id="268" r:id="rId13"/>
    <p:sldId id="289" r:id="rId14"/>
    <p:sldId id="290" r:id="rId15"/>
    <p:sldId id="270" r:id="rId16"/>
    <p:sldId id="288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9807F-1B59-5D48-9198-CD0E92E8D150}" type="datetimeFigureOut">
              <a:rPr lang="en-US" smtClean="0"/>
              <a:pPr/>
              <a:t>11/14/15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2F61B-FE65-334F-8B66-348BB264E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89E9D4-7356-4F43-9922-631A9440388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46EF84-7A06-E948-BE90-A23D85005DA6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D9116-B4D5-5A49-95EA-0FACA5513BF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A33BD8-9E60-5241-A2B8-28C5A6F8E22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537E1-1B67-ED44-88EF-1C9F23495C72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54698C-CCA3-8E44-A825-574C72707CC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8E20D4-DD27-574C-A478-70391E514401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B81BB-7547-F04D-B467-AD620DF8FB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A30B11-E947-474B-A1C8-88D3171EDF04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19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8442B-E7F1-4245-BA08-4F1739A6E7AA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393E8-D1CF-E644-959A-1E2E4731590B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20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DBF665-4EF5-A94F-A657-9901CF5B8348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21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CE2F66-0E2D-C347-9299-CA6A137D763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22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BDA2-ACC5-6A46-AF54-E6664E4129B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5B21A8-3DA3-214A-9797-136325493D6C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24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75650-A15B-604C-8DE9-98FE10A34FCE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3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4E3923-61B9-364F-8FB0-0ED690E71A85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4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5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6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CCC42C-9256-8547-ACB0-C467828B1809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7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CD09CA-963B-2B40-B397-71E9B1C07EED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8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9E4657-4E06-3349-94F7-A7E49DC671CF}" type="slidenum">
              <a:rPr lang="en-US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rPr>
              <a:pPr/>
              <a:t>9</a:t>
            </a:fld>
            <a:endParaRPr lang="en-US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pitchFamily="-104" charset="0"/>
              <a:ea typeface="ＭＳ Ｐゴシック" pitchFamily="-104" charset="-128"/>
              <a:cs typeface="ＭＳ Ｐゴシック" pitchFamily="-10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09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B78E2-8A96-0B41-A0CB-AE8C9296A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82E6-281A-124E-A729-176BA7773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A4CD3-7B1F-6447-BD82-9257B73D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3142-2954-DF4B-BB03-9447E96C6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DE2E8-4906-B94D-95C5-473ED83A2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6C6DF-B193-A247-8240-1338E4A8F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9FD9D-CAE8-9249-A7CC-E7C76D095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E288A-001F-6C4E-BCF1-006B03946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B8777-3A1E-EA45-9372-B3403EA4D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15B1F-444C-004A-B475-5AFABBE31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02ED0-5C30-AD46-B7F5-B62C74A37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rotWithShape="0">
          <a:gsLst>
            <a:gs pos="0">
              <a:srgbClr val="003B3B"/>
            </a:gs>
            <a:gs pos="50000">
              <a:srgbClr val="008080"/>
            </a:gs>
            <a:gs pos="100000">
              <a:srgbClr val="003B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6002DBDC-9FAC-CF4C-82AF-77CB7DB79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CC66"/>
        </a:buClr>
        <a:buFont typeface="Wingdings" pitchFamily="-104" charset="2"/>
        <a:buChar char="w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CC66"/>
        </a:buClr>
        <a:buFont typeface="Wingdings" pitchFamily="-109" charset="2"/>
        <a:buChar char="w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0.png"/><Relationship Id="rId1" Type="http://schemas.openxmlformats.org/officeDocument/2006/relationships/video" Target="file://localhost/Users/marcianeel/Desktop/1%20PCMEA%20Keynote/Videos%20for%20PCMEA/Slide%2011%20Dudamel%20Conducts%20HS%20Orch%20%22Mambo%22.mp4" TargetMode="Externa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1.png"/><Relationship Id="rId1" Type="http://schemas.openxmlformats.org/officeDocument/2006/relationships/video" Target="file://localhost/Users/marcianeel/Desktop/1%20PCMEA%20Keynote/Videos%20for%20PCMEA/Slide%2013%20Virtual%20Choir%20Lux%20Arumque%20(Light%20and%20Gold)%20by%20Eric%20Whitacre.mp4" TargetMode="Externa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2.png"/><Relationship Id="rId1" Type="http://schemas.openxmlformats.org/officeDocument/2006/relationships/video" Target="file://localhost/Users/marcianeel/Desktop/1%20PCMEA%20Keynote/Videos%20for%20PCMEA/Slide%2013a%20OSUMB%20Horse.mp4" TargetMode="Externa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3.png"/><Relationship Id="rId1" Type="http://schemas.openxmlformats.org/officeDocument/2006/relationships/video" Target="file://localhost/Users/marcianeel/Desktop/1%20PCMEA%20Keynote/Videos%20for%20PCMEA/Slide%2015%20Confidence%20Tenor%20Drum%20Wipe%20Out.mp4" TargetMode="Externa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14.png"/><Relationship Id="rId1" Type="http://schemas.openxmlformats.org/officeDocument/2006/relationships/video" Target="file://localhost/Users/marcianeel/Desktop/1%20PCMEA%20Keynote/Videos%20for%20PCMEA/Slide%2022%20Star%20Spangled%20Banner.mp4" TargetMode="External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7.png"/><Relationship Id="rId1" Type="http://schemas.openxmlformats.org/officeDocument/2006/relationships/video" Target="file://localhost/Users/marcianeel/Desktop/1%20PCMEA%20Keynote/Videos%20for%20PCMEA/Slide%207%20My%20PVC%20Instrument.mp4" TargetMode="Externa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9.png"/><Relationship Id="rId1" Type="http://schemas.openxmlformats.org/officeDocument/2006/relationships/video" Target="file://localhost/Users/marcianeel/Desktop/1%20PCMEA%20Keynote/Videos%20for%20PCMEA/Slide%209%20A%20guide%20to%20effective%20communcation%20copy.mp4" TargetMode="Externa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8610600" cy="1981200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charset="0"/>
              </a:rPr>
              <a:t>“One is Too Small a Number</a:t>
            </a:r>
            <a:r>
              <a:rPr lang="en-US" sz="4400" b="1" i="1" dirty="0">
                <a:solidFill>
                  <a:srgbClr val="FFFF00"/>
                </a:solidFill>
                <a:latin typeface="Times New Roman" charset="0"/>
              </a:rPr>
              <a:t> </a:t>
            </a:r>
          </a:p>
          <a:p>
            <a:pPr eaLnBrk="1" hangingPunct="1">
              <a:buFont typeface="Wingdings" charset="2"/>
              <a:buNone/>
              <a:defRPr/>
            </a:pPr>
            <a:r>
              <a:rPr lang="en-US" sz="4800" b="1" i="1" dirty="0">
                <a:solidFill>
                  <a:srgbClr val="FFFF00"/>
                </a:solidFill>
                <a:latin typeface="Times New Roman" charset="0"/>
              </a:rPr>
              <a:t>to Achieve Something Great”</a:t>
            </a:r>
            <a:endParaRPr lang="en-US" sz="4800" dirty="0"/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4030663"/>
            <a:ext cx="91440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Marcia Neel</a:t>
            </a:r>
            <a:endParaRPr lang="en-US" sz="32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November 14, 2015</a:t>
            </a:r>
            <a:endParaRPr lang="en-US" dirty="0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28600" y="5465786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i="1" dirty="0" err="1" smtClean="0">
                <a:solidFill>
                  <a:srgbClr val="FFFF00"/>
                </a:solidFill>
                <a:latin typeface="Times New Roman" pitchFamily="-104" charset="0"/>
              </a:rPr>
              <a:t>marcia@musicedconsultants.net</a:t>
            </a:r>
            <a:endParaRPr lang="en-US" sz="2800" i="1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ctr"/>
            <a:r>
              <a:rPr lang="en-US" sz="2800" i="1" dirty="0" err="1" smtClean="0">
                <a:solidFill>
                  <a:srgbClr val="FFFF00"/>
                </a:solidFill>
                <a:latin typeface="Times New Roman" pitchFamily="-104" charset="0"/>
              </a:rPr>
              <a:t>www.musiceducationconsultants.net</a:t>
            </a:r>
            <a:endParaRPr lang="en-US" sz="2800" i="1" dirty="0">
              <a:latin typeface="Times New Roman" pitchFamily="-104" charset="0"/>
            </a:endParaRPr>
          </a:p>
        </p:txBody>
      </p:sp>
      <p:sp>
        <p:nvSpPr>
          <p:cNvPr id="14343" name="Rectangle 1032"/>
          <p:cNvSpPr>
            <a:spLocks noChangeArrowheads="1"/>
          </p:cNvSpPr>
          <p:nvPr/>
        </p:nvSpPr>
        <p:spPr bwMode="auto">
          <a:xfrm>
            <a:off x="1143000" y="43005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 descr="PCMEA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618" y="2135332"/>
            <a:ext cx="2269566" cy="1833492"/>
          </a:xfrm>
          <a:prstGeom prst="rect">
            <a:avLst/>
          </a:prstGeom>
        </p:spPr>
      </p:pic>
      <p:pic>
        <p:nvPicPr>
          <p:cNvPr id="9" name="Picture 8" descr="Slides Logo Transparent cop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3" y="2346423"/>
            <a:ext cx="2687638" cy="1856150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227763" y="4107323"/>
            <a:ext cx="2303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 smtClean="0">
                <a:latin typeface="Avenir Book"/>
                <a:cs typeface="Avenir Book"/>
              </a:rPr>
              <a:t>Peter Sides</a:t>
            </a:r>
          </a:p>
        </p:txBody>
      </p:sp>
      <p:pic>
        <p:nvPicPr>
          <p:cNvPr id="11" name="Picture 10" descr="Screen Shot 2015-11-13 at 2.13.2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5827"/>
            <a:ext cx="3461957" cy="1153985"/>
          </a:xfrm>
          <a:prstGeom prst="rect">
            <a:avLst/>
          </a:prstGeom>
        </p:spPr>
      </p:pic>
      <p:pic>
        <p:nvPicPr>
          <p:cNvPr id="15" name="Picture 14" descr="Transparent UPAC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14" y="3159812"/>
            <a:ext cx="2393950" cy="983954"/>
          </a:xfrm>
          <a:prstGeom prst="rect">
            <a:avLst/>
          </a:prstGeom>
        </p:spPr>
      </p:pic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44500" y="3968824"/>
            <a:ext cx="230376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venir Book"/>
                <a:cs typeface="Avenir Book"/>
              </a:rPr>
              <a:t>University Park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venir Book"/>
                <a:cs typeface="Avenir Book"/>
              </a:rPr>
              <a:t>Allocation Committee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1336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latin typeface="Times New Roman" pitchFamily="-104" charset="0"/>
              </a:rPr>
              <a:t>3.  </a:t>
            </a:r>
            <a:r>
              <a:rPr lang="en-US" sz="3600" b="1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>
                <a:latin typeface="Times New Roman" pitchFamily="-104" charset="0"/>
              </a:rPr>
              <a:t>ollaboration</a:t>
            </a:r>
            <a:r>
              <a:rPr lang="en-US" sz="3600" b="1">
                <a:latin typeface="Times New Roman" pitchFamily="-104" charset="0"/>
              </a:rPr>
              <a:t> (Teamwork). . .</a:t>
            </a:r>
            <a:endParaRPr lang="en-US" sz="3200">
              <a:latin typeface="Times New Roman" pitchFamily="-104" charset="0"/>
            </a:endParaRPr>
          </a:p>
          <a:p>
            <a:pPr algn="l"/>
            <a:endParaRPr lang="en-US" sz="2000">
              <a:latin typeface="Times New Roman" pitchFamily="-104" charset="0"/>
            </a:endParaRPr>
          </a:p>
          <a:p>
            <a:pPr lvl="1" algn="l"/>
            <a:r>
              <a:rPr lang="en-US" sz="3200">
                <a:latin typeface="Times New Roman" pitchFamily="-104" charset="0"/>
              </a:rPr>
              <a:t>Ability to work effectively and respectfully</a:t>
            </a:r>
          </a:p>
          <a:p>
            <a:pPr lvl="1" algn="l"/>
            <a:r>
              <a:rPr lang="en-US" sz="3200">
                <a:latin typeface="Times New Roman" pitchFamily="-104" charset="0"/>
              </a:rPr>
              <a:t>with </a:t>
            </a:r>
            <a:r>
              <a:rPr lang="en-US" sz="3200" b="1" i="1" u="sng">
                <a:latin typeface="Times New Roman" pitchFamily="-104" charset="0"/>
              </a:rPr>
              <a:t>ALL</a:t>
            </a:r>
            <a:endParaRPr lang="en-US" sz="320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040277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Teamwork:</a:t>
            </a:r>
            <a:r>
              <a:rPr lang="en-US" sz="2800" dirty="0">
                <a:latin typeface="Times New Roman" pitchFamily="-104" charset="0"/>
              </a:rPr>
              <a:t> Effective when </a:t>
            </a:r>
            <a:r>
              <a:rPr lang="en-US" sz="2800" b="1" u="sng" dirty="0">
                <a:latin typeface="Times New Roman" pitchFamily="-104" charset="0"/>
              </a:rPr>
              <a:t>EVERYONE</a:t>
            </a:r>
            <a:r>
              <a:rPr lang="en-US" sz="2800" dirty="0">
                <a:latin typeface="Times New Roman" pitchFamily="-104" charset="0"/>
              </a:rPr>
              <a:t> does their job</a:t>
            </a:r>
            <a:r>
              <a:rPr lang="en-US" sz="2800" dirty="0" smtClean="0">
                <a:latin typeface="Times New Roman" pitchFamily="-104" charset="0"/>
              </a:rPr>
              <a:t>.</a:t>
            </a:r>
          </a:p>
          <a:p>
            <a:pPr algn="ctr"/>
            <a:r>
              <a:rPr lang="en-US" sz="2800" dirty="0" err="1" smtClean="0">
                <a:latin typeface="Times New Roman" pitchFamily="-104" charset="0"/>
              </a:rPr>
              <a:t>Dudamel</a:t>
            </a:r>
            <a:r>
              <a:rPr lang="en-US" sz="2800" dirty="0" smtClean="0">
                <a:latin typeface="Times New Roman" pitchFamily="-104" charset="0"/>
              </a:rPr>
              <a:t> conducts Bernstein’s “Mambo”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6" name="Slide 11 Dudamel Conducts HS Orch &quot;Mambo&quot;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92551" y="2023244"/>
            <a:ext cx="8511739" cy="4787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524000"/>
            <a:ext cx="8610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742950" indent="-742950" algn="l">
              <a:buAutoNum type="arabicPeriod" startAt="4"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 smtClean="0">
                <a:latin typeface="Times New Roman" pitchFamily="-104" charset="0"/>
              </a:rPr>
              <a:t>reativity</a:t>
            </a:r>
            <a:r>
              <a:rPr lang="en-US" sz="3600" b="1" dirty="0" smtClean="0">
                <a:latin typeface="Times New Roman" pitchFamily="-104" charset="0"/>
              </a:rPr>
              <a:t> </a:t>
            </a:r>
            <a:r>
              <a:rPr lang="en-US" sz="3600" b="1" dirty="0">
                <a:latin typeface="Times New Roman" pitchFamily="-104" charset="0"/>
              </a:rPr>
              <a:t>(Innovation). . .</a:t>
            </a:r>
            <a:endParaRPr lang="en-US" sz="3200" dirty="0" smtClean="0">
              <a:latin typeface="Times New Roman" pitchFamily="-104" charset="0"/>
            </a:endParaRPr>
          </a:p>
          <a:p>
            <a:pPr marL="914400" lvl="1" indent="-457200" algn="l">
              <a:buAutoNum type="arabicPeriod" startAt="4"/>
            </a:pPr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create new and more worthwhile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ideas and</a:t>
            </a:r>
            <a:r>
              <a:rPr lang="en-US" sz="3200" dirty="0" smtClean="0">
                <a:latin typeface="Times New Roman" pitchFamily="-104" charset="0"/>
              </a:rPr>
              <a:t> to work creatively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with others</a:t>
            </a:r>
            <a:r>
              <a:rPr lang="en-US" sz="3200" dirty="0" smtClean="0">
                <a:latin typeface="Times New Roman" pitchFamily="-104" charset="0"/>
              </a:rPr>
              <a:t>.</a:t>
            </a:r>
          </a:p>
          <a:p>
            <a:pPr lvl="1" algn="l"/>
            <a:endParaRPr lang="en-US" sz="2000" i="1" dirty="0">
              <a:latin typeface="Times New Roman" pitchFamily="-104" charset="0"/>
            </a:endParaRPr>
          </a:p>
          <a:p>
            <a:pPr lvl="1" algn="r"/>
            <a:r>
              <a:rPr lang="en-US" sz="3600" b="1" i="1" dirty="0">
                <a:solidFill>
                  <a:srgbClr val="FF00FF"/>
                </a:solidFill>
                <a:latin typeface="Times New Roman" pitchFamily="-104" charset="0"/>
              </a:rPr>
              <a:t>“The MFA is the new MBA”  Daniel Pink</a:t>
            </a:r>
            <a:endParaRPr lang="en-US" sz="3600" b="1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-104" charset="0"/>
              </a:rPr>
              <a:t>(Innovation):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-104" charset="0"/>
              </a:rPr>
              <a:t> </a:t>
            </a:r>
            <a:r>
              <a:rPr lang="en-US" sz="2800" dirty="0" smtClean="0">
                <a:latin typeface="Times New Roman" pitchFamily="-104" charset="0"/>
              </a:rPr>
              <a:t>Ability to think and work creatively 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-104" charset="0"/>
              </a:rPr>
              <a:t>with others</a:t>
            </a:r>
            <a:endParaRPr lang="en-US" sz="3200" u="sng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8" name="Slide 13 Virtual Choir Lux Arumque (Light and Gold) by Eric Whitacr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57105" y="1714499"/>
            <a:ext cx="8316663" cy="46781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latin typeface="Times New Roman" pitchFamily="-104" charset="0"/>
              </a:rPr>
              <a:t>(Innovation):</a:t>
            </a:r>
            <a:r>
              <a:rPr lang="en-US" sz="2800" b="1" dirty="0" smtClean="0">
                <a:solidFill>
                  <a:schemeClr val="hlink"/>
                </a:solidFill>
                <a:latin typeface="Times New Roman" pitchFamily="-104" charset="0"/>
              </a:rPr>
              <a:t> </a:t>
            </a:r>
            <a:r>
              <a:rPr lang="en-US" sz="2800" dirty="0" smtClean="0">
                <a:latin typeface="Times New Roman" pitchFamily="-104" charset="0"/>
              </a:rPr>
              <a:t>Ability to think and work creatively </a:t>
            </a:r>
            <a:r>
              <a:rPr lang="en-US" sz="2800" u="sng" dirty="0" smtClean="0">
                <a:solidFill>
                  <a:srgbClr val="FFFF00"/>
                </a:solidFill>
                <a:latin typeface="Times New Roman" pitchFamily="-104" charset="0"/>
              </a:rPr>
              <a:t>with others</a:t>
            </a:r>
            <a:endParaRPr lang="en-US" sz="3200" u="sng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6" name="Slide 13a OSUMB Horse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09800" y="7620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04800" y="1905000"/>
            <a:ext cx="83820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>
                <a:latin typeface="Times New Roman" pitchFamily="-104" charset="0"/>
              </a:rPr>
              <a:t>5.  </a:t>
            </a:r>
            <a:r>
              <a:rPr lang="en-US" sz="3600" b="1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>
                <a:latin typeface="Times New Roman" pitchFamily="-104" charset="0"/>
              </a:rPr>
              <a:t>onfidence</a:t>
            </a:r>
            <a:r>
              <a:rPr lang="en-US" sz="3600" b="1">
                <a:latin typeface="Times New Roman" pitchFamily="-104" charset="0"/>
              </a:rPr>
              <a:t>. . .</a:t>
            </a:r>
            <a:endParaRPr lang="en-US" sz="3200">
              <a:latin typeface="Times New Roman" pitchFamily="-104" charset="0"/>
            </a:endParaRPr>
          </a:p>
          <a:p>
            <a:pPr algn="l"/>
            <a:endParaRPr lang="en-US" sz="2000">
              <a:latin typeface="Times New Roman" pitchFamily="-104" charset="0"/>
            </a:endParaRPr>
          </a:p>
          <a:p>
            <a:pPr lvl="1" algn="l"/>
            <a:r>
              <a:rPr lang="en-US" sz="3200">
                <a:latin typeface="Times New Roman" pitchFamily="-104" charset="0"/>
              </a:rPr>
              <a:t>Ability to handle </a:t>
            </a:r>
            <a:r>
              <a:rPr lang="en-US" sz="3200" b="1" u="sng">
                <a:latin typeface="Times New Roman" pitchFamily="-104" charset="0"/>
              </a:rPr>
              <a:t>EVERY</a:t>
            </a:r>
            <a:r>
              <a:rPr lang="en-US" sz="3200">
                <a:latin typeface="Times New Roman" pitchFamily="-104" charset="0"/>
              </a:rPr>
              <a:t> CIRCUMSTANCE </a:t>
            </a:r>
          </a:p>
          <a:p>
            <a:pPr lvl="1" algn="l"/>
            <a:r>
              <a:rPr lang="en-US" sz="3200">
                <a:latin typeface="Times New Roman" pitchFamily="-104" charset="0"/>
              </a:rPr>
              <a:t>and grow from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latin typeface="Times New Roman" pitchFamily="-10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10668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Times New Roman" pitchFamily="-104" charset="0"/>
              </a:rPr>
              <a:t>Confidence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2800">
                <a:latin typeface="Times New Roman" pitchFamily="-104" charset="0"/>
              </a:rPr>
              <a:t> Ability to handle </a:t>
            </a:r>
            <a:r>
              <a:rPr lang="en-US" sz="2800" b="1" u="sng">
                <a:latin typeface="Times New Roman" pitchFamily="-104" charset="0"/>
              </a:rPr>
              <a:t>EVERY</a:t>
            </a:r>
            <a:r>
              <a:rPr lang="en-US" sz="2800">
                <a:latin typeface="Times New Roman" pitchFamily="-104" charset="0"/>
              </a:rPr>
              <a:t> CIRCUMSTANCE </a:t>
            </a:r>
            <a:endParaRPr lang="en-US" sz="3200">
              <a:latin typeface="Times New Roman" pitchFamily="-104" charset="0"/>
            </a:endParaRPr>
          </a:p>
        </p:txBody>
      </p:sp>
      <p:pic>
        <p:nvPicPr>
          <p:cNvPr id="6" name="Slide 15 Confidence Tenor Drum Wipe Out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7374" y="1714500"/>
            <a:ext cx="7869337" cy="4426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04800" y="228600"/>
            <a:ext cx="8839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but. . .</a:t>
            </a:r>
          </a:p>
          <a:p>
            <a:pPr algn="ctr"/>
            <a:endParaRPr lang="en-US" sz="10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“ONE IS TOO SMALL A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NUMBER TO ACHIEVE</a:t>
            </a:r>
          </a:p>
          <a:p>
            <a:pPr algn="ctr"/>
            <a:r>
              <a:rPr lang="en-US" sz="4400" b="1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SOMETHING GREAT”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</a:p>
          <a:p>
            <a:pPr algn="ctr"/>
            <a:endParaRPr lang="en-US" sz="1000" dirty="0">
              <a:solidFill>
                <a:srgbClr val="FFFF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32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SOOOOOO. . .</a:t>
            </a:r>
            <a:endParaRPr lang="en-US" sz="4400" dirty="0">
              <a:solidFill>
                <a:schemeClr val="bg2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endParaRPr lang="en-US" sz="1000" dirty="0">
              <a:solidFill>
                <a:schemeClr val="bg2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44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WHAT CAN </a:t>
            </a:r>
            <a:r>
              <a:rPr lang="en-US" sz="44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WE</a:t>
            </a:r>
            <a:r>
              <a:rPr lang="en-US" sz="4400" b="1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  <a:r>
              <a:rPr lang="en-US" sz="44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DO</a:t>
            </a:r>
          </a:p>
          <a:p>
            <a:pPr algn="ctr"/>
            <a:r>
              <a:rPr lang="en-US" sz="44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TOGETHER</a:t>
            </a:r>
            <a:r>
              <a:rPr lang="en-US" sz="44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TO ACHIEVE</a:t>
            </a:r>
          </a:p>
          <a:p>
            <a:pPr algn="ctr"/>
            <a:r>
              <a:rPr lang="en-US" sz="4400" b="1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GREATNESS?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85800" y="228600"/>
            <a:ext cx="1828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Parents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304800" y="3124200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Principals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6172200" y="3124200"/>
            <a:ext cx="26685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Custodians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17540" y="5867400"/>
            <a:ext cx="3236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Support Staff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6289675" y="5867400"/>
            <a:ext cx="2854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Community</a:t>
            </a:r>
            <a:endParaRPr lang="en-US" dirty="0">
              <a:solidFill>
                <a:srgbClr val="66FFCC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6400800" y="228600"/>
            <a:ext cx="2200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Teachers</a:t>
            </a:r>
            <a:endParaRPr lang="en-US" dirty="0"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700668" y="5889930"/>
            <a:ext cx="19077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4400" dirty="0" smtClean="0">
                <a:solidFill>
                  <a:srgbClr val="66FFCC"/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</a:effectLst>
                <a:latin typeface="Times New Roman" pitchFamily="-109" charset="0"/>
                <a:ea typeface="ＭＳ Ｐゴシック" pitchFamily="-109" charset="-128"/>
                <a:cs typeface="ＭＳ Ｐゴシック" pitchFamily="-109" charset="-128"/>
              </a:rPr>
              <a:t>Dealers</a:t>
            </a:r>
            <a:endParaRPr lang="en-US" dirty="0">
              <a:solidFill>
                <a:srgbClr val="66FFCC"/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Do </a:t>
            </a:r>
            <a:r>
              <a:rPr lang="en-US" sz="44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We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C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A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R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.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E</a:t>
            </a:r>
            <a:r>
              <a:rPr lang="en-US" sz="44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.?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With </a:t>
            </a:r>
            <a:r>
              <a:rPr lang="en-US" sz="3600" b="1" i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GREAT</a:t>
            </a: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THANKS</a:t>
            </a:r>
            <a:r>
              <a:rPr lang="en-US" sz="36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to Dr. Tim!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28600" y="24384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C</a:t>
            </a:r>
            <a:r>
              <a:rPr lang="en-US" sz="40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: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  <a:r>
              <a:rPr lang="en-US" sz="4000" b="1" u="sng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REAL</a:t>
            </a:r>
            <a:r>
              <a:rPr lang="en-US" sz="4000" b="1" u="sng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Communication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04800" y="3200400"/>
            <a:ext cx="8534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we</a:t>
            </a:r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encourage one another to reach out to each other?</a:t>
            </a:r>
          </a:p>
          <a:p>
            <a:pPr algn="l"/>
            <a:endParaRPr lang="en-US" sz="2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l"/>
            <a:r>
              <a:rPr lang="en-US" sz="4000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Do harmony and balance apply to more than great music-making?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.?</a:t>
            </a:r>
            <a:endParaRPr lang="en-US" sz="4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13716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  A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Attitude</a:t>
            </a:r>
            <a:endParaRPr lang="en-US" dirty="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304800" y="2286000"/>
            <a:ext cx="8534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Times New Roman" pitchFamily="-104" charset="0"/>
              </a:rPr>
              <a:t>Do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>
                <a:latin typeface="Times New Roman" pitchFamily="-104" charset="0"/>
              </a:rPr>
              <a:t> generate the proper attitude?</a:t>
            </a:r>
          </a:p>
          <a:p>
            <a:pPr algn="l"/>
            <a:endParaRPr lang="en-US" sz="2000">
              <a:latin typeface="Times New Roman" pitchFamily="-104" charset="0"/>
            </a:endParaRPr>
          </a:p>
          <a:p>
            <a:pPr algn="l"/>
            <a:r>
              <a:rPr lang="en-US" sz="4000">
                <a:latin typeface="Times New Roman" pitchFamily="-104" charset="0"/>
              </a:rPr>
              <a:t>Does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our</a:t>
            </a:r>
            <a:r>
              <a:rPr lang="en-US" sz="4000">
                <a:latin typeface="Times New Roman" pitchFamily="-104" charset="0"/>
              </a:rPr>
              <a:t> attitude play a crucial role in the outcome of the program’s success?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33400" y="1600201"/>
            <a:ext cx="7924800" cy="415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endParaRPr lang="en-US" sz="3600" i="1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Im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pressionistic</a:t>
            </a:r>
            <a:r>
              <a:rPr lang="en-US" sz="4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 </a:t>
            </a:r>
          </a:p>
          <a:p>
            <a:endParaRPr lang="en-US" sz="20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pPr algn="ctr"/>
            <a:r>
              <a:rPr lang="en-US" sz="4000" b="1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vs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  <a:p>
            <a:r>
              <a:rPr lang="en-US" sz="6000" b="1" u="sng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Ex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pressionistic</a:t>
            </a:r>
            <a:endParaRPr lang="en-US" sz="4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Times New Roman" pitchFamily="-10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27038" y="1143000"/>
            <a:ext cx="2978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>
                <a:latin typeface="Times New Roman" pitchFamily="-104" charset="0"/>
              </a:rPr>
              <a:t>School is. . .</a:t>
            </a:r>
            <a:endParaRPr lang="en-US" sz="3600" i="1">
              <a:latin typeface="Times New Roman" pitchFamily="-104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81025" y="3657600"/>
            <a:ext cx="28241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b="1" i="1" dirty="0">
                <a:latin typeface="Times New Roman" pitchFamily="-104" charset="0"/>
              </a:rPr>
              <a:t>Music is. . .</a:t>
            </a:r>
            <a:endParaRPr lang="en-US" sz="4400" i="1" dirty="0">
              <a:latin typeface="Times New Roman" pitchFamily="-1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/>
      <p:bldP spid="71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04800" y="1371600"/>
            <a:ext cx="853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Responsibility</a:t>
            </a:r>
            <a:endParaRPr lang="en-US" dirty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04800" y="2133600"/>
            <a:ext cx="8534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come together ready to invest energy for ongoing growth and development of our goals? </a:t>
            </a: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algn="l"/>
            <a:r>
              <a:rPr lang="en-US" sz="4000" dirty="0">
                <a:latin typeface="Times New Roman" pitchFamily="-104" charset="0"/>
              </a:rPr>
              <a:t>Do </a:t>
            </a:r>
            <a:r>
              <a:rPr lang="en-US" sz="4000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 dirty="0">
                <a:latin typeface="Times New Roman" pitchFamily="-104" charset="0"/>
              </a:rPr>
              <a:t> respond to each other in a fashion that will advance the entire program to the next level?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What Makes Our Programs Special?</a:t>
            </a:r>
          </a:p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Do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A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</a:t>
            </a:r>
            <a:r>
              <a:rPr lang="en-US" sz="2800" b="1" dirty="0">
                <a:solidFill>
                  <a:srgbClr val="FFFF00"/>
                </a:solidFill>
                <a:latin typeface="Times New Roman" pitchFamily="-10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.?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itchFamily="-104" charset="0"/>
              </a:rPr>
              <a:t> E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:  </a:t>
            </a:r>
            <a:r>
              <a:rPr lang="en-US" sz="4000" b="1" u="sng" dirty="0">
                <a:solidFill>
                  <a:srgbClr val="FFFF00"/>
                </a:solidFill>
                <a:latin typeface="Times New Roman" pitchFamily="-104" charset="0"/>
              </a:rPr>
              <a:t>Excellence</a:t>
            </a:r>
            <a:endParaRPr lang="en-US" dirty="0"/>
          </a:p>
        </p:txBody>
      </p:sp>
      <p:sp>
        <p:nvSpPr>
          <p:cNvPr id="53252" name="Rectangle 6"/>
          <p:cNvSpPr>
            <a:spLocks noChangeArrowheads="1"/>
          </p:cNvSpPr>
          <p:nvPr/>
        </p:nvSpPr>
        <p:spPr bwMode="auto">
          <a:xfrm>
            <a:off x="304800" y="2438400"/>
            <a:ext cx="8534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>
                <a:latin typeface="Times New Roman" pitchFamily="-104" charset="0"/>
              </a:rPr>
              <a:t>Do </a:t>
            </a:r>
            <a:r>
              <a:rPr lang="en-US" sz="4000" u="sng">
                <a:solidFill>
                  <a:srgbClr val="FFFF00"/>
                </a:solidFill>
                <a:latin typeface="Times New Roman" pitchFamily="-104" charset="0"/>
              </a:rPr>
              <a:t>we</a:t>
            </a:r>
            <a:r>
              <a:rPr lang="en-US" sz="4000">
                <a:latin typeface="Times New Roman" pitchFamily="-104" charset="0"/>
              </a:rPr>
              <a:t> reflect a sense of excellence to go beyond the basic requirements -- to put forth extra effort?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“We either hang together, or </a:t>
            </a:r>
          </a:p>
          <a:p>
            <a:pPr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we hang </a:t>
            </a:r>
            <a:r>
              <a:rPr lang="en-US" sz="4400" i="1" dirty="0" smtClean="0">
                <a:solidFill>
                  <a:srgbClr val="FFFF00"/>
                </a:solidFill>
                <a:latin typeface="Times New Roman" pitchFamily="-104" charset="0"/>
              </a:rPr>
              <a:t>separately”  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Ben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Franklin</a:t>
            </a:r>
            <a:endParaRPr lang="en-US" sz="4000" dirty="0">
              <a:solidFill>
                <a:schemeClr val="bg2"/>
              </a:solidFill>
              <a:latin typeface="Times New Roman" pitchFamily="-10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28600" y="1687866"/>
            <a:ext cx="8686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i="1" dirty="0">
                <a:latin typeface="Times New Roman" pitchFamily="-104" charset="0"/>
              </a:rPr>
              <a:t>When </a:t>
            </a:r>
            <a:r>
              <a:rPr lang="en-US" sz="4400" i="1" u="sng" dirty="0">
                <a:solidFill>
                  <a:srgbClr val="FFFF00"/>
                </a:solidFill>
                <a:latin typeface="Times New Roman" pitchFamily="-104" charset="0"/>
              </a:rPr>
              <a:t>ALL</a:t>
            </a:r>
            <a:r>
              <a:rPr lang="en-US" sz="4400" i="1" dirty="0">
                <a:latin typeface="Times New Roman" pitchFamily="-104" charset="0"/>
              </a:rPr>
              <a:t> of the people involved in a music program decide to unselfishly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GIVE</a:t>
            </a:r>
            <a:r>
              <a:rPr lang="en-US" sz="4400" i="1" dirty="0">
                <a:latin typeface="Times New Roman" pitchFamily="-104" charset="0"/>
              </a:rPr>
              <a:t>, it’s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THEN</a:t>
            </a:r>
            <a:r>
              <a:rPr lang="en-US" sz="4400" i="1" dirty="0">
                <a:latin typeface="Times New Roman" pitchFamily="-104" charset="0"/>
              </a:rPr>
              <a:t> that we realize the true value of the program -- </a:t>
            </a:r>
          </a:p>
          <a:p>
            <a:pPr algn="l"/>
            <a:r>
              <a:rPr lang="en-US" sz="4400" i="1" dirty="0">
                <a:latin typeface="Times New Roman" pitchFamily="-104" charset="0"/>
              </a:rPr>
              <a:t>a gathering of wonderful people who genuinely </a:t>
            </a:r>
            <a:r>
              <a:rPr lang="en-US" sz="4400" b="1" i="1" u="sng" dirty="0">
                <a:solidFill>
                  <a:srgbClr val="FFFF00"/>
                </a:solidFill>
                <a:latin typeface="Times New Roman" pitchFamily="-104" charset="0"/>
              </a:rPr>
              <a:t>C.A.R.E.</a:t>
            </a:r>
            <a:r>
              <a:rPr lang="en-US" sz="4400" i="1" dirty="0">
                <a:latin typeface="Times New Roman" pitchFamily="-104" charset="0"/>
              </a:rPr>
              <a:t> for one another.</a:t>
            </a:r>
            <a:endParaRPr lang="en-US" sz="4400" dirty="0" smtClean="0">
              <a:latin typeface="Times New Roman" pitchFamily="-104" charset="0"/>
            </a:endParaRPr>
          </a:p>
          <a:p>
            <a:pPr algn="r"/>
            <a:endParaRPr lang="en-US" sz="2400" dirty="0" smtClean="0">
              <a:solidFill>
                <a:srgbClr val="FFFF00"/>
              </a:solidFill>
              <a:latin typeface="Times New Roman" pitchFamily="-104" charset="0"/>
            </a:endParaRPr>
          </a:p>
          <a:p>
            <a:pPr algn="r"/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.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-104" charset="0"/>
              </a:rPr>
              <a:t>. Tim </a:t>
            </a:r>
            <a:r>
              <a:rPr lang="en-US" sz="3200" dirty="0" err="1">
                <a:solidFill>
                  <a:srgbClr val="FFFF00"/>
                </a:solidFill>
                <a:latin typeface="Times New Roman" pitchFamily="-104" charset="0"/>
              </a:rPr>
              <a:t>Lautzenheiser</a:t>
            </a:r>
            <a:endParaRPr lang="en-US" sz="3600" i="1" dirty="0">
              <a:latin typeface="Times New Roman" pitchFamily="-1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204733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After all,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Times New Roman" pitchFamily="-104" charset="0"/>
              </a:rPr>
              <a:t>doesn’t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-104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latin typeface="Times New Roman" pitchFamily="-104" charset="0"/>
              </a:rPr>
              <a:t>she deserve our very best?</a:t>
            </a:r>
            <a:endParaRPr lang="en-US" sz="9600" i="1" dirty="0">
              <a:solidFill>
                <a:schemeClr val="folHlink"/>
              </a:solidFill>
              <a:latin typeface="Times New Roman" pitchFamily="-104" charset="0"/>
            </a:endParaRPr>
          </a:p>
        </p:txBody>
      </p:sp>
      <p:pic>
        <p:nvPicPr>
          <p:cNvPr id="5" name="Slide 22 Star Spangled Banner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1300" y="1440323"/>
            <a:ext cx="7495739" cy="4216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882650" y="450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>
                <a:solidFill>
                  <a:srgbClr val="FFFF00"/>
                </a:solidFill>
                <a:latin typeface="Times New Roman" pitchFamily="-104" charset="0"/>
              </a:rPr>
              <a:t>Contact Information:</a:t>
            </a:r>
            <a:endParaRPr lang="en-US" sz="4000" i="1" dirty="0">
              <a:solidFill>
                <a:schemeClr val="hlink"/>
              </a:solidFill>
              <a:latin typeface="Times New Roman" pitchFamily="-104" charset="0"/>
            </a:endParaRPr>
          </a:p>
        </p:txBody>
      </p:sp>
      <p:sp>
        <p:nvSpPr>
          <p:cNvPr id="67588" name="Rectangle 7"/>
          <p:cNvSpPr>
            <a:spLocks noChangeArrowheads="1"/>
          </p:cNvSpPr>
          <p:nvPr/>
        </p:nvSpPr>
        <p:spPr bwMode="auto">
          <a:xfrm>
            <a:off x="3733800" y="1913100"/>
            <a:ext cx="502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@</a:t>
            </a:r>
            <a:r>
              <a:rPr lang="en-US" sz="4400" dirty="0" err="1">
                <a:solidFill>
                  <a:srgbClr val="FFFF00"/>
                </a:solidFill>
                <a:latin typeface="Times New Roman" pitchFamily="-104" charset="0"/>
              </a:rPr>
              <a:t>MusicEdConsult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  <a:p>
            <a:r>
              <a:rPr lang="en-US" sz="3600" dirty="0">
                <a:solidFill>
                  <a:srgbClr val="FFFF00"/>
                </a:solidFill>
                <a:latin typeface="Times New Roman" pitchFamily="-104" charset="0"/>
              </a:rPr>
              <a:t>On Twitter</a:t>
            </a:r>
            <a:endParaRPr lang="en-US" sz="3600" dirty="0">
              <a:solidFill>
                <a:srgbClr val="800000"/>
              </a:solidFill>
              <a:latin typeface="Times New Roman" pitchFamily="-104" charset="0"/>
            </a:endParaRPr>
          </a:p>
        </p:txBody>
      </p:sp>
      <p:sp>
        <p:nvSpPr>
          <p:cNvPr id="67589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err="1">
                <a:latin typeface="Times New Roman" pitchFamily="-104" charset="0"/>
              </a:rPr>
              <a:t>marcia@musicedconsultants.net</a:t>
            </a:r>
            <a:endParaRPr lang="en-US" sz="4000" dirty="0">
              <a:latin typeface="Times New Roman" pitchFamily="-104" charset="0"/>
            </a:endParaRPr>
          </a:p>
        </p:txBody>
      </p:sp>
      <p:sp>
        <p:nvSpPr>
          <p:cNvPr id="67590" name="Rectangle 13"/>
          <p:cNvSpPr>
            <a:spLocks noChangeArrowheads="1"/>
          </p:cNvSpPr>
          <p:nvPr/>
        </p:nvSpPr>
        <p:spPr bwMode="auto">
          <a:xfrm>
            <a:off x="0" y="310116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i="1" dirty="0">
                <a:solidFill>
                  <a:srgbClr val="FFFF00"/>
                </a:solidFill>
                <a:latin typeface="Times New Roman" pitchFamily="-104" charset="0"/>
              </a:rPr>
              <a:t>Thank You!</a:t>
            </a:r>
            <a:endParaRPr lang="en-US" sz="6000" i="1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pic>
        <p:nvPicPr>
          <p:cNvPr id="6759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299" y="1773827"/>
            <a:ext cx="2029861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CMEA Transparent 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1646" y="4270395"/>
            <a:ext cx="2321206" cy="1875210"/>
          </a:xfrm>
          <a:prstGeom prst="rect">
            <a:avLst/>
          </a:prstGeom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3415" y="5354642"/>
            <a:ext cx="2303767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Avenir Book"/>
                <a:cs typeface="Avenir Book"/>
              </a:rPr>
              <a:t>University Park</a:t>
            </a:r>
          </a:p>
          <a:p>
            <a:pPr algn="ctr"/>
            <a:r>
              <a:rPr lang="en-US" sz="2400" dirty="0" smtClean="0">
                <a:solidFill>
                  <a:srgbClr val="0000FF"/>
                </a:solidFill>
                <a:latin typeface="Avenir Book"/>
                <a:cs typeface="Avenir Book"/>
              </a:rPr>
              <a:t>Allocation Committee</a:t>
            </a:r>
          </a:p>
        </p:txBody>
      </p:sp>
      <p:pic>
        <p:nvPicPr>
          <p:cNvPr id="13" name="Picture 12" descr="Transparent UPA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15" y="4545630"/>
            <a:ext cx="2393950" cy="983954"/>
          </a:xfrm>
          <a:prstGeom prst="rect">
            <a:avLst/>
          </a:prstGeom>
        </p:spPr>
      </p:pic>
      <p:pic>
        <p:nvPicPr>
          <p:cNvPr id="14" name="Picture 13" descr="Screen Shot 2015-11-13 at 2.13.22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085" y="3544045"/>
            <a:ext cx="3461957" cy="1153985"/>
          </a:xfrm>
          <a:prstGeom prst="rect">
            <a:avLst/>
          </a:prstGeom>
        </p:spPr>
      </p:pic>
      <p:pic>
        <p:nvPicPr>
          <p:cNvPr id="15" name="Picture 14" descr="Slides Logo Transparent cop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491" y="4040478"/>
            <a:ext cx="2742509" cy="1894045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33905" y="5852330"/>
            <a:ext cx="23037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 dirty="0" smtClean="0">
                <a:solidFill>
                  <a:srgbClr val="FFFFFF"/>
                </a:solidFill>
                <a:latin typeface="Avenir Book"/>
                <a:cs typeface="Avenir Book"/>
              </a:rPr>
              <a:t>Peter Sides</a:t>
            </a:r>
          </a:p>
        </p:txBody>
      </p:sp>
    </p:spTree>
  </p:cSld>
  <p:clrMapOvr>
    <a:masterClrMapping/>
  </p:clrMapOvr>
  <mc:AlternateContent>
    <mc:Choice xmlns:mp="http://schemas.microsoft.com/office/mac/powerpoint/2008/main" Requires="mp">
      <mc:AlternateContent>
        <mc:Choice Requires="mp">
          <mp:transition advClick="0">
            <mp:flip dir="u"/>
          </m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advClick="0">
            <p:newsflash/>
          </p:transition>
        </mc:Fallback>
      </mc:AlternateContent>
    </mc:Choice>
    <mc:Fallback>
      <mc:AlternateContent>
        <mc:Choice Requires="mp">
          <p:transition advClick="0">
            <p:newsflash/>
          </p:transition>
        </mc:Choice>
    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<p:transition advClick="0">
            <p:newsflash/>
          </p:transition>
        </mc:Fallback>
      </mc:AlternateContent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ChangeArrowheads="1"/>
          </p:cNvSpPr>
          <p:nvPr/>
        </p:nvSpPr>
        <p:spPr bwMode="auto">
          <a:xfrm>
            <a:off x="0" y="152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A focus on these </a:t>
            </a:r>
            <a:r>
              <a:rPr lang="en-US" sz="4400" i="1" u="sng" dirty="0">
                <a:latin typeface="Times New Roman" pitchFamily="-104" charset="0"/>
              </a:rPr>
              <a:t>5 C’s</a:t>
            </a:r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 is essential </a:t>
            </a:r>
          </a:p>
          <a:p>
            <a:pPr marL="457200" indent="-457200" algn="ctr"/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to prepare students for the future.</a:t>
            </a:r>
            <a:endParaRPr lang="en-US" sz="3600" dirty="0">
              <a:latin typeface="Times New Roman" pitchFamily="-10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5800" y="2057400"/>
            <a:ext cx="44196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ritical Thinking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ommunication 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ollaboration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reativity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4400" u="sng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4400">
                <a:latin typeface="Times New Roman" pitchFamily="-104" charset="0"/>
              </a:rPr>
              <a:t>onfidence</a:t>
            </a:r>
            <a:endParaRPr lang="en-US" sz="3600">
              <a:latin typeface="Times New Roman" pitchFamily="-104" charset="0"/>
            </a:endParaRPr>
          </a:p>
        </p:txBody>
      </p:sp>
      <p:pic>
        <p:nvPicPr>
          <p:cNvPr id="20484" name="Picture 7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57600"/>
            <a:ext cx="36576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976438"/>
            <a:ext cx="3657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1030"/>
          <p:cNvSpPr>
            <a:spLocks noChangeArrowheads="1"/>
          </p:cNvSpPr>
          <p:nvPr/>
        </p:nvSpPr>
        <p:spPr bwMode="auto">
          <a:xfrm>
            <a:off x="1371600" y="5562600"/>
            <a:ext cx="308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400" i="1" dirty="0">
                <a:solidFill>
                  <a:srgbClr val="FFFF00"/>
                </a:solidFill>
                <a:latin typeface="Times New Roman" pitchFamily="-104" charset="0"/>
              </a:rPr>
              <a:t>Therefore.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204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928688" y="942975"/>
            <a:ext cx="7043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44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304800" y="1828800"/>
            <a:ext cx="7626350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1.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ritical Thinking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reason effectively and 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solve </a:t>
            </a:r>
          </a:p>
          <a:p>
            <a:pPr lvl="1" algn="l"/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problems</a:t>
            </a:r>
          </a:p>
          <a:p>
            <a:pPr lvl="1" algn="l"/>
            <a:endParaRPr lang="en-US" sz="2000" dirty="0">
              <a:latin typeface="Times New Roman" pitchFamily="-104" charset="0"/>
            </a:endParaRPr>
          </a:p>
          <a:p>
            <a:pPr lvl="1" algn="l"/>
            <a:r>
              <a:rPr lang="en-US" sz="3200" dirty="0">
                <a:latin typeface="Times New Roman" pitchFamily="-104" charset="0"/>
              </a:rPr>
              <a:t>Ability to analyze how </a:t>
            </a:r>
            <a:r>
              <a:rPr lang="en-US" sz="3200" u="sng" dirty="0">
                <a:latin typeface="Times New Roman" pitchFamily="-104" charset="0"/>
              </a:rPr>
              <a:t>parts</a:t>
            </a:r>
            <a:r>
              <a:rPr lang="en-US" sz="3200" dirty="0">
                <a:latin typeface="Times New Roman" pitchFamily="-104" charset="0"/>
              </a:rPr>
              <a:t> of a whole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interact with each other to produce overall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outcomes in complex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  <p:bldP spid="645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73172" y="1184010"/>
            <a:ext cx="9144000" cy="378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Times New Roman" pitchFamily="-104" charset="0"/>
              </a:rPr>
              <a:t>Problem Solving</a:t>
            </a:r>
            <a:r>
              <a:rPr lang="en-US" sz="4400" dirty="0">
                <a:solidFill>
                  <a:srgbClr val="FFFF00"/>
                </a:solidFill>
                <a:latin typeface="Times New Roman" pitchFamily="-104" charset="0"/>
              </a:rPr>
              <a:t>:</a:t>
            </a:r>
            <a:r>
              <a:rPr lang="en-US" sz="4400" dirty="0">
                <a:latin typeface="Times New Roman" pitchFamily="-104" charset="0"/>
              </a:rPr>
              <a:t> </a:t>
            </a:r>
          </a:p>
          <a:p>
            <a:pPr algn="ctr"/>
            <a:r>
              <a:rPr lang="en-US" sz="4400" dirty="0">
                <a:latin typeface="Times New Roman" pitchFamily="-104" charset="0"/>
              </a:rPr>
              <a:t>Ability to solve </a:t>
            </a:r>
            <a:r>
              <a:rPr lang="en-US" sz="4400" dirty="0" smtClean="0">
                <a:latin typeface="Times New Roman" pitchFamily="-104" charset="0"/>
              </a:rPr>
              <a:t>problems</a:t>
            </a:r>
          </a:p>
          <a:p>
            <a:endParaRPr lang="en-US" sz="1200" dirty="0" smtClean="0">
              <a:latin typeface="Times New Roman" pitchFamily="-104" charset="0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Harry </a:t>
            </a:r>
            <a:r>
              <a:rPr lang="en-US" sz="3200" dirty="0" err="1" smtClean="0">
                <a:latin typeface="Times New Roman"/>
                <a:cs typeface="Times New Roman"/>
              </a:rPr>
              <a:t>Connick</a:t>
            </a:r>
            <a:r>
              <a:rPr lang="en-US" sz="3200" dirty="0" smtClean="0">
                <a:latin typeface="Times New Roman"/>
                <a:cs typeface="Times New Roman"/>
              </a:rPr>
              <a:t>, Jr. holds a patent for a system that coordinates musical displays for musicians in an orchestra</a:t>
            </a:r>
            <a:r>
              <a:rPr lang="en-US" sz="2800" dirty="0" smtClean="0">
                <a:latin typeface="Times New Roman"/>
                <a:cs typeface="Times New Roman"/>
              </a:rPr>
              <a:t>. </a:t>
            </a:r>
          </a:p>
          <a:p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1262" y="383630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Vic Firth came up with the idea of making a better drumstick while playing timpani for the Boston Symphony Orchestra.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8214" y="5349779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3200" dirty="0" smtClean="0">
                <a:latin typeface="Times New Roman"/>
                <a:cs typeface="Times New Roman"/>
              </a:rPr>
              <a:t>Les Paul invented the solid body guitar because his audience at a BBQ joint couldn’t hear him play.</a:t>
            </a:r>
            <a:endParaRPr lang="en-US"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478" y="1562120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681" y="1614184"/>
            <a:ext cx="8052637" cy="3908762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EXAMPLE: </a:t>
            </a:r>
            <a:r>
              <a:rPr lang="en-US" sz="3600" dirty="0" smtClean="0">
                <a:latin typeface="Times New Roman"/>
                <a:cs typeface="Times New Roman"/>
              </a:rPr>
              <a:t>Ability to analyze how parts </a:t>
            </a:r>
          </a:p>
          <a:p>
            <a:r>
              <a:rPr lang="en-US" sz="3600" dirty="0" smtClean="0">
                <a:latin typeface="Times New Roman"/>
                <a:cs typeface="Times New Roman"/>
              </a:rPr>
              <a:t>of a whole interact with each other to produce overall outcomes in complex systems.</a:t>
            </a:r>
          </a:p>
          <a:p>
            <a:endParaRPr lang="en-US" sz="3200" dirty="0" smtClean="0">
              <a:latin typeface="Times New Roman"/>
              <a:cs typeface="Times New Roman"/>
            </a:endParaRPr>
          </a:p>
          <a:p>
            <a:r>
              <a:rPr lang="en-US" sz="3600" dirty="0" smtClean="0">
                <a:latin typeface="Times New Roman"/>
                <a:cs typeface="Times New Roman"/>
              </a:rPr>
              <a:t>See how this creative young man used this concept to produce a remarkable outcome!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098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latin typeface="Times New Roman" pitchFamily="-1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529" y="1357313"/>
            <a:ext cx="7094766" cy="74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Slide 7 My PVC Instrument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47774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31273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33600" y="8382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04800" y="1600200"/>
            <a:ext cx="8686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3600" b="1" dirty="0">
                <a:latin typeface="Times New Roman" pitchFamily="-104" charset="0"/>
              </a:rPr>
              <a:t>2.  </a:t>
            </a:r>
            <a:r>
              <a:rPr lang="en-US" sz="3600" b="1" u="sng" dirty="0">
                <a:solidFill>
                  <a:srgbClr val="FFFF00"/>
                </a:solidFill>
                <a:latin typeface="Times New Roman" pitchFamily="-104" charset="0"/>
              </a:rPr>
              <a:t>C</a:t>
            </a:r>
            <a:r>
              <a:rPr lang="en-US" sz="3600" b="1" u="sng" dirty="0">
                <a:latin typeface="Times New Roman" pitchFamily="-104" charset="0"/>
              </a:rPr>
              <a:t>ommunication</a:t>
            </a:r>
            <a:r>
              <a:rPr lang="en-US" sz="3600" b="1" dirty="0">
                <a:latin typeface="Times New Roman" pitchFamily="-104" charset="0"/>
              </a:rPr>
              <a:t>. . .</a:t>
            </a:r>
            <a:endParaRPr lang="en-US" sz="3200" dirty="0">
              <a:latin typeface="Times New Roman" pitchFamily="-104" charset="0"/>
            </a:endParaRPr>
          </a:p>
          <a:p>
            <a:pPr algn="l"/>
            <a:endParaRPr lang="en-US" sz="2000" dirty="0" smtClean="0">
              <a:latin typeface="Times New Roman" pitchFamily="-104" charset="0"/>
            </a:endParaRPr>
          </a:p>
          <a:p>
            <a:pPr lvl="1"/>
            <a:r>
              <a:rPr lang="en-US" sz="3200" dirty="0" smtClean="0">
                <a:latin typeface="Times New Roman" pitchFamily="-104" charset="0"/>
              </a:rPr>
              <a:t>Ability to </a:t>
            </a:r>
            <a:r>
              <a:rPr lang="en-US" sz="3200" u="sng" dirty="0" smtClean="0">
                <a:solidFill>
                  <a:srgbClr val="FFFF00"/>
                </a:solidFill>
                <a:latin typeface="Times New Roman" pitchFamily="-104" charset="0"/>
              </a:rPr>
              <a:t>listen</a:t>
            </a:r>
            <a:r>
              <a:rPr lang="en-US" sz="3200" dirty="0" smtClean="0">
                <a:latin typeface="Times New Roman" pitchFamily="-104" charset="0"/>
              </a:rPr>
              <a:t> </a:t>
            </a:r>
          </a:p>
          <a:p>
            <a:pPr lvl="1"/>
            <a:r>
              <a:rPr lang="en-US" sz="3200" dirty="0" smtClean="0">
                <a:latin typeface="Times New Roman" pitchFamily="-104" charset="0"/>
              </a:rPr>
              <a:t>effectively</a:t>
            </a:r>
          </a:p>
          <a:p>
            <a:pPr lvl="1" algn="l"/>
            <a:endParaRPr lang="en-US" sz="2000" dirty="0" smtClean="0">
              <a:latin typeface="Times New Roman" pitchFamily="-104" charset="0"/>
            </a:endParaRP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Ability </a:t>
            </a:r>
            <a:r>
              <a:rPr lang="en-US" sz="3200" dirty="0">
                <a:latin typeface="Times New Roman" pitchFamily="-104" charset="0"/>
              </a:rPr>
              <a:t>to </a:t>
            </a:r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express</a:t>
            </a:r>
            <a:r>
              <a:rPr lang="en-US" sz="3200" dirty="0">
                <a:solidFill>
                  <a:srgbClr val="FFFF00"/>
                </a:solidFill>
                <a:latin typeface="Times New Roman" pitchFamily="-104" charset="0"/>
              </a:rPr>
              <a:t> </a:t>
            </a:r>
          </a:p>
          <a:p>
            <a:pPr lvl="1" algn="l"/>
            <a:r>
              <a:rPr lang="en-US" sz="3200" u="sng" dirty="0">
                <a:solidFill>
                  <a:srgbClr val="FFFF00"/>
                </a:solidFill>
                <a:latin typeface="Times New Roman" pitchFamily="-104" charset="0"/>
              </a:rPr>
              <a:t>thoughts</a:t>
            </a:r>
            <a:r>
              <a:rPr lang="en-US" sz="3200" dirty="0">
                <a:latin typeface="Times New Roman" pitchFamily="-104" charset="0"/>
              </a:rPr>
              <a:t> effectively </a:t>
            </a:r>
          </a:p>
          <a:p>
            <a:pPr lvl="1" algn="l"/>
            <a:r>
              <a:rPr lang="en-US" sz="3200" dirty="0">
                <a:latin typeface="Times New Roman" pitchFamily="-104" charset="0"/>
              </a:rPr>
              <a:t>with others</a:t>
            </a:r>
            <a:r>
              <a:rPr lang="en-US" sz="3200" dirty="0" smtClean="0">
                <a:latin typeface="Times New Roman" pitchFamily="-104" charset="0"/>
              </a:rPr>
              <a:t> – 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both </a:t>
            </a:r>
            <a:r>
              <a:rPr lang="en-US" sz="3200" dirty="0">
                <a:latin typeface="Times New Roman" pitchFamily="-104" charset="0"/>
              </a:rPr>
              <a:t>verbally and</a:t>
            </a:r>
            <a:r>
              <a:rPr lang="en-US" sz="3200" dirty="0" smtClean="0">
                <a:latin typeface="Times New Roman" pitchFamily="-104" charset="0"/>
              </a:rPr>
              <a:t> non</a:t>
            </a:r>
            <a:r>
              <a:rPr lang="en-US" sz="3200" dirty="0">
                <a:latin typeface="Times New Roman" pitchFamily="-104" charset="0"/>
              </a:rPr>
              <a:t>-</a:t>
            </a:r>
            <a:r>
              <a:rPr lang="en-US" sz="3200" dirty="0" smtClean="0">
                <a:latin typeface="Times New Roman" pitchFamily="-104" charset="0"/>
              </a:rPr>
              <a:t>verbally</a:t>
            </a:r>
          </a:p>
          <a:p>
            <a:pPr lvl="1" algn="l"/>
            <a:r>
              <a:rPr lang="en-US" sz="3200" dirty="0" smtClean="0">
                <a:latin typeface="Times New Roman" pitchFamily="-104" charset="0"/>
              </a:rPr>
              <a:t>Have you tried </a:t>
            </a:r>
            <a:r>
              <a:rPr lang="en-US" sz="3200" i="1" dirty="0" smtClean="0">
                <a:solidFill>
                  <a:srgbClr val="FFFF00"/>
                </a:solidFill>
                <a:latin typeface="Times New Roman" pitchFamily="-104" charset="0"/>
              </a:rPr>
              <a:t>Result-driven Communication</a:t>
            </a:r>
            <a:r>
              <a:rPr lang="en-US" sz="3200" dirty="0" smtClean="0">
                <a:latin typeface="Times New Roman" pitchFamily="-104" charset="0"/>
              </a:rPr>
              <a:t>?</a:t>
            </a:r>
          </a:p>
          <a:p>
            <a:pPr lvl="1" algn="l"/>
            <a:endParaRPr lang="en-US" sz="3200" dirty="0" smtClean="0">
              <a:latin typeface="Times New Roman" pitchFamily="-104" charset="0"/>
            </a:endParaRPr>
          </a:p>
          <a:p>
            <a:pPr lvl="1" algn="l"/>
            <a:endParaRPr lang="en-US" sz="2000" dirty="0">
              <a:latin typeface="Times New Roman" pitchFamily="-104" charset="0"/>
            </a:endParaRPr>
          </a:p>
        </p:txBody>
      </p:sp>
      <p:pic>
        <p:nvPicPr>
          <p:cNvPr id="26629" name="Picture 9" descr="1459055735_3480b4050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600"/>
            <a:ext cx="426720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The Music Skills Practice Room is. . .</a:t>
            </a:r>
            <a:endParaRPr lang="en-US" sz="4000" dirty="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133600" y="609600"/>
            <a:ext cx="4549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The </a:t>
            </a:r>
            <a:r>
              <a:rPr lang="en-US" sz="2800" b="1" u="sng">
                <a:solidFill>
                  <a:srgbClr val="FFFF00"/>
                </a:solidFill>
                <a:latin typeface="Times New Roman" pitchFamily="-104" charset="0"/>
              </a:rPr>
              <a:t>Life Skills</a:t>
            </a:r>
            <a:r>
              <a:rPr lang="en-US" sz="2800">
                <a:solidFill>
                  <a:srgbClr val="FFFF00"/>
                </a:solidFill>
                <a:latin typeface="Times New Roman" pitchFamily="-104" charset="0"/>
              </a:rPr>
              <a:t> Practice Room</a:t>
            </a:r>
            <a:endParaRPr lang="en-US" sz="4400">
              <a:solidFill>
                <a:srgbClr val="FFFF00"/>
              </a:solidFill>
              <a:latin typeface="Times New Roman" pitchFamily="-10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85800" y="1143000"/>
            <a:ext cx="7848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 algn="l">
              <a:buFont typeface="Arial" pitchFamily="-104" charset="0"/>
              <a:buNone/>
            </a:pP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Result-driven</a:t>
            </a:r>
            <a:r>
              <a:rPr lang="en-US" sz="2800" dirty="0">
                <a:latin typeface="Times New Roman" pitchFamily="-10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-104" charset="0"/>
              </a:rPr>
              <a:t>Communication</a:t>
            </a:r>
            <a:r>
              <a:rPr lang="en-US" sz="2800" dirty="0">
                <a:latin typeface="Times New Roman" pitchFamily="-104" charset="0"/>
              </a:rPr>
              <a:t>: Listening and</a:t>
            </a:r>
          </a:p>
          <a:p>
            <a:pPr marL="457200" indent="-457200" algn="l">
              <a:buFont typeface="Arial" pitchFamily="-104" charset="0"/>
              <a:buNone/>
            </a:pPr>
            <a:r>
              <a:rPr lang="en-US" sz="2800" dirty="0">
                <a:latin typeface="Times New Roman" pitchFamily="-104" charset="0"/>
              </a:rPr>
              <a:t>communicating effectively will guarantee success!</a:t>
            </a:r>
            <a:endParaRPr lang="en-US" sz="3200" dirty="0">
              <a:latin typeface="Times New Roman" pitchFamily="-104" charset="0"/>
            </a:endParaRPr>
          </a:p>
        </p:txBody>
      </p:sp>
      <p:pic>
        <p:nvPicPr>
          <p:cNvPr id="7" name="Slide 9 A guide to effective communcation copy.mp4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07526" y="208915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112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2|3.1"/>
</p:tagLst>
</file>

<file path=ppt/theme/theme1.xml><?xml version="1.0" encoding="utf-8"?>
<a:theme xmlns:a="http://schemas.openxmlformats.org/drawingml/2006/main" name="Calm Seas">
  <a:themeElements>
    <a:clrScheme name="Calm Seas 1">
      <a:dk1>
        <a:srgbClr val="010199"/>
      </a:dk1>
      <a:lt1>
        <a:srgbClr val="FFFFFF"/>
      </a:lt1>
      <a:dk2>
        <a:srgbClr val="A2B3DD"/>
      </a:dk2>
      <a:lt2>
        <a:srgbClr val="FFFFFF"/>
      </a:lt2>
      <a:accent1>
        <a:srgbClr val="33CCCC"/>
      </a:accent1>
      <a:accent2>
        <a:srgbClr val="00C600"/>
      </a:accent2>
      <a:accent3>
        <a:srgbClr val="CED6EB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Calm Sea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  <a:ea typeface="ＭＳ Ｐゴシック" pitchFamily="-109" charset="-128"/>
            <a:cs typeface="ＭＳ Ｐゴシック" pitchFamily="-109" charset="-128"/>
          </a:defRPr>
        </a:defPPr>
      </a:lstStyle>
    </a:lnDef>
  </a:objectDefaults>
  <a:extraClrSchemeLst>
    <a:extraClrScheme>
      <a:clrScheme name="Calm Seas 1">
        <a:dk1>
          <a:srgbClr val="010199"/>
        </a:dk1>
        <a:lt1>
          <a:srgbClr val="FFFFFF"/>
        </a:lt1>
        <a:dk2>
          <a:srgbClr val="A2B3DD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CED6E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2">
        <a:dk1>
          <a:srgbClr val="000066"/>
        </a:dk1>
        <a:lt1>
          <a:srgbClr val="FFFFFF"/>
        </a:lt1>
        <a:dk2>
          <a:srgbClr val="A2B3DD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CED6EB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3">
        <a:dk1>
          <a:srgbClr val="000000"/>
        </a:dk1>
        <a:lt1>
          <a:srgbClr val="FFFFFF"/>
        </a:lt1>
        <a:dk2>
          <a:srgbClr val="A2B3DD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CED6EB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lm Seas 4">
        <a:dk1>
          <a:srgbClr val="003366"/>
        </a:dk1>
        <a:lt1>
          <a:srgbClr val="FFFFFF"/>
        </a:lt1>
        <a:dk2>
          <a:srgbClr val="A2B3DD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CED6EB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866</Words>
  <Application>Microsoft Macintosh PowerPoint</Application>
  <PresentationFormat>On-screen Show (4:3)</PresentationFormat>
  <Paragraphs>182</Paragraphs>
  <Slides>24</Slides>
  <Notes>24</Notes>
  <HiddenSlides>0</HiddenSlides>
  <MMClips>7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Calm Seas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Music Education Consultants,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Marcia Neel</dc:creator>
  <cp:lastModifiedBy>Marcia Neel</cp:lastModifiedBy>
  <cp:revision>159</cp:revision>
  <dcterms:created xsi:type="dcterms:W3CDTF">2015-11-14T11:55:03Z</dcterms:created>
  <dcterms:modified xsi:type="dcterms:W3CDTF">2015-11-14T12:01:12Z</dcterms:modified>
</cp:coreProperties>
</file>