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50"/>
  </p:notesMasterIdLst>
  <p:handoutMasterIdLst>
    <p:handoutMasterId r:id="rId51"/>
  </p:handoutMasterIdLst>
  <p:sldIdLst>
    <p:sldId id="336" r:id="rId2"/>
    <p:sldId id="418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3" r:id="rId12"/>
    <p:sldId id="432" r:id="rId13"/>
    <p:sldId id="437" r:id="rId14"/>
    <p:sldId id="453" r:id="rId15"/>
    <p:sldId id="463" r:id="rId16"/>
    <p:sldId id="454" r:id="rId17"/>
    <p:sldId id="456" r:id="rId18"/>
    <p:sldId id="470" r:id="rId19"/>
    <p:sldId id="475" r:id="rId20"/>
    <p:sldId id="478" r:id="rId21"/>
    <p:sldId id="477" r:id="rId22"/>
    <p:sldId id="479" r:id="rId23"/>
    <p:sldId id="480" r:id="rId24"/>
    <p:sldId id="482" r:id="rId25"/>
    <p:sldId id="481" r:id="rId26"/>
    <p:sldId id="471" r:id="rId27"/>
    <p:sldId id="483" r:id="rId28"/>
    <p:sldId id="465" r:id="rId29"/>
    <p:sldId id="457" r:id="rId30"/>
    <p:sldId id="440" r:id="rId31"/>
    <p:sldId id="441" r:id="rId32"/>
    <p:sldId id="484" r:id="rId33"/>
    <p:sldId id="458" r:id="rId34"/>
    <p:sldId id="459" r:id="rId35"/>
    <p:sldId id="466" r:id="rId36"/>
    <p:sldId id="485" r:id="rId37"/>
    <p:sldId id="442" r:id="rId38"/>
    <p:sldId id="443" r:id="rId39"/>
    <p:sldId id="487" r:id="rId40"/>
    <p:sldId id="489" r:id="rId41"/>
    <p:sldId id="488" r:id="rId42"/>
    <p:sldId id="491" r:id="rId43"/>
    <p:sldId id="486" r:id="rId44"/>
    <p:sldId id="446" r:id="rId45"/>
    <p:sldId id="444" r:id="rId46"/>
    <p:sldId id="445" r:id="rId47"/>
    <p:sldId id="467" r:id="rId48"/>
    <p:sldId id="492" r:id="rId49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58955"/>
    <a:srgbClr val="663300"/>
    <a:srgbClr val="336699"/>
    <a:srgbClr val="2C7478"/>
    <a:srgbClr val="660066"/>
    <a:srgbClr val="9900CC"/>
    <a:srgbClr val="B095F3"/>
    <a:srgbClr val="0000FF"/>
    <a:srgbClr val="CD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447" autoAdjust="0"/>
    <p:restoredTop sz="95544" autoAdjust="0"/>
  </p:normalViewPr>
  <p:slideViewPr>
    <p:cSldViewPr>
      <p:cViewPr>
        <p:scale>
          <a:sx n="100" d="100"/>
          <a:sy n="100" d="100"/>
        </p:scale>
        <p:origin x="-296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5/31/15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0.png"/><Relationship Id="rId1" Type="http://schemas.openxmlformats.org/officeDocument/2006/relationships/video" Target="file://localhost/Users/marcianeel/Desktop/%202015%20Saied%20Music%20Bridge%20PPT%20Videos/Bridging%20the%20Gap%20Videos/PPT%20Slide%2017%20First%20Performance.mov" TargetMode="Externa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2.png"/><Relationship Id="rId1" Type="http://schemas.openxmlformats.org/officeDocument/2006/relationships/video" Target="file://localhost/Users/marcianeel/Desktop/%202015%20Saied%20Music%20Bridge%20PPT%20Videos/Bridging%20the%20Gap%20Videos/Slide%2027%20Elementary%20Band.MOV" TargetMode="Externa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23.png"/><Relationship Id="rId1" Type="http://schemas.openxmlformats.org/officeDocument/2006/relationships/video" Target="file://localhost/Users/marcianeel/Desktop/%202015%20Saied%20Music%20Bridge%20PPT%20Videos/Bridging%20the%20Gap%20Videos/Slide%2029%20The%20Parent%20Band.mp4" TargetMode="Externa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25.png"/><Relationship Id="rId1" Type="http://schemas.openxmlformats.org/officeDocument/2006/relationships/video" Target="file://localhost/Users/marcianeel/Desktop/%202015%20Saied%20Music%20Bridge%20PPT%20Videos/Bridging%20the%20Gap%20Videos/Slide%2033%2013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30.png"/><Relationship Id="rId1" Type="http://schemas.openxmlformats.org/officeDocument/2006/relationships/video" Target="file://localhost/Users/marcianeel/Desktop/%202015%20Saied%20Music%20Bridge%20PPT%20Videos/Bridging%20the%20Gap%20Videos/Slide%2044%20There%20Is%20A%20Place%20copy.mp4" TargetMode="External"/><Relationship Id="rId2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31.png"/><Relationship Id="rId1" Type="http://schemas.openxmlformats.org/officeDocument/2006/relationships/video" Target="file://localhost/Users/marcianeel/Desktop/%202015%20Saied%20Music%20Bridge%20PPT%20Videos/Bridging%20the%20Gap%20Videos/Slide%2045%20Dr%20Tim.mp4" TargetMode="Externa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pdf"/><Relationship Id="rId7" Type="http://schemas.openxmlformats.org/officeDocument/2006/relationships/image" Target="../media/image36.png"/><Relationship Id="rId8" Type="http://schemas.openxmlformats.org/officeDocument/2006/relationships/image" Target="../media/image37.pdf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jpeg"/><Relationship Id="rId13" Type="http://schemas.openxmlformats.org/officeDocument/2006/relationships/image" Target="../media/image49.png"/><Relationship Id="rId14" Type="http://schemas.openxmlformats.org/officeDocument/2006/relationships/image" Target="../media/image50.jpeg"/><Relationship Id="rId15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jpeg"/><Relationship Id="rId13" Type="http://schemas.openxmlformats.org/officeDocument/2006/relationships/image" Target="../media/image49.png"/><Relationship Id="rId14" Type="http://schemas.openxmlformats.org/officeDocument/2006/relationships/image" Target="../media/image50.jpeg"/><Relationship Id="rId15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0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3124200"/>
            <a:ext cx="9144000" cy="685800"/>
          </a:xfrm>
          <a:noFill/>
        </p:spPr>
        <p:txBody>
          <a:bodyPr/>
          <a:lstStyle/>
          <a:p>
            <a:r>
              <a:rPr lang="en-US" sz="4000" b="0" dirty="0" smtClean="0">
                <a:solidFill>
                  <a:srgbClr val="CD0000"/>
                </a:solidFill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6307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Bridging the Gap Between</a:t>
            </a:r>
          </a:p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Middle School and High School</a:t>
            </a:r>
            <a:endParaRPr lang="en-US" sz="4800" dirty="0">
              <a:solidFill>
                <a:srgbClr val="CD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D0000"/>
                </a:solidFill>
                <a:effectLst/>
              </a:rPr>
              <a:t>2015 Saied Music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/>
              </a:rPr>
              <a:t>June 1, 2015</a:t>
            </a:r>
            <a:endParaRPr lang="en-US" sz="3200" dirty="0">
              <a:solidFill>
                <a:srgbClr val="CD0000"/>
              </a:solidFill>
              <a:effectLst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914" y="3657600"/>
            <a:ext cx="3886200" cy="2473036"/>
          </a:xfrm>
          <a:prstGeom prst="rect">
            <a:avLst/>
          </a:prstGeom>
        </p:spPr>
      </p:pic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096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dirty="0" smtClean="0">
                <a:solidFill>
                  <a:srgbClr val="CD0000"/>
                </a:solidFill>
                <a:latin typeface="Times New Roman Bold" pitchFamily="1" charset="0"/>
              </a:rPr>
              <a:t>http://</a:t>
            </a:r>
            <a:r>
              <a:rPr lang="en-US" sz="2800" dirty="0" err="1" smtClean="0">
                <a:solidFill>
                  <a:srgbClr val="CD0000"/>
                </a:solidFill>
                <a:latin typeface="Times New Roman Bold" pitchFamily="1" charset="0"/>
              </a:rPr>
              <a:t>www.musicedconsultants.net</a:t>
            </a:r>
            <a:r>
              <a:rPr lang="en-US" sz="2800" dirty="0" smtClean="0">
                <a:solidFill>
                  <a:srgbClr val="CD0000"/>
                </a:solidFill>
                <a:latin typeface="Times New Roman Bold" pitchFamily="1" charset="0"/>
              </a:rPr>
              <a:t>/conference-materials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 Bold" pitchFamily="1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ATTENDANCE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854200"/>
            <a:ext cx="8597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DISCIPLINE REFERRALS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82042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GPA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042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ON-TIME GRADUATION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2153"/>
            <a:ext cx="8229600" cy="3809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24384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76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2438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Music Education </a:t>
            </a:r>
            <a:r>
              <a:rPr lang="en-US" sz="3600" b="1" i="1" kern="0" dirty="0" smtClean="0"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124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486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First Performance!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HOW: First Performance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 – ELEMENTARY!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PT Slide 17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352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Visions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latin typeface="+mj-lt"/>
                <a:ea typeface="ＭＳ Ｐゴシック" charset="-128"/>
                <a:cs typeface="ＭＳ Ｐゴシック" charset="-128"/>
              </a:rPr>
              <a:t>(destinations)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88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Life Is Good T-Shirts: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62000" y="36576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world where all children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grow up feeling safe, loved, and joyful.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45720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great public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school for all students.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480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National Education Assoc. (NEA):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276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Missions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20040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Google: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8862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Google’s mission is to organize the world’s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information and make it universally accessible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5181600"/>
            <a:ext cx="7848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encouraging the studying and making of music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2800" kern="0" dirty="0" err="1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NAfME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Session: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7526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9906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Dept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39624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Sooners School District Music Education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Department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41148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 community where all children </a:t>
            </a:r>
          </a:p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grow up experiencing the joy of active music-making.    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85800" y="51054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To prepare all students for fulfilling, life-long music-making experiences.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5334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 SSD MED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GREAT Example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4495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514600"/>
            <a:ext cx="5458089" cy="395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logo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    A. Possible HSC MED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logo</a:t>
            </a:r>
            <a:r>
              <a:rPr lang="en-US" sz="3200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" y="4302204"/>
            <a:ext cx="7505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5029200"/>
            <a:ext cx="750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60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Stays for a Lifetime!</a:t>
            </a:r>
          </a:p>
          <a:p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 Meet as a district-wide </a:t>
            </a:r>
            <a:r>
              <a:rPr lang="en-US" sz="3200" b="1" u="sng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on a regular basis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 establish goals and measure progress.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3352800"/>
            <a:ext cx="845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Hang out with each other! 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3. Build a “retention” section on all K-12 school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music websites.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Content could include.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Photo is Worth 1000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752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0480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	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parents/students at cool events </a:t>
            </a:r>
            <a:r>
              <a:rPr lang="en-US" sz="28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(as well as at musical activities)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038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5105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D.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Video is Worth </a:t>
            </a:r>
            <a:r>
              <a:rPr lang="en-US" sz="40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10,000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27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63600" y="19812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52400" y="2514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2400" y="3733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3. Engage parents EARLY!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152400" y="3124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2. Schedule a “Switch Day”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1752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2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Engage Parents EARLY—The Parent Band!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9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71650"/>
            <a:ext cx="58674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971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activities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Host MS parent m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9050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59410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4290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indent="-742950">
              <a:defRPr/>
            </a:pP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Give “testimonials”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33 13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7526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8200" y="48768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38200" y="541020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38200" y="59436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676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381000" y="2667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946400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403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8956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1"/>
      <p:bldP spid="11" grpId="1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581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457200" y="1600200"/>
            <a:ext cx="6330462" cy="3048000"/>
          </a:xfrm>
          <a:prstGeom prst="rect">
            <a:avLst/>
          </a:prstGeom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86200"/>
            <a:ext cx="513858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800" y="5638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81940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5146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81400" y="4800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5814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5814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2004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819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505200" y="4038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172200" y="51816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09600" y="50292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students receive 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 and 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533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GREAT EXAMPLE: Foothill HS</a:t>
            </a:r>
          </a:p>
          <a:p>
            <a:pPr algn="ctr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“There is a place. . .”</a:t>
            </a:r>
            <a:endParaRPr lang="en-US" sz="4000" i="1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5" name="Slide 44 There Is A Place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905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381000" y="8382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MAC </a:t>
            </a:r>
          </a:p>
          <a:p>
            <a:pPr algn="ctr" eaLnBrk="1" hangingPunct="1"/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/>
                <a:cs typeface="Times New Roman"/>
              </a:rPr>
              <a:t>www.musicachievementcouncil.org</a:t>
            </a:r>
            <a:endParaRPr lang="en-US" sz="2800" b="1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Slide 45 Dr 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1905000"/>
            <a:ext cx="7450667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7404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3" y="57150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C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30" y="1828801"/>
            <a:ext cx="2707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5">
            <a:lum bright="-4000" contrast="6000"/>
          </a:blip>
          <a:srcRect/>
          <a:stretch>
            <a:fillRect/>
          </a:stretch>
        </p:blipFill>
        <p:spPr bwMode="auto">
          <a:xfrm rot="21408970">
            <a:off x="1623381" y="2503090"/>
            <a:ext cx="2430834" cy="36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3800" y="1752600"/>
            <a:ext cx="2642330" cy="333183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22860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04709" y="6096000"/>
            <a:ext cx="5562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+mn-lt"/>
              </a:rPr>
              <a:t>www.musicachievementcouncil.org</a:t>
            </a:r>
            <a:endParaRPr lang="en-US" sz="28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219200"/>
            <a:ext cx="79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+mn-lt"/>
              </a:rPr>
              <a:t>www.musicedconsultants.net</a:t>
            </a:r>
            <a:r>
              <a:rPr lang="en-US" sz="2800" b="1" dirty="0" smtClean="0">
                <a:solidFill>
                  <a:srgbClr val="000000"/>
                </a:solidFill>
                <a:latin typeface="+mn-lt"/>
              </a:rPr>
              <a:t>/conference-materials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101821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025621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101821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2133600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3388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2766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2766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1462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2027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1148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291137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257800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Unknown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949421"/>
            <a:ext cx="2533650" cy="116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101821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025621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101821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2133600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3388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2766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2766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1462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2027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1148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291137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257800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Unknown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949421"/>
            <a:ext cx="2533650" cy="116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246185" y="1848556"/>
            <a:ext cx="8821615" cy="424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2057400"/>
            <a:ext cx="7315200" cy="352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828800"/>
            <a:ext cx="854612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3161155" cy="2273300"/>
          </a:xfrm>
          <a:prstGeom prst="rect">
            <a:avLst/>
          </a:prstGeom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006041"/>
            <a:ext cx="3323254" cy="2061259"/>
          </a:xfrm>
          <a:prstGeom prst="rect">
            <a:avLst/>
          </a:prstGeom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905000"/>
            <a:ext cx="3124200" cy="2113886"/>
          </a:xfrm>
          <a:prstGeom prst="rect">
            <a:avLst/>
          </a:prstGeom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4267200"/>
            <a:ext cx="4572000" cy="2201333"/>
          </a:xfrm>
          <a:prstGeom prst="rect">
            <a:avLst/>
          </a:prstGeom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191000"/>
            <a:ext cx="3373394" cy="2286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RECENT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752600"/>
            <a:ext cx="861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Zapfino"/>
                <a:cs typeface="Zapfino"/>
              </a:rPr>
              <a:t> </a:t>
            </a: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cs typeface="Zapfino"/>
              </a:rPr>
              <a:t>Music Makes Us Baseline Research </a:t>
            </a:r>
            <a:r>
              <a:rPr lang="en-US" sz="3600" b="1" dirty="0" smtClean="0">
                <a:cs typeface="Zapfino"/>
              </a:rPr>
              <a:t>Report</a:t>
            </a:r>
          </a:p>
          <a:p>
            <a:endParaRPr lang="en-US" sz="3600" b="1" dirty="0" smtClean="0">
              <a:cs typeface="Zapfino"/>
            </a:endParaRPr>
          </a:p>
          <a:p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4724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812171"/>
            <a:ext cx="5041900" cy="173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6758</TotalTime>
  <Words>1845</Words>
  <Application>Microsoft Macintosh PowerPoint</Application>
  <PresentationFormat>On-screen Show (4:3)</PresentationFormat>
  <Paragraphs>334</Paragraphs>
  <Slides>48</Slides>
  <Notes>48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Quadrant</vt:lpstr>
      <vt:lpstr>Slide 1</vt:lpstr>
      <vt:lpstr>Today’s Session: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The HOW STRATEGIES TO BRIDGE THE GAP</vt:lpstr>
      <vt:lpstr>The HOW STRATEGIES TO BRIDGE THE GAP</vt:lpstr>
      <vt:lpstr>The HOW: First Performance Build the vision EARLY – ELEMENTARY!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A Photo is Worth 1000 Words!</vt:lpstr>
      <vt:lpstr>A Video is Worth 10,000 Words!</vt:lpstr>
      <vt:lpstr>The HOW Build the vision EARLY—ELEMENTARY!</vt:lpstr>
      <vt:lpstr>The HOW Engage Parents EARLY—The Parent Band!</vt:lpstr>
      <vt:lpstr>The HOW </vt:lpstr>
      <vt:lpstr>The HOW </vt:lpstr>
      <vt:lpstr>The HOW </vt:lpstr>
      <vt:lpstr>The HOW Give “testimonials”</vt:lpstr>
      <vt:lpstr>The HOW What HS/MS Students Can Do: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The HOW What Music Supervisors Can Do:</vt:lpstr>
      <vt:lpstr>Slide 40</vt:lpstr>
      <vt:lpstr>The HOW What Music Supervisors Can Do:</vt:lpstr>
      <vt:lpstr>The HOW What Music Supervisors Can Do:</vt:lpstr>
      <vt:lpstr>The HOW What Music Supervisors Can Do:</vt:lpstr>
      <vt:lpstr>Slide 44</vt:lpstr>
      <vt:lpstr>Slide 45</vt:lpstr>
      <vt:lpstr>Slide 46</vt:lpstr>
      <vt:lpstr>Slide 47</vt:lpstr>
      <vt:lpstr>Slide 48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1412</cp:revision>
  <cp:lastPrinted>2014-01-25T06:45:07Z</cp:lastPrinted>
  <dcterms:created xsi:type="dcterms:W3CDTF">2015-06-01T03:50:25Z</dcterms:created>
  <dcterms:modified xsi:type="dcterms:W3CDTF">2015-06-01T03:51:28Z</dcterms:modified>
</cp:coreProperties>
</file>