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tags/tag5.xml" ContentType="application/vnd.openxmlformats-officedocument.presentationml.tags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rels" ContentType="application/vnd.openxmlformats-package.relationship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slides/slide2.xml" ContentType="application/vnd.openxmlformats-officedocument.presentationml.slide+xml"/>
  <Override PartName="/ppt/notesSlides/notesSlide13.xml" ContentType="application/vnd.openxmlformats-officedocument.presentationml.notes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slides/slide7.xml" ContentType="application/vnd.openxmlformats-officedocument.presentationml.slide+xml"/>
  <Override PartName="/ppt/notesSlides/notesSlide1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tags/tag3.xml" ContentType="application/vnd.openxmlformats-officedocument.presentationml.tags+xml"/>
  <Override PartName="/ppt/slides/slide3.xml" ContentType="application/vnd.openxmlformats-officedocument.presentationml.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tags/tag4.xml" ContentType="application/vnd.openxmlformats-officedocument.presentationml.tags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2"/>
  </p:notesMasterIdLst>
  <p:sldIdLst>
    <p:sldId id="287" r:id="rId2"/>
    <p:sldId id="259" r:id="rId3"/>
    <p:sldId id="292" r:id="rId4"/>
    <p:sldId id="293" r:id="rId5"/>
    <p:sldId id="294" r:id="rId6"/>
    <p:sldId id="295" r:id="rId7"/>
    <p:sldId id="296" r:id="rId8"/>
    <p:sldId id="298" r:id="rId9"/>
    <p:sldId id="299" r:id="rId10"/>
    <p:sldId id="260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9/29/13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educationconsultants.net/" TargetMode="External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2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3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4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5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6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 smtClean="0">
                <a:solidFill>
                  <a:srgbClr val="FFFF00"/>
                </a:solidFill>
                <a:latin typeface="Times New Roman" charset="0"/>
              </a:rPr>
              <a:t>Interviewing Skills: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 smtClean="0">
                <a:solidFill>
                  <a:srgbClr val="FFFF00"/>
                </a:solidFill>
                <a:latin typeface="Times New Roman" charset="0"/>
              </a:rPr>
              <a:t>The Rules of the Road</a:t>
            </a:r>
            <a:endParaRPr lang="en-US" sz="48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5106780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September 30, 2013</a:t>
            </a:r>
            <a:endParaRPr lang="en-US" dirty="0"/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536241" y="4296073"/>
            <a:ext cx="60969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-104" charset="0"/>
              </a:rPr>
              <a:t>KCOMTEP</a:t>
            </a:r>
            <a:endParaRPr lang="en-US" sz="5400" b="1" dirty="0">
              <a:effectLst/>
              <a:latin typeface="Times New Roman" pitchFamily="-104" charset="0"/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6157900"/>
            <a:ext cx="868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www.musiceducationconsultants.net/KCOMTEP2013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194" y="1904807"/>
            <a:ext cx="4121391" cy="2395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99986" y="2259540"/>
            <a:ext cx="8159763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4000" dirty="0">
                <a:latin typeface="Times" pitchFamily="-105" charset="0"/>
              </a:rPr>
              <a:t>4.	Do Your </a:t>
            </a:r>
            <a:r>
              <a:rPr lang="en-US" sz="4000" dirty="0" smtClean="0">
                <a:latin typeface="Times" pitchFamily="-105" charset="0"/>
              </a:rPr>
              <a:t>Homework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Find out everything you can about the school district and its programs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If you can, visit local programs 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Attend concerts from that district</a:t>
            </a:r>
          </a:p>
          <a:p>
            <a:pPr marL="457200" indent="-4572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95325" y="2185699"/>
            <a:ext cx="862349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AutoNum type="arabicPeriod" startAt="5"/>
            </a:pPr>
            <a:r>
              <a:rPr lang="en-US" sz="4000" dirty="0">
                <a:latin typeface="Times" pitchFamily="-105" charset="0"/>
              </a:rPr>
              <a:t>Do mock interviews with fellow students/friends</a:t>
            </a:r>
            <a:r>
              <a:rPr lang="en-US" sz="4000" dirty="0" smtClean="0">
                <a:latin typeface="Times" pitchFamily="-105" charset="0"/>
              </a:rPr>
              <a:t> </a:t>
            </a:r>
          </a:p>
          <a:p>
            <a:pPr marL="1371600" lvl="2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Practice makes perfect--sound familiar?</a:t>
            </a:r>
          </a:p>
          <a:p>
            <a:pPr marL="1371600" lvl="2" indent="-457200">
              <a:buFontTx/>
              <a:buChar char="•"/>
            </a:pPr>
            <a:r>
              <a:rPr lang="en-US" sz="4000" dirty="0">
                <a:latin typeface="Times" pitchFamily="-105" charset="0"/>
              </a:rPr>
              <a:t>Believe what you say--don’t just give “a right answer”</a:t>
            </a:r>
          </a:p>
          <a:p>
            <a:pPr marL="457200" indent="-457200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r>
              <a:rPr lang="en-US" dirty="0" smtClean="0">
                <a:latin typeface="Times New Roman" pitchFamily="-105" charset="0"/>
              </a:rPr>
              <a:t/>
            </a:r>
            <a:br>
              <a:rPr lang="en-US" dirty="0" smtClean="0">
                <a:latin typeface="Times New Roman" pitchFamily="-105" charset="0"/>
              </a:rPr>
            </a:b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Be Ready to Discuss. . .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0473" y="1905103"/>
            <a:ext cx="8686800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Appropriate Literature and Concert Design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Introducing and teaching of SOLID playing/singing skills -- PEDAGOGY!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Instructional Objectives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Content Standards/Expectations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Classroom Management Strategies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Non-musical Responsibilities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Classroom Routine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" pitchFamily="-105" charset="0"/>
              </a:rPr>
              <a:t>Motivational Techniques/Strategies</a:t>
            </a:r>
            <a:endParaRPr lang="en-US" dirty="0">
              <a:latin typeface="Times" pitchFamily="-105" charset="0"/>
            </a:endParaRPr>
          </a:p>
          <a:p>
            <a:pPr marL="457200" indent="-4572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1063314"/>
            <a:ext cx="8839200" cy="538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4000" dirty="0">
                <a:latin typeface="Times New Roman" pitchFamily="-105" charset="0"/>
              </a:rPr>
              <a:t>CURRENT EXPERIENCE/BACKGROUND: EX: BAND</a:t>
            </a:r>
            <a:endParaRPr lang="en-US" sz="40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Warm</a:t>
            </a:r>
            <a:r>
              <a:rPr lang="en-US" sz="3200" dirty="0">
                <a:latin typeface="Times New Roman" pitchFamily="-105" charset="0"/>
              </a:rPr>
              <a:t>-up:  Tell me about yourself</a:t>
            </a:r>
            <a:r>
              <a:rPr lang="en-US" sz="3200" dirty="0" smtClean="0">
                <a:latin typeface="Times New Roman" pitchFamily="-105" charset="0"/>
              </a:rPr>
              <a:t>.</a:t>
            </a:r>
          </a:p>
          <a:p>
            <a:pPr marL="457200" indent="-457200"/>
            <a:endParaRPr lang="en-US" sz="3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/>
            </a:pPr>
            <a:r>
              <a:rPr lang="en-US" sz="3200" dirty="0">
                <a:latin typeface="Times New Roman" pitchFamily="-105" charset="0"/>
              </a:rPr>
              <a:t>What is your major instrument?</a:t>
            </a:r>
          </a:p>
          <a:p>
            <a:pPr marL="457200" indent="-457200">
              <a:buFont typeface="Arial" pitchFamily="-105" charset="0"/>
              <a:buAutoNum type="arabicPeriod"/>
            </a:pPr>
            <a:r>
              <a:rPr lang="en-US" sz="3200" dirty="0">
                <a:latin typeface="Times New Roman" pitchFamily="-105" charset="0"/>
              </a:rPr>
              <a:t>Describe your proficiency on all other instruments including strings</a:t>
            </a:r>
          </a:p>
          <a:p>
            <a:pPr marL="457200" indent="-457200">
              <a:buFont typeface="Arial" pitchFamily="-105" charset="0"/>
              <a:buAutoNum type="arabicPeriod" startAt="3"/>
            </a:pPr>
            <a:r>
              <a:rPr lang="en-US" sz="3200" dirty="0">
                <a:latin typeface="Times New Roman" pitchFamily="-105" charset="0"/>
              </a:rPr>
              <a:t>What do you consider to be typical problems for beginning (wind/brass/percussion students)?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/>
            <a:endParaRPr lang="en-US" sz="4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1329138"/>
            <a:ext cx="8643547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AutoNum type="arabicPeriod" startAt="4"/>
            </a:pPr>
            <a:r>
              <a:rPr lang="en-US" sz="3200" dirty="0" smtClean="0">
                <a:latin typeface="Times New Roman" pitchFamily="-105" charset="0"/>
              </a:rPr>
              <a:t>Describe </a:t>
            </a:r>
            <a:r>
              <a:rPr lang="en-US" sz="3200" dirty="0">
                <a:latin typeface="Times New Roman" pitchFamily="-105" charset="0"/>
              </a:rPr>
              <a:t>your high school and college/university background and training.  How have these experiences prepared you to be a band director.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5.	Describe your ability to develop and chart a marching band show.</a:t>
            </a:r>
          </a:p>
          <a:p>
            <a:pPr marL="457200" indent="-457200">
              <a:buFont typeface="Arial" pitchFamily="-105" charset="0"/>
              <a:buNone/>
            </a:pPr>
            <a:r>
              <a:rPr lang="en-US" sz="3200" dirty="0">
                <a:latin typeface="Times New Roman" pitchFamily="-105" charset="0"/>
              </a:rPr>
              <a:t>6.	What are your Jazz Band pedagogical skills and describe how you teach improvisation.</a:t>
            </a:r>
          </a:p>
          <a:p>
            <a:pPr marL="457200" indent="-457200"/>
            <a:endParaRPr lang="en-US" sz="4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122386"/>
            <a:ext cx="8991600" cy="513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endParaRPr lang="en-US" sz="2000" dirty="0">
              <a:latin typeface="Times New Roman" pitchFamily="-105" charset="0"/>
            </a:endParaRP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7.</a:t>
            </a:r>
            <a:r>
              <a:rPr lang="en-US" sz="3200" dirty="0" smtClean="0">
                <a:latin typeface="Times New Roman" pitchFamily="-105" charset="0"/>
              </a:rPr>
              <a:t>	 Discuss </a:t>
            </a:r>
            <a:r>
              <a:rPr lang="en-US" sz="3200" dirty="0">
                <a:latin typeface="Times New Roman" pitchFamily="-105" charset="0"/>
              </a:rPr>
              <a:t>your expectations regarding performance.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 startAt="8"/>
            </a:pPr>
            <a:r>
              <a:rPr lang="en-US" sz="3200" dirty="0" smtClean="0">
                <a:latin typeface="Times New Roman" pitchFamily="-105" charset="0"/>
              </a:rPr>
              <a:t> What </a:t>
            </a:r>
            <a:r>
              <a:rPr lang="en-US" sz="3200" dirty="0">
                <a:latin typeface="Times New Roman" pitchFamily="-105" charset="0"/>
              </a:rPr>
              <a:t>are your instructional objectives?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9.</a:t>
            </a:r>
            <a:r>
              <a:rPr lang="en-US" sz="3200" dirty="0" smtClean="0">
                <a:latin typeface="Times New Roman" pitchFamily="-105" charset="0"/>
              </a:rPr>
              <a:t>	 Describe </a:t>
            </a:r>
            <a:r>
              <a:rPr lang="en-US" sz="3200" dirty="0">
                <a:latin typeface="Times New Roman" pitchFamily="-105" charset="0"/>
              </a:rPr>
              <a:t>your method of lesson planning.</a:t>
            </a:r>
          </a:p>
          <a:p>
            <a:pPr marL="457200" indent="-457200">
              <a:buFont typeface="Arial" pitchFamily="-105" charset="0"/>
              <a:buNone/>
            </a:pPr>
            <a:r>
              <a:rPr lang="en-US" sz="3200" dirty="0">
                <a:latin typeface="Times New Roman" pitchFamily="-105" charset="0"/>
              </a:rPr>
              <a:t>10</a:t>
            </a:r>
            <a:r>
              <a:rPr lang="en-US" sz="3200" dirty="0" smtClean="0">
                <a:latin typeface="Times New Roman" pitchFamily="-105" charset="0"/>
              </a:rPr>
              <a:t>. Discuss </a:t>
            </a:r>
            <a:r>
              <a:rPr lang="en-US" sz="3200" dirty="0">
                <a:latin typeface="Times New Roman" pitchFamily="-105" charset="0"/>
              </a:rPr>
              <a:t>some of your considerations in selecting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>
              <a:buFont typeface="Arial" pitchFamily="-105" charset="0"/>
              <a:buNone/>
            </a:pPr>
            <a:r>
              <a:rPr lang="en-US" sz="3200" dirty="0" smtClean="0">
                <a:latin typeface="Times New Roman" pitchFamily="-105" charset="0"/>
              </a:rPr>
              <a:t>      literature </a:t>
            </a:r>
            <a:r>
              <a:rPr lang="en-US" sz="3200" dirty="0">
                <a:latin typeface="Times New Roman" pitchFamily="-105" charset="0"/>
              </a:rPr>
              <a:t>for your band.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 startAt="11"/>
            </a:pPr>
            <a:r>
              <a:rPr lang="en-US" sz="3200" dirty="0" smtClean="0">
                <a:latin typeface="Times New Roman" pitchFamily="-105" charset="0"/>
              </a:rPr>
              <a:t> Describe </a:t>
            </a:r>
            <a:r>
              <a:rPr lang="en-US" sz="3200" dirty="0">
                <a:latin typeface="Times New Roman" pitchFamily="-105" charset="0"/>
              </a:rPr>
              <a:t>some of the methods you would use in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gaining </a:t>
            </a:r>
            <a:r>
              <a:rPr lang="en-US" sz="3200" dirty="0">
                <a:latin typeface="Times New Roman" pitchFamily="-105" charset="0"/>
              </a:rPr>
              <a:t>and maintaining appropriate classroom</a:t>
            </a:r>
            <a:r>
              <a:rPr lang="en-US" sz="3200" dirty="0" smtClean="0">
                <a:latin typeface="Times New Roman" pitchFamily="-105" charset="0"/>
              </a:rPr>
              <a:t>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management</a:t>
            </a:r>
            <a:r>
              <a:rPr lang="en-US" sz="3200" dirty="0">
                <a:latin typeface="Times New Roman" pitchFamily="-105" charset="0"/>
              </a:rPr>
              <a:t>.  How will you handle behavior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problems</a:t>
            </a:r>
            <a:r>
              <a:rPr lang="en-US" sz="3200" dirty="0">
                <a:latin typeface="Times New Roman" pitchFamily="-105" charset="0"/>
              </a:rPr>
              <a:t>?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/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122386"/>
            <a:ext cx="8991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endParaRPr lang="en-US" sz="20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 startAt="12"/>
            </a:pPr>
            <a:r>
              <a:rPr lang="en-US" sz="3200" dirty="0" smtClean="0">
                <a:latin typeface="Times New Roman" pitchFamily="-105" charset="0"/>
              </a:rPr>
              <a:t>  Describe </a:t>
            </a:r>
            <a:r>
              <a:rPr lang="en-US" sz="3200" dirty="0">
                <a:latin typeface="Times New Roman" pitchFamily="-105" charset="0"/>
              </a:rPr>
              <a:t>some of the strategies you would use in</a:t>
            </a:r>
            <a:r>
              <a:rPr lang="en-US" sz="3200" dirty="0" smtClean="0">
                <a:latin typeface="Times New Roman" pitchFamily="-105" charset="0"/>
              </a:rPr>
              <a:t> 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recruiting </a:t>
            </a:r>
            <a:r>
              <a:rPr lang="en-US" sz="3200" dirty="0">
                <a:latin typeface="Times New Roman" pitchFamily="-105" charset="0"/>
              </a:rPr>
              <a:t>students for the band program.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13</a:t>
            </a:r>
            <a:r>
              <a:rPr lang="en-US" sz="3200" dirty="0" smtClean="0">
                <a:latin typeface="Times New Roman" pitchFamily="-105" charset="0"/>
              </a:rPr>
              <a:t>.  Describe </a:t>
            </a:r>
            <a:r>
              <a:rPr lang="en-US" sz="3200" dirty="0">
                <a:latin typeface="Times New Roman" pitchFamily="-105" charset="0"/>
              </a:rPr>
              <a:t>what an observer might see in a typical,</a:t>
            </a:r>
            <a:r>
              <a:rPr lang="en-US" sz="3200" dirty="0" smtClean="0">
                <a:latin typeface="Times New Roman" pitchFamily="-105" charset="0"/>
              </a:rPr>
              <a:t>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daily </a:t>
            </a:r>
            <a:r>
              <a:rPr lang="en-US" sz="3200" dirty="0">
                <a:latin typeface="Times New Roman" pitchFamily="-105" charset="0"/>
              </a:rPr>
              <a:t>rehearsal?</a:t>
            </a:r>
          </a:p>
          <a:p>
            <a:pPr marL="457200" indent="-457200">
              <a:buFont typeface="Arial" pitchFamily="-105" charset="0"/>
              <a:buNone/>
            </a:pPr>
            <a:r>
              <a:rPr lang="en-US" sz="3200" dirty="0">
                <a:latin typeface="Times New Roman" pitchFamily="-105" charset="0"/>
              </a:rPr>
              <a:t>14</a:t>
            </a:r>
            <a:r>
              <a:rPr lang="en-US" sz="3200" dirty="0" smtClean="0">
                <a:latin typeface="Times New Roman" pitchFamily="-105" charset="0"/>
              </a:rPr>
              <a:t>.  Provide </a:t>
            </a:r>
            <a:r>
              <a:rPr lang="en-US" sz="3200" dirty="0">
                <a:latin typeface="Times New Roman" pitchFamily="-105" charset="0"/>
              </a:rPr>
              <a:t>an example of a standards-based lesson.</a:t>
            </a:r>
          </a:p>
          <a:p>
            <a:pPr marL="457200" indent="-457200">
              <a:buFont typeface="Arial" pitchFamily="-105" charset="0"/>
              <a:buAutoNum type="arabicPeriod" startAt="8"/>
            </a:pPr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1299605"/>
            <a:ext cx="8839200" cy="532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15.  In </a:t>
            </a:r>
            <a:r>
              <a:rPr lang="en-US" sz="3200" dirty="0">
                <a:latin typeface="Times New Roman" pitchFamily="-105" charset="0"/>
              </a:rPr>
              <a:t>your opinion, what constitutes a superior,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meaningful </a:t>
            </a:r>
            <a:r>
              <a:rPr lang="en-US" sz="3200" dirty="0">
                <a:latin typeface="Times New Roman" pitchFamily="-105" charset="0"/>
              </a:rPr>
              <a:t>performance?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16</a:t>
            </a:r>
            <a:r>
              <a:rPr lang="en-US" sz="3200" dirty="0" smtClean="0">
                <a:latin typeface="Times New Roman" pitchFamily="-105" charset="0"/>
              </a:rPr>
              <a:t>.  Describe </a:t>
            </a:r>
            <a:r>
              <a:rPr lang="en-US" sz="3200" dirty="0">
                <a:latin typeface="Times New Roman" pitchFamily="-105" charset="0"/>
              </a:rPr>
              <a:t>what you consider to be your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obligations </a:t>
            </a:r>
            <a:r>
              <a:rPr lang="en-US" sz="3200" dirty="0">
                <a:latin typeface="Times New Roman" pitchFamily="-105" charset="0"/>
              </a:rPr>
              <a:t>in planning and running fundraising</a:t>
            </a:r>
            <a:r>
              <a:rPr lang="en-US" sz="3200" dirty="0" smtClean="0">
                <a:latin typeface="Times New Roman" pitchFamily="-105" charset="0"/>
              </a:rPr>
              <a:t>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activities</a:t>
            </a:r>
            <a:r>
              <a:rPr lang="en-US" sz="3200" dirty="0">
                <a:latin typeface="Times New Roman" pitchFamily="-105" charset="0"/>
              </a:rPr>
              <a:t>.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17</a:t>
            </a:r>
            <a:r>
              <a:rPr lang="en-US" sz="3200" dirty="0" smtClean="0">
                <a:latin typeface="Times New Roman" pitchFamily="-105" charset="0"/>
              </a:rPr>
              <a:t>.  Explain </a:t>
            </a:r>
            <a:r>
              <a:rPr lang="en-US" sz="3200" dirty="0">
                <a:latin typeface="Times New Roman" pitchFamily="-105" charset="0"/>
              </a:rPr>
              <a:t>some of the non-musical responsibilities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you </a:t>
            </a:r>
            <a:r>
              <a:rPr lang="en-US" sz="3200" dirty="0">
                <a:latin typeface="Times New Roman" pitchFamily="-105" charset="0"/>
              </a:rPr>
              <a:t>have to your students.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 startAt="18"/>
            </a:pPr>
            <a:r>
              <a:rPr lang="en-US" sz="3200" dirty="0" smtClean="0">
                <a:latin typeface="Times New Roman" pitchFamily="-105" charset="0"/>
              </a:rPr>
              <a:t>  What </a:t>
            </a:r>
            <a:r>
              <a:rPr lang="en-US" sz="3200" dirty="0">
                <a:latin typeface="Times New Roman" pitchFamily="-105" charset="0"/>
              </a:rPr>
              <a:t>are your plans for professional</a:t>
            </a:r>
            <a:r>
              <a:rPr lang="en-US" sz="32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       development</a:t>
            </a:r>
            <a:r>
              <a:rPr lang="en-US" sz="3200" dirty="0">
                <a:latin typeface="Times New Roman" pitchFamily="-105" charset="0"/>
              </a:rPr>
              <a:t>?</a:t>
            </a:r>
            <a:endParaRPr lang="en-US" sz="32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	</a:t>
            </a:r>
            <a:endParaRPr lang="en-US" sz="3200" dirty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None/>
            </a:pPr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1299605"/>
            <a:ext cx="8614015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-105" charset="0"/>
              </a:rPr>
              <a:t>Wrap</a:t>
            </a:r>
            <a:r>
              <a:rPr lang="en-US" sz="3200" dirty="0">
                <a:latin typeface="Times New Roman" pitchFamily="-105" charset="0"/>
              </a:rPr>
              <a:t>-up:  Is there anything that we haven’t covered in the interview that you would like for me to know?	</a:t>
            </a:r>
          </a:p>
          <a:p>
            <a:pPr marL="457200" indent="-457200">
              <a:buFont typeface="Arial" pitchFamily="-105" charset="0"/>
              <a:buNone/>
            </a:pPr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198239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Times New Roman" pitchFamily="-105" charset="0"/>
              </a:rPr>
              <a:t>Saying Thank You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Show Your Appreciation!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246" y="1778615"/>
            <a:ext cx="828654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3200" dirty="0">
                <a:latin typeface="Times New Roman" pitchFamily="-105" charset="0"/>
              </a:rPr>
              <a:t>Be Professional</a:t>
            </a:r>
          </a:p>
          <a:p>
            <a:pPr marL="457200" indent="-457200"/>
            <a:r>
              <a:rPr lang="en-US" sz="3200" dirty="0">
                <a:latin typeface="Times New Roman" pitchFamily="-105" charset="0"/>
              </a:rPr>
              <a:t>Shake </a:t>
            </a:r>
            <a:r>
              <a:rPr lang="en-US" sz="3200" dirty="0" smtClean="0">
                <a:latin typeface="Times New Roman" pitchFamily="-105" charset="0"/>
              </a:rPr>
              <a:t>Hands</a:t>
            </a: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Look them in the Eye</a:t>
            </a:r>
          </a:p>
          <a:p>
            <a:pPr marL="457200" indent="-457200"/>
            <a:endParaRPr lang="en-US" sz="32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Send </a:t>
            </a:r>
            <a:r>
              <a:rPr lang="en-US" sz="3200" dirty="0">
                <a:latin typeface="Times New Roman" pitchFamily="-105" charset="0"/>
              </a:rPr>
              <a:t>a NEATLY Handwritten Note:</a:t>
            </a:r>
            <a:endParaRPr lang="en-US" sz="2000" dirty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 New Roman" pitchFamily="-105" charset="0"/>
              </a:rPr>
              <a:t>For Their Time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 New Roman" pitchFamily="-105" charset="0"/>
              </a:rPr>
              <a:t>To Re-express Your Interest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2800" dirty="0">
                <a:latin typeface="Times New Roman" pitchFamily="-105" charset="0"/>
              </a:rPr>
              <a:t>To Follow-up (Depends on how interview ended)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641018" y="2308851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lnSpc>
                <a:spcPct val="90000"/>
              </a:lnSpc>
              <a:buFont typeface="Arial" pitchFamily="-105" charset="0"/>
              <a:buAutoNum type="arabicPeriod"/>
              <a:defRPr/>
            </a:pPr>
            <a:r>
              <a:rPr lang="en-US" sz="4000" dirty="0">
                <a:latin typeface="Times" pitchFamily="-105" charset="0"/>
              </a:rPr>
              <a:t>Make a </a:t>
            </a:r>
            <a:r>
              <a:rPr lang="en-US" sz="4000" b="1" dirty="0">
                <a:solidFill>
                  <a:srgbClr val="FFFF00"/>
                </a:solidFill>
                <a:latin typeface="Times" pitchFamily="-105" charset="0"/>
              </a:rPr>
              <a:t>great</a:t>
            </a:r>
            <a:r>
              <a:rPr lang="en-US" sz="4000" dirty="0">
                <a:latin typeface="Times" pitchFamily="-105" charset="0"/>
              </a:rPr>
              <a:t> impression!</a:t>
            </a:r>
            <a:endParaRPr lang="en-US" sz="4000" dirty="0" smtClean="0">
              <a:latin typeface="Times" pitchFamily="-105" charset="0"/>
            </a:endParaRP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 smtClean="0">
                <a:latin typeface="Times" pitchFamily="-105" charset="0"/>
              </a:rPr>
              <a:t>Firm </a:t>
            </a:r>
            <a:r>
              <a:rPr lang="en-US" sz="4000" dirty="0">
                <a:latin typeface="Times" pitchFamily="-105" charset="0"/>
              </a:rPr>
              <a:t>handshake and a smile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Good body language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Professional dress--check your gig line!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4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</a:p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Times New Roman" pitchFamily="-104" charset="0"/>
              </a:rPr>
              <a:t>Contact Information</a:t>
            </a:r>
            <a:endParaRPr lang="en-US" sz="4000" b="1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323439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err="1">
                <a:latin typeface="Times New Roman" pitchFamily="-104" charset="0"/>
              </a:rPr>
              <a:t>marcia@</a:t>
            </a:r>
            <a:r>
              <a:rPr lang="en-US" sz="3600" b="1" dirty="0" err="1" smtClean="0">
                <a:latin typeface="Times New Roman" pitchFamily="-104" charset="0"/>
              </a:rPr>
              <a:t>musicedconsultants.net</a:t>
            </a:r>
            <a:endParaRPr lang="en-US" sz="3600" b="1" dirty="0" smtClean="0">
              <a:latin typeface="Times New Roman" pitchFamily="-104" charset="0"/>
            </a:endParaRPr>
          </a:p>
          <a:p>
            <a:pPr algn="ctr"/>
            <a:endParaRPr lang="en-US" sz="3600" b="1" dirty="0"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2105826"/>
            <a:ext cx="9144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-104" charset="0"/>
                <a:hlinkClick r:id="rId3"/>
              </a:rPr>
              <a:t>www.musiceducationconsultants.net/</a:t>
            </a:r>
            <a:endParaRPr lang="en-US" sz="3200" b="1" dirty="0" smtClean="0">
              <a:latin typeface="Times New Roman" pitchFamily="-104" charset="0"/>
            </a:endParaRPr>
          </a:p>
          <a:p>
            <a:pPr algn="ctr"/>
            <a:r>
              <a:rPr lang="en-US" sz="4000" b="1" dirty="0" smtClean="0">
                <a:latin typeface="Times New Roman" pitchFamily="-104" charset="0"/>
              </a:rPr>
              <a:t>KCOMTEP2013</a:t>
            </a:r>
          </a:p>
          <a:p>
            <a:pPr algn="ctr"/>
            <a:endParaRPr lang="en-US" sz="3600" b="1" dirty="0"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08951" y="3769192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b="1" dirty="0" err="1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b="1" dirty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600" b="1" dirty="0">
                <a:solidFill>
                  <a:srgbClr val="FFFF00"/>
                </a:solidFill>
                <a:latin typeface="Times New Roman" pitchFamily="-104" charset="0"/>
              </a:rPr>
              <a:t>On Twitter</a:t>
            </a:r>
            <a:endParaRPr lang="en-US" sz="3600" b="1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2170" y="3782883"/>
            <a:ext cx="1805187" cy="13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669881" y="2467581"/>
            <a:ext cx="777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buFont typeface="Wingdings" pitchFamily="-105" charset="2"/>
              <a:buNone/>
              <a:defRPr/>
            </a:pPr>
            <a:r>
              <a:rPr lang="en-US" sz="4000" dirty="0">
                <a:latin typeface="Times" pitchFamily="-105" charset="0"/>
              </a:rPr>
              <a:t>2.	Put yourself in my place.  Would you hire you?  Why?  Why not</a:t>
            </a:r>
            <a:r>
              <a:rPr lang="en-US" sz="4000" dirty="0" smtClean="0">
                <a:latin typeface="Times" pitchFamily="-105" charset="0"/>
              </a:rPr>
              <a:t>?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Exude confidence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Smile!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-173172" y="1991381"/>
            <a:ext cx="9143999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r>
              <a:rPr lang="en-US" sz="4000" dirty="0" smtClean="0">
                <a:latin typeface="Times" pitchFamily="-105" charset="0"/>
              </a:rPr>
              <a:t>     </a:t>
            </a:r>
            <a:r>
              <a:rPr lang="en-US" sz="3600" dirty="0" smtClean="0">
                <a:latin typeface="Times" pitchFamily="-105" charset="0"/>
              </a:rPr>
              <a:t>3</a:t>
            </a:r>
            <a:r>
              <a:rPr lang="en-US" sz="3600" dirty="0">
                <a:latin typeface="Times" pitchFamily="-105" charset="0"/>
              </a:rPr>
              <a:t>.	Be prepared</a:t>
            </a:r>
            <a:r>
              <a:rPr lang="en-US" sz="3600" dirty="0" smtClean="0">
                <a:latin typeface="Times" pitchFamily="-105" charset="0"/>
              </a:rPr>
              <a:t>.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Completed (and neat) application 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Transcripts to date (copy will do for the interview, but originals are </a:t>
            </a:r>
            <a:r>
              <a:rPr lang="en-US" sz="3600" b="1" u="sng" dirty="0">
                <a:latin typeface="Times" pitchFamily="-105" charset="0"/>
              </a:rPr>
              <a:t>required</a:t>
            </a:r>
            <a:r>
              <a:rPr lang="en-US" sz="3600" dirty="0">
                <a:latin typeface="Times" pitchFamily="-105" charset="0"/>
              </a:rPr>
              <a:t> eventually)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University Placement File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Resume (not required, but extremely helpful--a way to “blow your own horn”)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167442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Letter of Introduction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Screen Shot 2013-09-29 at 8.17.0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82" y="888978"/>
            <a:ext cx="8381894" cy="567815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167442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Letter of Introduction </a:t>
            </a:r>
            <a:r>
              <a:rPr lang="en-US" dirty="0" err="1" smtClean="0">
                <a:solidFill>
                  <a:srgbClr val="FFFF00"/>
                </a:solidFill>
                <a:latin typeface="Times New Roman" pitchFamily="-105" charset="0"/>
              </a:rPr>
              <a:t>p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. 2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Screen Shot 2013-09-29 at 8.18.2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37" y="820357"/>
            <a:ext cx="7938198" cy="570006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167442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 descr="Screen Shot 2013-09-29 at 8.20.48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44" y="748063"/>
            <a:ext cx="8074025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167442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 descr="Screen Shot 2013-09-29 at 8.22.1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804" y="810320"/>
            <a:ext cx="7452116" cy="58215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167442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Screen Shot 2013-09-29 at 8.24.2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550" y="819927"/>
            <a:ext cx="6639084" cy="60380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705</Words>
  <Application>Microsoft Macintosh PowerPoint</Application>
  <PresentationFormat>On-screen Show (4:3)</PresentationFormat>
  <Paragraphs>128</Paragraphs>
  <Slides>20</Slides>
  <Notes>20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165</cp:revision>
  <dcterms:created xsi:type="dcterms:W3CDTF">2013-09-30T03:51:54Z</dcterms:created>
  <dcterms:modified xsi:type="dcterms:W3CDTF">2013-09-30T03:53:21Z</dcterms:modified>
</cp:coreProperties>
</file>