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pdf" ContentType="application/pdf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41"/>
  </p:notesMasterIdLst>
  <p:sldIdLst>
    <p:sldId id="29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91" r:id="rId12"/>
    <p:sldId id="292" r:id="rId13"/>
    <p:sldId id="293" r:id="rId14"/>
    <p:sldId id="267" r:id="rId15"/>
    <p:sldId id="268" r:id="rId16"/>
    <p:sldId id="269" r:id="rId17"/>
    <p:sldId id="270" r:id="rId18"/>
    <p:sldId id="302" r:id="rId19"/>
    <p:sldId id="271" r:id="rId20"/>
    <p:sldId id="272" r:id="rId21"/>
    <p:sldId id="298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301" r:id="rId34"/>
    <p:sldId id="284" r:id="rId35"/>
    <p:sldId id="285" r:id="rId36"/>
    <p:sldId id="286" r:id="rId37"/>
    <p:sldId id="289" r:id="rId38"/>
    <p:sldId id="300" r:id="rId39"/>
    <p:sldId id="303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3217" autoAdjust="0"/>
  </p:normalViewPr>
  <p:slideViewPr>
    <p:cSldViewPr snapToGrid="0" snapToObjects="1">
      <p:cViewPr varScale="1">
        <p:scale>
          <a:sx n="68" d="100"/>
          <a:sy n="68" d="100"/>
        </p:scale>
        <p:origin x="-7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4E857-9C2B-2D45-9A9E-BE10B522DD74}" type="datetimeFigureOut">
              <a:rPr lang="en-US" smtClean="0"/>
              <a:pPr/>
              <a:t>1/31/13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44E8E-0797-CE4D-AE49-ED0689B8A3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C8784-B1E1-4141-94B6-11261DA4190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242859-53F2-E749-8B08-3836455501F0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242859-53F2-E749-8B08-3836455501F0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242859-53F2-E749-8B08-3836455501F0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242859-53F2-E749-8B08-3836455501F0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BBAA89-3452-5644-AF8D-EF88417F743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AAF5DD-04EB-2E4C-8890-19AC4E051C6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A00871-AB9A-E84A-B974-081C4503A5B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1706AB-3F34-A449-A900-D7E702AF5B4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1706AB-3F34-A449-A900-D7E702AF5B4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6337FF-33AD-7F49-8DF9-F11DA7DD31B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82149B-BAD0-284A-AFAA-EFA84D53ACA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8FC2D0-0361-8847-83B8-476A10BE178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8FC2D0-0361-8847-83B8-476A10BE178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7B9999-1530-6443-A99C-39E9947DD917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1EFB66-D9EE-CB40-8D97-C2D09A971347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5A6699-71CF-E04E-9EF8-89CBADAE3A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3A8A6C-C4A1-5A4F-878D-6C5E5D2DB58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EED07B-D7BE-E142-87F5-DD0B177FD5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DE7A85-02EF-874B-9666-79BB0A1FB05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4E0D09-C68F-7A4A-8057-2207CEC84DD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184029-CAD5-8A48-9A76-E2A72B4093D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67FDEC-A394-F440-88EE-1FD99FE9A52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DEA041-2595-8845-9101-F1A7C0011F77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1F2F97-C4B2-854F-8847-C12B686B843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6F3DBA-8D70-124C-AFA4-EC0BB276F123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6F3DBA-8D70-124C-AFA4-EC0BB276F123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CB7C2B-2085-4B46-AA9A-0F88F18135F7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042C17B-9040-614C-A1EC-441AFF6B24E0}" type="slidenum">
              <a:rPr lang="en-US" sz="1200"/>
              <a:pPr algn="r"/>
              <a:t>35</a:t>
            </a:fld>
            <a:endParaRPr lang="en-US" sz="120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3469A0-193B-C040-A293-0F49BD329B43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A3778C-0E9D-6147-8413-4705C355487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A3778C-0E9D-6147-8413-4705C355487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3DDDB-4E21-BF4F-A970-18B1086B25B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CA2BE-A26D-D547-A930-0EB2685E15E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735A8A-E470-3A4D-9B1B-EC5DBC0FDB1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13FF8-35D9-5847-8C25-DC508DAD113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DF3EC3-593A-AF41-9362-B5BAB2FB4B8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1C7018-52DF-0141-85FB-DBE91FF1E1C3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45B8D-80A6-0740-9390-CABA8BF0E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B24E2-A9CB-7C46-9486-5151331BC6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C0E66-82F7-274B-AE21-47DD0E5260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5CE01-5062-F949-A68C-034943E11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89D30-8271-DA45-AA84-29993C964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06A34-5A63-8F49-8CBD-53B4957A4E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99EA1-4A27-5E48-9FA3-36A04E56A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AA46C-3273-8144-8568-215360280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71119-4CAC-3044-A16C-8239F3A9B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D31DD-19DF-6D4A-8D63-B058D5218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DAF59-8766-5A45-B599-7E9EEF2EB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r>
              <a:rPr lang="en-US"/>
              <a:t>musiceducationconsultants.net /  KSMEA2011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A2B64ACF-5884-7F46-8C86-FADDA54F6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-104" charset="2"/>
        <a:buChar char="s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pitchFamily="-104" charset="2"/>
        <a:buChar char="s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-104" charset="2"/>
        <a:buChar char="s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pitchFamily="-104" charset="2"/>
        <a:buChar char="s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-104" charset="2"/>
        <a:buChar char="s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-109" charset="2"/>
        <a:buChar char="s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-109" charset="2"/>
        <a:buChar char="s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-109" charset="2"/>
        <a:buChar char="s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Font typeface="Wingdings" pitchFamily="-109" charset="2"/>
        <a:buChar char="s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15.png"/><Relationship Id="rId1" Type="http://schemas.openxmlformats.org/officeDocument/2006/relationships/video" Target="file://localhost/Users/marcianeel/Desktop/Marching%20Band%20Annoying%20Kid%200.mp4" TargetMode="Externa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16.png"/><Relationship Id="rId1" Type="http://schemas.openxmlformats.org/officeDocument/2006/relationships/video" Target="file://localhost/Users/marcianeel/Desktop/Great%20Teamwork%20Video%20Very%20Fun%20to%20Watch.mp4" TargetMode="External"/><Relationship Id="rId2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df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marcianeel/Desktop/Not%20on%20the%20Test.mp4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506506"/>
            <a:ext cx="8534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/>
                <a:cs typeface="Times New Roman"/>
              </a:rPr>
              <a:t>Making an Advocate </a:t>
            </a:r>
            <a:br>
              <a:rPr lang="en-US" sz="4800" b="1" i="1" dirty="0">
                <a:solidFill>
                  <a:srgbClr val="FFFF00"/>
                </a:solidFill>
                <a:latin typeface="Times New Roman"/>
                <a:cs typeface="Times New Roman"/>
              </a:rPr>
            </a:br>
            <a:r>
              <a:rPr lang="en-US" sz="4800" b="1" i="1" dirty="0">
                <a:solidFill>
                  <a:srgbClr val="FFFF00"/>
                </a:solidFill>
                <a:latin typeface="Times New Roman"/>
                <a:cs typeface="Times New Roman"/>
              </a:rPr>
              <a:t>Out of Your </a:t>
            </a:r>
            <a:r>
              <a:rPr lang="en-US" sz="4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Principal</a:t>
            </a:r>
            <a:r>
              <a:rPr lang="en-US" sz="4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6690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10 Things You Can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 Monday!</a:t>
            </a:r>
            <a:endParaRPr lang="en-US" b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14344" name="Rectangle 5"/>
          <p:cNvSpPr>
            <a:spLocks noChangeArrowheads="1"/>
          </p:cNvSpPr>
          <p:nvPr/>
        </p:nvSpPr>
        <p:spPr bwMode="auto">
          <a:xfrm>
            <a:off x="228600" y="4533274"/>
            <a:ext cx="8686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/>
                <a:cs typeface="Times New Roman"/>
              </a:rPr>
              <a:t>Marcia</a:t>
            </a:r>
            <a:r>
              <a:rPr lang="en-US" sz="36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Neel</a:t>
            </a: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February 1, 2013</a:t>
            </a:r>
          </a:p>
          <a:p>
            <a:pPr algn="ctr"/>
            <a:r>
              <a:rPr lang="en-US" sz="2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14346" name="Rectangle 8"/>
          <p:cNvSpPr>
            <a:spLocks noChangeArrowheads="1"/>
          </p:cNvSpPr>
          <p:nvPr/>
        </p:nvSpPr>
        <p:spPr bwMode="auto">
          <a:xfrm>
            <a:off x="4191000" y="36576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44958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2681050"/>
            <a:ext cx="8686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/>
                <a:cs typeface="Times New Roman"/>
              </a:rPr>
              <a:t>Have Your </a:t>
            </a:r>
            <a:r>
              <a:rPr lang="en-US" sz="3200" dirty="0" err="1" smtClean="0">
                <a:latin typeface="Times New Roman"/>
                <a:cs typeface="Times New Roman"/>
              </a:rPr>
              <a:t>SmartPhone</a:t>
            </a:r>
            <a:r>
              <a:rPr lang="en-US" sz="3200" dirty="0" smtClean="0">
                <a:latin typeface="Times New Roman"/>
                <a:cs typeface="Times New Roman"/>
              </a:rPr>
              <a:t>/QR Code Reader Handy!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206" y="3486834"/>
            <a:ext cx="827779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Utah Music Educators </a:t>
            </a:r>
            <a:r>
              <a:rPr lang="en-US" sz="4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Assocation</a:t>
            </a:r>
            <a:endParaRPr lang="en-US" sz="44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5" name="Rectangle 4"/>
          <p:cNvSpPr>
            <a:spLocks noChangeArrowheads="1"/>
          </p:cNvSpPr>
          <p:nvPr/>
        </p:nvSpPr>
        <p:spPr bwMode="auto">
          <a:xfrm>
            <a:off x="457200" y="30480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AutoNum type="arabicPeriod" startAt="2"/>
            </a:pP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What Have </a:t>
            </a:r>
            <a:r>
              <a:rPr lang="en-US" sz="3200" b="1" u="sng" dirty="0" smtClean="0">
                <a:latin typeface="Times New Roman"/>
                <a:cs typeface="Times New Roman"/>
              </a:rPr>
              <a:t>You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Done to Make an Advocate Out of </a:t>
            </a:r>
            <a:r>
              <a:rPr lang="en-US" sz="3200" b="1" u="sng" dirty="0" smtClean="0">
                <a:latin typeface="Times New Roman"/>
                <a:cs typeface="Times New Roman"/>
              </a:rPr>
              <a:t>Your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Principal?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457200" y="144780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3200" dirty="0">
                <a:latin typeface="Times New Roman"/>
                <a:cs typeface="Times New Roman"/>
              </a:rPr>
              <a:t>COMMUNICATION DOESN’T </a:t>
            </a:r>
            <a:r>
              <a:rPr lang="en-US" sz="3200" b="1" u="sng" dirty="0">
                <a:solidFill>
                  <a:srgbClr val="FFFF00"/>
                </a:solidFill>
                <a:latin typeface="Times New Roman"/>
                <a:cs typeface="Times New Roman"/>
              </a:rPr>
              <a:t>ALWAYS</a:t>
            </a:r>
            <a:r>
              <a:rPr lang="en-US" sz="3200" b="1" u="sng" dirty="0">
                <a:latin typeface="Times New Roman"/>
                <a:cs typeface="Times New Roman"/>
              </a:rPr>
              <a:t> </a:t>
            </a:r>
            <a:r>
              <a:rPr lang="en-US" sz="3200" dirty="0">
                <a:latin typeface="Times New Roman"/>
                <a:cs typeface="Times New Roman"/>
              </a:rPr>
              <a:t>HAVE TO BE</a:t>
            </a:r>
            <a:r>
              <a:rPr lang="en-US" sz="3200" dirty="0" smtClean="0">
                <a:latin typeface="Times New Roman"/>
                <a:cs typeface="Times New Roman"/>
              </a:rPr>
              <a:t> SO SERIOUS</a:t>
            </a:r>
            <a:r>
              <a:rPr lang="en-US" sz="3200" dirty="0">
                <a:latin typeface="Times New Roman"/>
                <a:cs typeface="Times New Roman"/>
              </a:rPr>
              <a:t>!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9" name="Picture 8" descr="teachingsundayschoo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341" y="2525018"/>
            <a:ext cx="53975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041400" y="2750873"/>
            <a:ext cx="34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“We have to talk!”</a:t>
            </a:r>
            <a:endParaRPr lang="en-US" sz="2800" b="1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9003" y="6294505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5" name="Rectangle 4"/>
          <p:cNvSpPr>
            <a:spLocks noChangeArrowheads="1"/>
          </p:cNvSpPr>
          <p:nvPr/>
        </p:nvSpPr>
        <p:spPr bwMode="auto">
          <a:xfrm>
            <a:off x="457200" y="30480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AutoNum type="arabicPeriod" startAt="2"/>
            </a:pP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What Have </a:t>
            </a:r>
            <a:r>
              <a:rPr lang="en-US" sz="3200" b="1" u="sng" dirty="0" smtClean="0">
                <a:latin typeface="Times New Roman"/>
                <a:cs typeface="Times New Roman"/>
              </a:rPr>
              <a:t>You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Done to Make an Advocate Out of </a:t>
            </a:r>
            <a:r>
              <a:rPr lang="en-US" sz="3200" b="1" u="sng" dirty="0" smtClean="0">
                <a:latin typeface="Times New Roman"/>
                <a:cs typeface="Times New Roman"/>
              </a:rPr>
              <a:t>Your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Principal?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457200" y="144780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3200" dirty="0">
                <a:latin typeface="Times New Roman"/>
                <a:cs typeface="Times New Roman"/>
              </a:rPr>
              <a:t>COMMUNICATION DOESN’T </a:t>
            </a:r>
            <a:r>
              <a:rPr lang="en-US" sz="3200" b="1" u="sng" dirty="0">
                <a:solidFill>
                  <a:srgbClr val="FFFF00"/>
                </a:solidFill>
                <a:latin typeface="Times New Roman"/>
                <a:cs typeface="Times New Roman"/>
              </a:rPr>
              <a:t>ALWAYS</a:t>
            </a:r>
            <a:r>
              <a:rPr lang="en-US" sz="3200" b="1" u="sng" dirty="0">
                <a:latin typeface="Times New Roman"/>
                <a:cs typeface="Times New Roman"/>
              </a:rPr>
              <a:t> </a:t>
            </a:r>
            <a:r>
              <a:rPr lang="en-US" sz="3200" dirty="0">
                <a:latin typeface="Times New Roman"/>
                <a:cs typeface="Times New Roman"/>
              </a:rPr>
              <a:t>HAVE TO BE</a:t>
            </a:r>
            <a:r>
              <a:rPr lang="en-US" sz="3200" dirty="0" smtClean="0">
                <a:latin typeface="Times New Roman"/>
                <a:cs typeface="Times New Roman"/>
              </a:rPr>
              <a:t> SO SERIOUS</a:t>
            </a:r>
            <a:r>
              <a:rPr lang="en-US" sz="3200" dirty="0">
                <a:latin typeface="Times New Roman"/>
                <a:cs typeface="Times New Roman"/>
              </a:rPr>
              <a:t>!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10" name="Picture 9" descr="im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2365" y="2578801"/>
            <a:ext cx="5317176" cy="366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339003" y="6303625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457200" y="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3200" dirty="0">
                <a:latin typeface="Times New Roman"/>
                <a:cs typeface="Times New Roman"/>
              </a:rPr>
              <a:t>COMMUNICATION DOESN’T </a:t>
            </a:r>
            <a:r>
              <a:rPr lang="en-US" sz="3200" b="1" u="sng" dirty="0">
                <a:solidFill>
                  <a:srgbClr val="FFFF00"/>
                </a:solidFill>
                <a:latin typeface="Times New Roman"/>
                <a:cs typeface="Times New Roman"/>
              </a:rPr>
              <a:t>ALWAYS</a:t>
            </a:r>
            <a:r>
              <a:rPr lang="en-US" sz="3200" b="1" u="sng" dirty="0">
                <a:latin typeface="Times New Roman"/>
                <a:cs typeface="Times New Roman"/>
              </a:rPr>
              <a:t> </a:t>
            </a:r>
            <a:r>
              <a:rPr lang="en-US" sz="3200" dirty="0">
                <a:latin typeface="Times New Roman"/>
                <a:cs typeface="Times New Roman"/>
              </a:rPr>
              <a:t>HAVE TO BE</a:t>
            </a:r>
            <a:r>
              <a:rPr lang="en-US" sz="3200" dirty="0" smtClean="0">
                <a:latin typeface="Times New Roman"/>
                <a:cs typeface="Times New Roman"/>
              </a:rPr>
              <a:t> SO SERIOUS</a:t>
            </a:r>
            <a:r>
              <a:rPr lang="en-US" sz="3200" dirty="0">
                <a:latin typeface="Times New Roman"/>
                <a:cs typeface="Times New Roman"/>
              </a:rPr>
              <a:t>!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99424" y="6446521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10" name="Picture 9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258" y="1077218"/>
            <a:ext cx="7650901" cy="578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2775" name="Rectangle 4"/>
          <p:cNvSpPr>
            <a:spLocks noChangeArrowheads="1"/>
          </p:cNvSpPr>
          <p:nvPr/>
        </p:nvSpPr>
        <p:spPr bwMode="auto">
          <a:xfrm>
            <a:off x="457200" y="30480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AutoNum type="arabicPeriod" startAt="2"/>
            </a:pP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What Have </a:t>
            </a:r>
            <a:r>
              <a:rPr lang="en-US" sz="3200" b="1" u="sng" dirty="0" smtClean="0">
                <a:latin typeface="Times New Roman"/>
                <a:cs typeface="Times New Roman"/>
              </a:rPr>
              <a:t>You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Done to Make an Advocate Out of </a:t>
            </a:r>
            <a:r>
              <a:rPr lang="en-US" sz="3200" b="1" u="sng" dirty="0" smtClean="0">
                <a:latin typeface="Times New Roman"/>
                <a:cs typeface="Times New Roman"/>
              </a:rPr>
              <a:t>Your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Principal?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457200" y="1669237"/>
            <a:ext cx="8229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3200" dirty="0" smtClean="0">
                <a:latin typeface="Times New Roman"/>
                <a:cs typeface="Times New Roman"/>
              </a:rPr>
              <a:t>How About. . .</a:t>
            </a:r>
          </a:p>
          <a:p>
            <a:pPr marL="457200" indent="-457200"/>
            <a:endParaRPr lang="en-US" sz="3200" dirty="0" smtClean="0">
              <a:latin typeface="Times New Roman"/>
              <a:cs typeface="Times New Roman"/>
            </a:endParaRPr>
          </a:p>
          <a:p>
            <a:pPr marL="457200" indent="-457200"/>
            <a:r>
              <a:rPr lang="en-US" sz="3200" dirty="0" smtClean="0">
                <a:latin typeface="Times New Roman"/>
                <a:cs typeface="Times New Roman"/>
              </a:rPr>
              <a:t>“Come On Down. . .</a:t>
            </a:r>
          </a:p>
          <a:p>
            <a:pPr marL="457200" indent="-457200"/>
            <a:r>
              <a:rPr lang="en-US" sz="3200" dirty="0" smtClean="0">
                <a:latin typeface="Times New Roman"/>
                <a:cs typeface="Times New Roman"/>
              </a:rPr>
              <a:t>We’re about to give out </a:t>
            </a:r>
          </a:p>
          <a:p>
            <a:pPr marL="457200" indent="-457200"/>
            <a:r>
              <a:rPr lang="en-US" sz="3200" dirty="0" smtClean="0">
                <a:latin typeface="Times New Roman"/>
                <a:cs typeface="Times New Roman"/>
              </a:rPr>
              <a:t>instruments to the kids!”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12" name="Picture 11" descr="Cute Little Girl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018" y="1402596"/>
            <a:ext cx="3677781" cy="4903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347534" y="6358848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4821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822" name="Rectangle 3"/>
          <p:cNvSpPr>
            <a:spLocks noChangeArrowheads="1"/>
          </p:cNvSpPr>
          <p:nvPr/>
        </p:nvSpPr>
        <p:spPr bwMode="auto">
          <a:xfrm>
            <a:off x="4537075" y="38544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823" name="Rectangle 4"/>
          <p:cNvSpPr>
            <a:spLocks noChangeArrowheads="1"/>
          </p:cNvSpPr>
          <p:nvPr/>
        </p:nvSpPr>
        <p:spPr bwMode="auto">
          <a:xfrm>
            <a:off x="304800" y="304800"/>
            <a:ext cx="8610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AutoNum type="arabicPeriod" startAt="2"/>
            </a:pP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What Have </a:t>
            </a:r>
            <a:r>
              <a:rPr lang="en-US" sz="3200" b="1" u="sng" dirty="0" smtClean="0">
                <a:latin typeface="Times New Roman"/>
                <a:cs typeface="Times New Roman"/>
              </a:rPr>
              <a:t>You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Done to Make an Advocate Out of </a:t>
            </a:r>
            <a:r>
              <a:rPr lang="en-US" sz="3200" b="1" u="sng" dirty="0" smtClean="0">
                <a:latin typeface="Times New Roman"/>
                <a:cs typeface="Times New Roman"/>
              </a:rPr>
              <a:t>Your</a:t>
            </a:r>
            <a:r>
              <a:rPr lang="en-US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Principal?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4824" name="Rectangle 5"/>
          <p:cNvSpPr>
            <a:spLocks noChangeArrowheads="1"/>
          </p:cNvSpPr>
          <p:nvPr/>
        </p:nvSpPr>
        <p:spPr bwMode="auto">
          <a:xfrm>
            <a:off x="381000" y="1524000"/>
            <a:ext cx="85344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Tx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Always Have Small Ensembles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READY</a:t>
            </a: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to Perform</a:t>
            </a:r>
          </a:p>
          <a:p>
            <a:pPr marL="457200" indent="-457200">
              <a:buFontTx/>
              <a:buChar char="•"/>
            </a:pPr>
            <a:endParaRPr lang="en-US" sz="1400" dirty="0">
              <a:latin typeface="Times New Roman"/>
              <a:cs typeface="Times New Roman"/>
            </a:endParaRPr>
          </a:p>
          <a:p>
            <a:pPr marL="457200" indent="-457200">
              <a:buFontTx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Invite Her (and Faculty) to PERFORM in the Holiday Concert</a:t>
            </a:r>
          </a:p>
          <a:p>
            <a:pPr marL="457200" indent="-457200">
              <a:buFontTx/>
              <a:buChar char="•"/>
            </a:pPr>
            <a:endParaRPr lang="en-US" sz="1400" dirty="0">
              <a:latin typeface="Times New Roman"/>
              <a:cs typeface="Times New Roman"/>
            </a:endParaRPr>
          </a:p>
          <a:p>
            <a:pPr marL="457200" indent="-457200">
              <a:buFontTx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Copy Him on All Correspondence</a:t>
            </a:r>
          </a:p>
          <a:p>
            <a:pPr marL="457200" indent="-457200">
              <a:buFontTx/>
              <a:buChar char="•"/>
            </a:pPr>
            <a:endParaRPr lang="en-US" sz="1400" dirty="0">
              <a:latin typeface="Times New Roman"/>
              <a:cs typeface="Times New Roman"/>
            </a:endParaRPr>
          </a:p>
          <a:p>
            <a:pPr marL="457200" indent="-457200">
              <a:buFontTx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Communicate Music Advocacy Information Via Email</a:t>
            </a:r>
          </a:p>
          <a:p>
            <a:pPr marL="457200" indent="-457200">
              <a:buFontTx/>
              <a:buChar char="•"/>
            </a:pPr>
            <a:endParaRPr lang="en-US" sz="1400" dirty="0">
              <a:latin typeface="Times New Roman"/>
              <a:cs typeface="Times New Roman"/>
            </a:endParaRPr>
          </a:p>
          <a:p>
            <a:pPr marL="457200" indent="-457200">
              <a:buFontTx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Work at Flexibility, Organization, and Communication</a:t>
            </a:r>
          </a:p>
          <a:p>
            <a:pPr marL="457200" indent="-457200">
              <a:buFontTx/>
              <a:buChar char="•"/>
            </a:pPr>
            <a:endParaRPr lang="en-US" sz="1400" dirty="0">
              <a:latin typeface="Times New Roman"/>
              <a:cs typeface="Times New Roman"/>
            </a:endParaRPr>
          </a:p>
          <a:p>
            <a:pPr marL="457200" indent="-457200">
              <a:buFontTx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Took Him Golfing -- 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He WON!!!</a:t>
            </a:r>
            <a:endParaRPr lang="en-US" sz="2800" i="1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2808" y="628069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869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70" name="Rectangle 3"/>
          <p:cNvSpPr>
            <a:spLocks noChangeArrowheads="1"/>
          </p:cNvSpPr>
          <p:nvPr/>
        </p:nvSpPr>
        <p:spPr bwMode="auto">
          <a:xfrm>
            <a:off x="4537075" y="38544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71" name="Rectangle 4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Sometimes It Seems As If Principals </a:t>
            </a:r>
          </a:p>
          <a:p>
            <a:pPr marL="457200" indent="-457200" algn="ctr"/>
            <a:r>
              <a:rPr lang="en-US" sz="3200" b="1" i="1" u="sng" dirty="0">
                <a:solidFill>
                  <a:srgbClr val="FFFF00"/>
                </a:solidFill>
                <a:latin typeface="Times New Roman"/>
                <a:cs typeface="Times New Roman"/>
              </a:rPr>
              <a:t>TRY 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To Trip Us UP!</a:t>
            </a:r>
          </a:p>
        </p:txBody>
      </p:sp>
      <p:sp>
        <p:nvSpPr>
          <p:cNvPr id="36872" name="TextBox 9"/>
          <p:cNvSpPr txBox="1">
            <a:spLocks noChangeArrowheads="1"/>
          </p:cNvSpPr>
          <p:nvPr/>
        </p:nvSpPr>
        <p:spPr bwMode="auto">
          <a:xfrm>
            <a:off x="1600200" y="5791200"/>
            <a:ext cx="5654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http://www.youtube.com/watch?v=dzuVvlAuZmY</a:t>
            </a:r>
          </a:p>
          <a:p>
            <a:endParaRPr lang="en-US" sz="2000"/>
          </a:p>
        </p:txBody>
      </p:sp>
      <p:pic>
        <p:nvPicPr>
          <p:cNvPr id="7" name="Marching Band Annoying Kid 0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88850" y="1133636"/>
            <a:ext cx="7049349" cy="5394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8917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4537075" y="38544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9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“Kick it” as a Team! Get ‘</a:t>
            </a:r>
            <a:r>
              <a:rPr lang="en-US" sz="3200" b="1" dirty="0" err="1">
                <a:solidFill>
                  <a:srgbClr val="FFFF00"/>
                </a:solidFill>
                <a:latin typeface="Times New Roman"/>
                <a:cs typeface="Times New Roman"/>
              </a:rPr>
              <a:t>Em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on </a:t>
            </a:r>
            <a:r>
              <a:rPr lang="en-US" sz="3200" b="1" i="1" u="sng" dirty="0">
                <a:solidFill>
                  <a:srgbClr val="FFFF00"/>
                </a:solidFill>
                <a:latin typeface="Times New Roman"/>
                <a:cs typeface="Times New Roman"/>
              </a:rPr>
              <a:t>YOUR 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Page!</a:t>
            </a:r>
          </a:p>
        </p:txBody>
      </p:sp>
      <p:pic>
        <p:nvPicPr>
          <p:cNvPr id="10" name="Great Teamwork Video Very Fun to Watch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14662" y="915399"/>
            <a:ext cx="7720268" cy="57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0965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0967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>
                <a:latin typeface="Times New Roman"/>
                <a:cs typeface="Times New Roman"/>
              </a:rPr>
              <a:t>You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Can Do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</a:t>
            </a:r>
            <a:r>
              <a:rPr lang="en-US" sz="44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!</a:t>
            </a:r>
            <a:endParaRPr lang="en-US" sz="3200" i="1" dirty="0">
              <a:latin typeface="Times New Roman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endParaRPr lang="en-US" sz="2800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0968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40969" name="Rectangle 6"/>
          <p:cNvSpPr>
            <a:spLocks noChangeArrowheads="1"/>
          </p:cNvSpPr>
          <p:nvPr/>
        </p:nvSpPr>
        <p:spPr bwMode="auto">
          <a:xfrm>
            <a:off x="152400" y="1143000"/>
            <a:ext cx="8765822" cy="461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1.	Ask your students to complete the sentence, 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“</a:t>
            </a:r>
            <a:r>
              <a:rPr lang="en-US" sz="2800" i="1" u="sng" dirty="0">
                <a:solidFill>
                  <a:srgbClr val="FFFF00"/>
                </a:solidFill>
                <a:latin typeface="Times New Roman"/>
                <a:cs typeface="Times New Roman"/>
              </a:rPr>
              <a:t>Music makes the difference because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. . .”</a:t>
            </a:r>
            <a:r>
              <a:rPr lang="en-US" sz="2800" dirty="0">
                <a:latin typeface="Times New Roman"/>
                <a:cs typeface="Times New Roman"/>
              </a:rPr>
              <a:t> Use their responses. . 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1400" dirty="0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	</a:t>
            </a:r>
            <a:r>
              <a:rPr lang="en-US" sz="2400" dirty="0">
                <a:latin typeface="Times New Roman"/>
                <a:cs typeface="Times New Roman"/>
              </a:rPr>
              <a:t>a. 	In your upcoming concert programs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b</a:t>
            </a:r>
            <a:r>
              <a:rPr lang="en-US" sz="2400" dirty="0">
                <a:latin typeface="Times New Roman"/>
                <a:cs typeface="Times New Roman"/>
              </a:rPr>
              <a:t>.	In your school newspaper’s “music corner” (Don’t     have a “music corner?”   You know what to do!)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c</a:t>
            </a:r>
            <a:r>
              <a:rPr lang="en-US" sz="2400" dirty="0">
                <a:latin typeface="Times New Roman"/>
                <a:cs typeface="Times New Roman"/>
              </a:rPr>
              <a:t>.	As copy for making banners/posters to display around the school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d</a:t>
            </a:r>
            <a:r>
              <a:rPr lang="en-US" sz="2400" dirty="0">
                <a:latin typeface="Times New Roman"/>
                <a:cs typeface="Times New Roman"/>
              </a:rPr>
              <a:t>.	As copy for recruitment fliers and posters at feeder schools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e</a:t>
            </a:r>
            <a:r>
              <a:rPr lang="en-US" sz="2400" dirty="0">
                <a:latin typeface="Times New Roman"/>
                <a:cs typeface="Times New Roman"/>
              </a:rPr>
              <a:t>.	As copy for </a:t>
            </a:r>
            <a:r>
              <a:rPr lang="en-US" sz="2400" u="sng" dirty="0">
                <a:solidFill>
                  <a:srgbClr val="FFFF00"/>
                </a:solidFill>
                <a:latin typeface="Times New Roman"/>
                <a:cs typeface="Times New Roman"/>
              </a:rPr>
              <a:t>STATE MEA</a:t>
            </a:r>
            <a:r>
              <a:rPr lang="en-US" sz="2400" dirty="0">
                <a:latin typeface="Times New Roman"/>
                <a:cs typeface="Times New Roman"/>
              </a:rPr>
              <a:t> publications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f</a:t>
            </a:r>
            <a:r>
              <a:rPr lang="en-US" sz="2400" dirty="0">
                <a:latin typeface="Times New Roman"/>
                <a:cs typeface="Times New Roman"/>
              </a:rPr>
              <a:t>.	As copy for a publication about your school’s </a:t>
            </a:r>
            <a:r>
              <a:rPr lang="en-US" sz="2400" u="sng" dirty="0">
                <a:solidFill>
                  <a:srgbClr val="FFFF00"/>
                </a:solidFill>
                <a:latin typeface="Times New Roman"/>
                <a:cs typeface="Times New Roman"/>
              </a:rPr>
              <a:t>FANTASTIC</a:t>
            </a:r>
            <a:r>
              <a:rPr lang="en-US" sz="2400" dirty="0">
                <a:latin typeface="Times New Roman"/>
                <a:cs typeface="Times New Roman"/>
              </a:rPr>
              <a:t> music program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5324" y="6308311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0965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0967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Music Makes the Difference Because…</a:t>
            </a:r>
            <a:endParaRPr lang="en-US" sz="3200" i="1" dirty="0" smtClean="0">
              <a:latin typeface="Times New Roman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endParaRPr lang="en-US" sz="2800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0968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5324" y="6308311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7375" y="1256397"/>
            <a:ext cx="8516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…when </a:t>
            </a:r>
            <a:r>
              <a:rPr lang="en-US" dirty="0" smtClean="0"/>
              <a:t>you’re sad and then you hear music, it will cheer you up. And when you’re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down</a:t>
            </a:r>
            <a:r>
              <a:rPr lang="en-US" dirty="0" smtClean="0"/>
              <a:t>, it will make you get up from where you are and start </a:t>
            </a:r>
            <a:r>
              <a:rPr lang="en-US" dirty="0" smtClean="0"/>
              <a:t>dancing. Music will</a:t>
            </a:r>
          </a:p>
          <a:p>
            <a:r>
              <a:rPr lang="en-US" dirty="0" smtClean="0"/>
              <a:t>always </a:t>
            </a:r>
            <a:r>
              <a:rPr lang="en-US" dirty="0" smtClean="0"/>
              <a:t>be there for you.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5135" y="2366428"/>
            <a:ext cx="5691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…it </a:t>
            </a:r>
            <a:r>
              <a:rPr lang="en-US" dirty="0" smtClean="0"/>
              <a:t>makes me feel free and like nobody is judging me.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0686" y="2947453"/>
            <a:ext cx="9180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r>
              <a:rPr lang="en-US" dirty="0" smtClean="0"/>
              <a:t>it helps me express my feelings into something other than words.  Music </a:t>
            </a:r>
            <a:r>
              <a:rPr lang="en-US" dirty="0" smtClean="0"/>
              <a:t>makes</a:t>
            </a:r>
          </a:p>
          <a:p>
            <a:r>
              <a:rPr lang="en-US" dirty="0" smtClean="0"/>
              <a:t>you </a:t>
            </a:r>
            <a:r>
              <a:rPr lang="en-US" dirty="0" smtClean="0"/>
              <a:t>want to dance, and sing out loud; it can cheer you up, even on the gloomiest days.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5711" y="3801191"/>
            <a:ext cx="5340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…it’s a </a:t>
            </a:r>
            <a:r>
              <a:rPr lang="en-US" dirty="0" smtClean="0"/>
              <a:t>perfect way to tell and show how you </a:t>
            </a:r>
            <a:r>
              <a:rPr lang="en-US" dirty="0" smtClean="0"/>
              <a:t>feel.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0183" y="4322923"/>
            <a:ext cx="7698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…hearing </a:t>
            </a:r>
            <a:r>
              <a:rPr lang="en-US" dirty="0" smtClean="0"/>
              <a:t>music helps me work and helps me be the person I want to be.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2563" y="4844655"/>
            <a:ext cx="9254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…it gives </a:t>
            </a:r>
            <a:r>
              <a:rPr lang="en-US" dirty="0" smtClean="0"/>
              <a:t>you a feeling; a feeling that makes you think you can do anything whether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it’s </a:t>
            </a:r>
            <a:r>
              <a:rPr lang="en-US" dirty="0" smtClean="0"/>
              <a:t>doing chores, finishing your homework, or even reaching your goals in life.  So,</a:t>
            </a:r>
            <a:r>
              <a:rPr lang="en-US" dirty="0" smtClean="0"/>
              <a:t> </a:t>
            </a:r>
          </a:p>
          <a:p>
            <a:r>
              <a:rPr lang="en-US" dirty="0" smtClean="0"/>
              <a:t>whenever </a:t>
            </a:r>
            <a:r>
              <a:rPr lang="en-US" dirty="0" smtClean="0"/>
              <a:t>you feel down or just think you’re worthless, turn that music on and boost</a:t>
            </a:r>
            <a:r>
              <a:rPr lang="en-US" dirty="0" smtClean="0"/>
              <a:t> </a:t>
            </a:r>
          </a:p>
          <a:p>
            <a:r>
              <a:rPr lang="en-US" dirty="0" smtClean="0"/>
              <a:t>your </a:t>
            </a:r>
            <a:r>
              <a:rPr lang="en-US" dirty="0" smtClean="0"/>
              <a:t>self-esteem again because that’s what is going to get you out of bed in the morning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4301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3015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>
                <a:latin typeface="Times New Roman"/>
                <a:cs typeface="Times New Roman"/>
              </a:rPr>
              <a:t>You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Can Do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4400" b="1" i="1" u="sng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3016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43017" name="Rectangle 6"/>
          <p:cNvSpPr>
            <a:spLocks noChangeArrowheads="1"/>
          </p:cNvSpPr>
          <p:nvPr/>
        </p:nvSpPr>
        <p:spPr bwMode="auto">
          <a:xfrm>
            <a:off x="228600" y="1371600"/>
            <a:ext cx="8610600" cy="1650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2.	Retrieve information about the value of studying music and quote it in any of the above outlets but especially on any recruitment information you may be preparing for next year. </a:t>
            </a:r>
          </a:p>
        </p:txBody>
      </p:sp>
      <p:sp>
        <p:nvSpPr>
          <p:cNvPr id="43019" name="Rectangle 8"/>
          <p:cNvSpPr>
            <a:spLocks noChangeArrowheads="1"/>
          </p:cNvSpPr>
          <p:nvPr/>
        </p:nvSpPr>
        <p:spPr bwMode="auto">
          <a:xfrm>
            <a:off x="228600" y="2986355"/>
            <a:ext cx="84096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HINT:</a:t>
            </a:r>
            <a:r>
              <a:rPr lang="en-US" sz="3600" dirty="0" smtClean="0">
                <a:latin typeface="Times New Roman"/>
                <a:cs typeface="Times New Roman"/>
              </a:rPr>
              <a:t> Start </a:t>
            </a:r>
            <a:r>
              <a:rPr lang="en-US" sz="3600" dirty="0">
                <a:latin typeface="Times New Roman"/>
                <a:cs typeface="Times New Roman"/>
              </a:rPr>
              <a:t>by</a:t>
            </a:r>
            <a:r>
              <a:rPr lang="en-US" sz="3600" dirty="0" smtClean="0">
                <a:latin typeface="Times New Roman"/>
                <a:cs typeface="Times New Roman"/>
              </a:rPr>
              <a:t> visiting: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46318" y="6331236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61318" y="3659632"/>
            <a:ext cx="3582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supportmusic.com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648075"/>
            <a:ext cx="55860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musiced.nafme.org</a:t>
            </a:r>
            <a:r>
              <a:rPr lang="en-US" sz="3600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/resources</a:t>
            </a:r>
            <a:endParaRPr lang="en-US" sz="36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725" y="4360902"/>
            <a:ext cx="1887498" cy="18874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361" y="4360902"/>
            <a:ext cx="1912434" cy="1912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4537075" y="38544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1" name="Rectangle 4"/>
          <p:cNvSpPr>
            <a:spLocks noChangeArrowheads="1"/>
          </p:cNvSpPr>
          <p:nvPr/>
        </p:nvSpPr>
        <p:spPr bwMode="auto">
          <a:xfrm>
            <a:off x="304800" y="228600"/>
            <a:ext cx="8610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Let’s </a:t>
            </a: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Ask Two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Questions…</a:t>
            </a:r>
            <a:endParaRPr lang="en-US" sz="4400" b="1" dirty="0">
              <a:latin typeface="Times New Roman"/>
              <a:cs typeface="Times New Roman"/>
            </a:endParaRPr>
          </a:p>
        </p:txBody>
      </p:sp>
      <p:sp>
        <p:nvSpPr>
          <p:cNvPr id="16392" name="Rectangle 5"/>
          <p:cNvSpPr>
            <a:spLocks noChangeArrowheads="1"/>
          </p:cNvSpPr>
          <p:nvPr/>
        </p:nvSpPr>
        <p:spPr bwMode="auto">
          <a:xfrm>
            <a:off x="304800" y="1143000"/>
            <a:ext cx="8610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AutoNum type="arabicPeriod"/>
            </a:pPr>
            <a:r>
              <a:rPr lang="en-US"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What Do Principals </a:t>
            </a:r>
            <a:r>
              <a:rPr lang="en-US" sz="3600" i="1" u="sng" dirty="0">
                <a:latin typeface="Times New Roman"/>
                <a:cs typeface="Times New Roman"/>
              </a:rPr>
              <a:t>Really</a:t>
            </a:r>
            <a:r>
              <a:rPr lang="en-US"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 Think?</a:t>
            </a:r>
            <a:endParaRPr lang="en-US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marL="457200" indent="-457200"/>
            <a:endParaRPr lang="en-US" dirty="0">
              <a:latin typeface="Times New Roman"/>
              <a:cs typeface="Times New Roman"/>
            </a:endParaRPr>
          </a:p>
          <a:p>
            <a:pPr marL="457200" indent="-457200">
              <a:buFontTx/>
              <a:buChar char="•"/>
            </a:pPr>
            <a:r>
              <a:rPr lang="en-US" sz="3200" dirty="0">
                <a:latin typeface="Times New Roman"/>
                <a:cs typeface="Times New Roman"/>
              </a:rPr>
              <a:t>What I love best about my music teacher is that he/she is. . .</a:t>
            </a:r>
          </a:p>
          <a:p>
            <a:pPr marL="457200" indent="-457200">
              <a:buFontTx/>
              <a:buChar char="•"/>
            </a:pPr>
            <a:r>
              <a:rPr lang="en-US" sz="3200" dirty="0">
                <a:latin typeface="Times New Roman"/>
                <a:cs typeface="Times New Roman"/>
              </a:rPr>
              <a:t>What troubles me most about my music teacher is that he/she is. . .</a:t>
            </a:r>
          </a:p>
          <a:p>
            <a:pPr marL="457200" indent="-457200">
              <a:buFontTx/>
              <a:buChar char="•"/>
            </a:pPr>
            <a:r>
              <a:rPr lang="en-US" sz="3200" dirty="0">
                <a:latin typeface="Times New Roman"/>
                <a:cs typeface="Times New Roman"/>
              </a:rPr>
              <a:t>In order to improve my school music department, I would ask my music teacher to. . . </a:t>
            </a:r>
          </a:p>
          <a:p>
            <a:pPr marL="457200" indent="-457200"/>
            <a:endParaRPr lang="en-US" dirty="0">
              <a:latin typeface="Times New Roman"/>
              <a:cs typeface="Times New Roman"/>
            </a:endParaRPr>
          </a:p>
          <a:p>
            <a:pPr marL="457200" indent="-457200">
              <a:buFont typeface="Arial" pitchFamily="-104" charset="0"/>
              <a:buNone/>
            </a:pPr>
            <a:r>
              <a:rPr lang="en-US"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2.	What Have </a:t>
            </a:r>
            <a:r>
              <a:rPr lang="en-US" sz="3600" i="1" u="sng" dirty="0">
                <a:latin typeface="Times New Roman"/>
                <a:cs typeface="Times New Roman"/>
              </a:rPr>
              <a:t>You</a:t>
            </a:r>
            <a:r>
              <a:rPr lang="en-US"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 Done to Make an Advocate out of </a:t>
            </a:r>
            <a:r>
              <a:rPr lang="en-US" sz="3600" i="1" u="sng" dirty="0">
                <a:latin typeface="Times New Roman"/>
                <a:cs typeface="Times New Roman"/>
              </a:rPr>
              <a:t>Your</a:t>
            </a:r>
            <a:r>
              <a:rPr lang="en-US" sz="3600" i="1" dirty="0">
                <a:solidFill>
                  <a:srgbClr val="FFFF00"/>
                </a:solidFill>
                <a:latin typeface="Times New Roman"/>
                <a:cs typeface="Times New Roman"/>
              </a:rPr>
              <a:t> Principal?</a:t>
            </a:r>
            <a:endParaRPr lang="en-US" sz="3600" i="1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66000" y="64247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7091" y="6358848"/>
            <a:ext cx="4863828" cy="457200"/>
          </a:xfrm>
        </p:spPr>
        <p:txBody>
          <a:bodyPr/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9C4D2-CF46-334A-B348-19358B78E7E8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45061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62" name="Rectangle 3"/>
          <p:cNvSpPr>
            <a:spLocks noChangeArrowheads="1"/>
          </p:cNvSpPr>
          <p:nvPr/>
        </p:nvSpPr>
        <p:spPr bwMode="auto">
          <a:xfrm>
            <a:off x="4572000" y="3810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63" name="Rectangle 4"/>
          <p:cNvSpPr>
            <a:spLocks noChangeArrowheads="1"/>
          </p:cNvSpPr>
          <p:nvPr/>
        </p:nvSpPr>
        <p:spPr bwMode="auto">
          <a:xfrm>
            <a:off x="304800" y="304800"/>
            <a:ext cx="861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</a:t>
            </a:r>
            <a:endParaRPr lang="en-US" sz="4400" b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5064" name="Rectangle 5"/>
          <p:cNvSpPr>
            <a:spLocks noChangeArrowheads="1"/>
          </p:cNvSpPr>
          <p:nvPr/>
        </p:nvSpPr>
        <p:spPr bwMode="auto">
          <a:xfrm>
            <a:off x="457200" y="182880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/>
          </a:p>
          <a:p>
            <a:pPr marL="457200" indent="-457200"/>
            <a:endParaRPr lang="en-US"/>
          </a:p>
        </p:txBody>
      </p:sp>
      <p:pic>
        <p:nvPicPr>
          <p:cNvPr id="45065" name="Picture 11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1590020"/>
            <a:ext cx="8221851" cy="5115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894947" y="943689"/>
            <a:ext cx="2941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/>
                <a:cs typeface="Times New Roman"/>
              </a:rPr>
              <a:t>3.	Recruit 24/7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5061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62" name="Rectangle 3"/>
          <p:cNvSpPr>
            <a:spLocks noChangeArrowheads="1"/>
          </p:cNvSpPr>
          <p:nvPr/>
        </p:nvSpPr>
        <p:spPr bwMode="auto">
          <a:xfrm>
            <a:off x="4572000" y="3810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63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3600" dirty="0" smtClean="0">
                <a:solidFill>
                  <a:schemeClr val="tx2"/>
                </a:solidFill>
                <a:latin typeface="Times New Roman"/>
                <a:cs typeface="Times New Roman"/>
              </a:rPr>
              <a:t>3. </a:t>
            </a:r>
            <a:r>
              <a:rPr lang="en-US" sz="3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Recruit </a:t>
            </a:r>
            <a:r>
              <a:rPr lang="en-US" sz="3600" dirty="0">
                <a:solidFill>
                  <a:srgbClr val="FFFFFF"/>
                </a:solidFill>
                <a:latin typeface="Times New Roman"/>
                <a:cs typeface="Times New Roman"/>
              </a:rPr>
              <a:t>24/</a:t>
            </a:r>
            <a:r>
              <a:rPr lang="en-US" sz="3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7 </a:t>
            </a:r>
            <a:r>
              <a:rPr lang="en-US" sz="36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–</a:t>
            </a:r>
            <a:r>
              <a:rPr lang="en-US" sz="36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Keep Music Education Strong</a:t>
            </a:r>
          </a:p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36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GREAT FOR PARENT NIGHTS!!!!!</a:t>
            </a:r>
          </a:p>
        </p:txBody>
      </p:sp>
      <p:sp>
        <p:nvSpPr>
          <p:cNvPr id="45064" name="Rectangle 5"/>
          <p:cNvSpPr>
            <a:spLocks noChangeArrowheads="1"/>
          </p:cNvSpPr>
          <p:nvPr/>
        </p:nvSpPr>
        <p:spPr bwMode="auto">
          <a:xfrm>
            <a:off x="457200" y="182880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/>
          </a:p>
          <a:p>
            <a:pPr marL="457200" indent="-457200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756150" y="1867163"/>
            <a:ext cx="40812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Recently Revised to Include the Very Latest Research and Statistics on the Benefits of Music Education. </a:t>
            </a:r>
          </a:p>
          <a:p>
            <a:endParaRPr lang="en-US" sz="2800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r>
              <a:rPr lang="en-US" sz="2800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FREE COPIES</a:t>
            </a:r>
            <a:r>
              <a:rPr lang="en-US" sz="28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of assorted brochures available from:</a:t>
            </a:r>
          </a:p>
          <a:p>
            <a:r>
              <a:rPr lang="en-US" sz="2800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SupportMusic.com</a:t>
            </a:r>
            <a:endParaRPr lang="en-US" sz="2800" i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2333" y="6331236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15" name="Picture 14" descr="Screen Shot 2013-01-14 at 1.12.0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87" y="1661288"/>
            <a:ext cx="2708765" cy="3619211"/>
          </a:xfrm>
          <a:prstGeom prst="rect">
            <a:avLst/>
          </a:prstGeom>
        </p:spPr>
      </p:pic>
      <p:pic>
        <p:nvPicPr>
          <p:cNvPr id="16" name="Picture 15" descr="Screen Shot 2013-01-14 at 1.13.3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712" y="3140125"/>
            <a:ext cx="2463287" cy="3176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7109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7110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7111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>
                <a:latin typeface="Times New Roman"/>
                <a:cs typeface="Times New Roman"/>
              </a:rPr>
              <a:t>You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Can Do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4400" b="1" i="1" u="sng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7112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47113" name="Rectangle 6"/>
          <p:cNvSpPr>
            <a:spLocks noChangeArrowheads="1"/>
          </p:cNvSpPr>
          <p:nvPr/>
        </p:nvSpPr>
        <p:spPr bwMode="auto">
          <a:xfrm>
            <a:off x="228600" y="1219200"/>
            <a:ext cx="8915400" cy="5379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4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dirty="0">
                <a:latin typeface="Times New Roman"/>
                <a:cs typeface="Times New Roman"/>
              </a:rPr>
              <a:t>	In your next concert program, include an insert designating each attendee as a member of the newly-formed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Mozart Middle School Coalition for Music Education/Music Boosters Club/Committee to Promote Music Education</a:t>
            </a:r>
            <a:r>
              <a:rPr lang="en-US" sz="2800" u="sng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--choose a name that works best for you! The point of designating an interest group is as follows: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1200" dirty="0">
              <a:latin typeface="Times New Roman"/>
              <a:cs typeface="Times New Roman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Arial" pitchFamily="-104" charset="0"/>
              <a:buNone/>
            </a:pPr>
            <a:r>
              <a:rPr lang="en-US" sz="2400" dirty="0">
                <a:latin typeface="Times New Roman"/>
                <a:cs typeface="Times New Roman"/>
              </a:rPr>
              <a:t>a.  To help make the program better for those they love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Arial" pitchFamily="-104" charset="0"/>
              <a:buNone/>
            </a:pPr>
            <a:r>
              <a:rPr lang="en-US" sz="2400" dirty="0" err="1">
                <a:latin typeface="Times New Roman"/>
                <a:cs typeface="Times New Roman"/>
              </a:rPr>
              <a:t>b</a:t>
            </a:r>
            <a:r>
              <a:rPr lang="en-US" sz="2400" dirty="0">
                <a:latin typeface="Times New Roman"/>
                <a:cs typeface="Times New Roman"/>
              </a:rPr>
              <a:t>.  To help establish the program as a school-wide entity using a positive approach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c</a:t>
            </a:r>
            <a:r>
              <a:rPr lang="en-US" sz="2400" dirty="0">
                <a:latin typeface="Times New Roman"/>
                <a:cs typeface="Times New Roman"/>
              </a:rPr>
              <a:t>.  To be your voice if and/or when needed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dirty="0" err="1">
                <a:latin typeface="Times New Roman"/>
                <a:cs typeface="Times New Roman"/>
              </a:rPr>
              <a:t>d</a:t>
            </a:r>
            <a:r>
              <a:rPr lang="en-US" sz="2400" dirty="0">
                <a:latin typeface="Times New Roman"/>
                <a:cs typeface="Times New Roman"/>
              </a:rPr>
              <a:t>.  To feel invested  -- i.e. </a:t>
            </a:r>
            <a:r>
              <a:rPr lang="en-US" sz="2400" i="1" dirty="0">
                <a:latin typeface="Times New Roman"/>
                <a:cs typeface="Times New Roman"/>
              </a:rPr>
              <a:t>“buy-in”</a:t>
            </a:r>
          </a:p>
          <a:p>
            <a:pPr marL="914400" lvl="1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400" i="1" dirty="0">
                <a:latin typeface="Times New Roman"/>
                <a:cs typeface="Times New Roman"/>
              </a:rPr>
              <a:t> 						</a:t>
            </a:r>
            <a:r>
              <a:rPr lang="en-US" sz="2400" i="1" dirty="0">
                <a:solidFill>
                  <a:srgbClr val="FFFF00"/>
                </a:solidFill>
                <a:latin typeface="Times New Roman"/>
                <a:cs typeface="Times New Roman"/>
              </a:rPr>
              <a:t>continued. . .</a:t>
            </a:r>
            <a:endParaRPr lang="en-US" sz="24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9157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9158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49159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>
                <a:latin typeface="Times New Roman"/>
                <a:cs typeface="Times New Roman"/>
              </a:rPr>
              <a:t>You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Can Do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>
              <a:latin typeface="Times New Roman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9160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49161" name="Rectangle 6"/>
          <p:cNvSpPr>
            <a:spLocks noChangeArrowheads="1"/>
          </p:cNvSpPr>
          <p:nvPr/>
        </p:nvSpPr>
        <p:spPr bwMode="auto">
          <a:xfrm>
            <a:off x="0" y="1600200"/>
            <a:ext cx="8610600" cy="268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	Parents </a:t>
            </a:r>
            <a:r>
              <a:rPr lang="en-US" sz="2800" dirty="0">
                <a:latin typeface="Times New Roman"/>
                <a:cs typeface="Times New Roman"/>
              </a:rPr>
              <a:t>are the ones who have the most important interest at hand.  It is </a:t>
            </a: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THEIR</a:t>
            </a:r>
            <a:r>
              <a:rPr lang="en-US" sz="2800" dirty="0">
                <a:latin typeface="Times New Roman"/>
                <a:cs typeface="Times New Roman"/>
              </a:rPr>
              <a:t> child’s music education.</a:t>
            </a: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endParaRPr lang="en-US" sz="2800" dirty="0">
              <a:latin typeface="Times New Roman"/>
              <a:cs typeface="Times New Roman"/>
            </a:endParaRP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r>
              <a:rPr lang="en-US" sz="2800" dirty="0">
                <a:latin typeface="Times New Roman"/>
                <a:cs typeface="Times New Roman"/>
              </a:rPr>
              <a:t>They can become your voice if needed.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-104" charset="2"/>
              <a:buNone/>
            </a:pPr>
            <a:endParaRPr lang="en-US" sz="2800" i="1" dirty="0">
              <a:latin typeface="Times New Roman"/>
              <a:cs typeface="Times New Roman"/>
            </a:endParaRPr>
          </a:p>
        </p:txBody>
      </p:sp>
      <p:pic>
        <p:nvPicPr>
          <p:cNvPr id="51207" name="Picture 7" descr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641" y="160908"/>
            <a:ext cx="5715000" cy="654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1205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1206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1207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>
                <a:latin typeface="Times New Roman"/>
                <a:cs typeface="Times New Roman"/>
              </a:rPr>
              <a:t>You</a:t>
            </a:r>
            <a:r>
              <a:rPr lang="en-US" sz="4400" b="1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/>
                <a:cs typeface="Times New Roman"/>
              </a:rPr>
              <a:t>Can Do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1208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51209" name="Rectangle 6"/>
          <p:cNvSpPr>
            <a:spLocks noChangeArrowheads="1"/>
          </p:cNvSpPr>
          <p:nvPr/>
        </p:nvSpPr>
        <p:spPr bwMode="auto">
          <a:xfrm>
            <a:off x="228600" y="1426784"/>
            <a:ext cx="8686800" cy="238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5.</a:t>
            </a:r>
            <a:r>
              <a:rPr lang="en-US" sz="2800" dirty="0">
                <a:latin typeface="Times New Roman"/>
                <a:cs typeface="Times New Roman"/>
              </a:rPr>
              <a:t>	Design letterhead, memos, and concert program which</a:t>
            </a: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include the Standards 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2800" dirty="0" smtClean="0">
              <a:latin typeface="Times New Roman"/>
              <a:cs typeface="Times New Roman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2800" dirty="0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2800" dirty="0">
              <a:latin typeface="Times New Roman"/>
              <a:cs typeface="Times New Roman"/>
            </a:endParaRPr>
          </a:p>
        </p:txBody>
      </p:sp>
      <p:pic>
        <p:nvPicPr>
          <p:cNvPr id="40968" name="Picture 8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52400"/>
            <a:ext cx="5486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325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3254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3255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buClr>
                <a:srgbClr val="FFCC00"/>
              </a:buClr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56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53257" name="Rectangle 6"/>
          <p:cNvSpPr>
            <a:spLocks noChangeArrowheads="1"/>
          </p:cNvSpPr>
          <p:nvPr/>
        </p:nvSpPr>
        <p:spPr bwMode="auto">
          <a:xfrm>
            <a:off x="228600" y="1432743"/>
            <a:ext cx="868680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514350" indent="-51435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</a:pPr>
            <a:r>
              <a:rPr lang="en-US" sz="32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6.	Stay 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informed! </a:t>
            </a:r>
            <a:r>
              <a:rPr lang="en-US" sz="32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Refer to 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lang="en-US" sz="32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sites. . .</a:t>
            </a:r>
            <a:endParaRPr lang="en-US" sz="32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53258" name="Rectangle 8"/>
          <p:cNvSpPr>
            <a:spLocks noChangeArrowheads="1"/>
          </p:cNvSpPr>
          <p:nvPr/>
        </p:nvSpPr>
        <p:spPr bwMode="auto">
          <a:xfrm>
            <a:off x="5867400" y="2286000"/>
            <a:ext cx="185219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rgbClr val="FFFF00"/>
                </a:solidFill>
                <a:latin typeface="Times New Roman"/>
                <a:cs typeface="Times New Roman"/>
              </a:rPr>
              <a:t>nafme.org</a:t>
            </a:r>
            <a:endParaRPr lang="en-US" sz="32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59" name="Rectangle 10"/>
          <p:cNvSpPr>
            <a:spLocks noChangeArrowheads="1"/>
          </p:cNvSpPr>
          <p:nvPr/>
        </p:nvSpPr>
        <p:spPr bwMode="auto">
          <a:xfrm>
            <a:off x="674132" y="2286000"/>
            <a:ext cx="408253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/>
                <a:cs typeface="Times New Roman"/>
              </a:rPr>
              <a:t>supportmusic.com</a:t>
            </a:r>
            <a:endParaRPr lang="en-US" sz="32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2169087" y="4302204"/>
            <a:ext cx="460835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rgbClr val="FFFF00"/>
                </a:solidFill>
                <a:latin typeface="Times New Roman"/>
                <a:cs typeface="Times New Roman"/>
              </a:rPr>
              <a:t>www.nammfoundation.org</a:t>
            </a:r>
            <a:endParaRPr lang="en-US" sz="32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61" name="Rectangle 15"/>
          <p:cNvSpPr>
            <a:spLocks noChangeArrowheads="1"/>
          </p:cNvSpPr>
          <p:nvPr/>
        </p:nvSpPr>
        <p:spPr bwMode="auto">
          <a:xfrm>
            <a:off x="0" y="508498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/>
                <a:cs typeface="Times New Roman"/>
              </a:rPr>
              <a:t>childrensmusicworkshop.com</a:t>
            </a: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/advocacy</a:t>
            </a:r>
            <a:endParaRPr lang="en-US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62" name="Rectangle 16"/>
          <p:cNvSpPr>
            <a:spLocks noChangeArrowheads="1"/>
          </p:cNvSpPr>
          <p:nvPr/>
        </p:nvSpPr>
        <p:spPr bwMode="auto">
          <a:xfrm>
            <a:off x="1957203" y="2926069"/>
            <a:ext cx="508845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musicachievementcouncil.org</a:t>
            </a:r>
            <a:endParaRPr lang="en-US" sz="32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63" name="Rectangle 17"/>
          <p:cNvSpPr>
            <a:spLocks noChangeArrowheads="1"/>
          </p:cNvSpPr>
          <p:nvPr/>
        </p:nvSpPr>
        <p:spPr bwMode="auto">
          <a:xfrm>
            <a:off x="914400" y="3505200"/>
            <a:ext cx="260419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rgbClr val="FFFF00"/>
                </a:solidFill>
                <a:latin typeface="Times New Roman"/>
                <a:cs typeface="Times New Roman"/>
              </a:rPr>
              <a:t>mustcreate.org</a:t>
            </a:r>
            <a:endParaRPr lang="en-US" sz="32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3265" name="TextBox 18"/>
          <p:cNvSpPr txBox="1">
            <a:spLocks noChangeArrowheads="1"/>
          </p:cNvSpPr>
          <p:nvPr/>
        </p:nvSpPr>
        <p:spPr bwMode="auto">
          <a:xfrm>
            <a:off x="5296586" y="3594556"/>
            <a:ext cx="251322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amparents.org</a:t>
            </a:r>
            <a:endParaRPr lang="en-US" sz="32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5301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5302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5303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buClr>
                <a:srgbClr val="FFCC00"/>
              </a:buClr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5304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55305" name="Rectangle 6"/>
          <p:cNvSpPr>
            <a:spLocks noChangeArrowheads="1"/>
          </p:cNvSpPr>
          <p:nvPr/>
        </p:nvSpPr>
        <p:spPr bwMode="auto">
          <a:xfrm>
            <a:off x="228600" y="1143000"/>
            <a:ext cx="8686800" cy="155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32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   6a.	Better 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Yet. . </a:t>
            </a:r>
            <a:r>
              <a:rPr lang="en-US" sz="32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32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		Let 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the Information Come </a:t>
            </a:r>
            <a:r>
              <a:rPr lang="en-US" sz="3200" dirty="0">
                <a:solidFill>
                  <a:srgbClr val="FFFF00"/>
                </a:solidFill>
                <a:latin typeface="Times New Roman"/>
                <a:cs typeface="Times New Roman"/>
              </a:rPr>
              <a:t>Directly 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to YOU!!!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18" name="Rectangle 4"/>
          <p:cNvSpPr txBox="1">
            <a:spLocks noGrp="1"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imes New Roman"/>
              <a:ea typeface="ＭＳ Ｐゴシック" pitchFamily="-109" charset="-128"/>
              <a:cs typeface="Times New Roman"/>
            </a:endParaRPr>
          </a:p>
        </p:txBody>
      </p:sp>
      <p:sp>
        <p:nvSpPr>
          <p:cNvPr id="20" name="Rectangle 6"/>
          <p:cNvSpPr txBox="1">
            <a:spLocks noGrp="1"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r">
              <a:defRPr/>
            </a:pPr>
            <a:endParaRPr lang="en-US" sz="1400" dirty="0">
              <a:latin typeface="Times New Roman"/>
              <a:ea typeface="ＭＳ Ｐゴシック" pitchFamily="-109" charset="-128"/>
              <a:cs typeface="Times New Roman"/>
            </a:endParaRPr>
          </a:p>
        </p:txBody>
      </p:sp>
      <p:sp>
        <p:nvSpPr>
          <p:cNvPr id="55308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5309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5311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55312" name="Rectangle 8"/>
          <p:cNvSpPr>
            <a:spLocks noChangeArrowheads="1"/>
          </p:cNvSpPr>
          <p:nvPr/>
        </p:nvSpPr>
        <p:spPr bwMode="auto">
          <a:xfrm>
            <a:off x="457200" y="2475131"/>
            <a:ext cx="8686800" cy="480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Times New Roman"/>
                <a:cs typeface="Times New Roman"/>
              </a:rPr>
              <a:t>Get on Twitter and start following!!!</a:t>
            </a:r>
            <a:endParaRPr lang="en-US" sz="36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@</a:t>
            </a:r>
            <a:r>
              <a:rPr lang="en-US" sz="3600" dirty="0" err="1" smtClean="0">
                <a:latin typeface="Times New Roman"/>
                <a:cs typeface="Times New Roman"/>
              </a:rPr>
              <a:t>NAfME</a:t>
            </a:r>
            <a:endParaRPr lang="en-US" sz="36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@</a:t>
            </a:r>
            <a:r>
              <a:rPr lang="en-US" sz="3600" dirty="0" err="1" smtClean="0">
                <a:latin typeface="Times New Roman"/>
                <a:cs typeface="Times New Roman"/>
              </a:rPr>
              <a:t>MaryLNAMM</a:t>
            </a:r>
            <a:endParaRPr lang="en-US" sz="36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@</a:t>
            </a:r>
            <a:r>
              <a:rPr lang="en-US" sz="3600" dirty="0" err="1" smtClean="0">
                <a:latin typeface="Times New Roman"/>
                <a:cs typeface="Times New Roman"/>
              </a:rPr>
              <a:t>pisanojm</a:t>
            </a:r>
            <a:endParaRPr lang="en-US" sz="36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@</a:t>
            </a:r>
            <a:r>
              <a:rPr lang="en-US" sz="3600" dirty="0" err="1" smtClean="0">
                <a:latin typeface="Times New Roman"/>
                <a:cs typeface="Times New Roman"/>
              </a:rPr>
              <a:t>MusicEdConsult</a:t>
            </a:r>
            <a:endParaRPr lang="en-US" sz="36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@</a:t>
            </a:r>
            <a:r>
              <a:rPr lang="en-US" sz="3600" dirty="0" err="1" smtClean="0">
                <a:latin typeface="Times New Roman"/>
                <a:cs typeface="Times New Roman"/>
              </a:rPr>
              <a:t>MusicAchCouncil</a:t>
            </a:r>
            <a:endParaRPr lang="en-US" sz="36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@</a:t>
            </a:r>
            <a:r>
              <a:rPr lang="en-US" sz="3600" dirty="0" err="1" smtClean="0">
                <a:latin typeface="Times New Roman"/>
                <a:cs typeface="Times New Roman"/>
              </a:rPr>
              <a:t>EricWhitacre</a:t>
            </a:r>
            <a:endParaRPr lang="en-US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	</a:t>
            </a:r>
          </a:p>
          <a:p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55313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0841" y="3482403"/>
            <a:ext cx="9271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0438" y="3132476"/>
            <a:ext cx="9271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1937" y="5646939"/>
            <a:ext cx="946004" cy="94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6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0841" y="4587980"/>
            <a:ext cx="9271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7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70438" y="4151720"/>
            <a:ext cx="963362" cy="96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2319" y="5264722"/>
            <a:ext cx="855219" cy="855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57349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7350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7351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buClr>
                <a:srgbClr val="FFCC00"/>
              </a:buClr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7352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57353" name="Rectangle 6"/>
          <p:cNvSpPr>
            <a:spLocks noChangeArrowheads="1"/>
          </p:cNvSpPr>
          <p:nvPr/>
        </p:nvSpPr>
        <p:spPr bwMode="auto">
          <a:xfrm>
            <a:off x="228600" y="1153772"/>
            <a:ext cx="8686800" cy="405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7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r>
              <a:rPr lang="en-US" sz="2800" dirty="0">
                <a:latin typeface="Times New Roman"/>
                <a:cs typeface="Times New Roman"/>
              </a:rPr>
              <a:t>	</a:t>
            </a:r>
            <a:r>
              <a:rPr lang="en-US" sz="2800" u="sng" dirty="0">
                <a:latin typeface="Times New Roman"/>
                <a:cs typeface="Times New Roman"/>
              </a:rPr>
              <a:t>Arrange for a performance</a:t>
            </a:r>
            <a:r>
              <a:rPr lang="en-US" sz="2800" dirty="0">
                <a:latin typeface="Times New Roman"/>
                <a:cs typeface="Times New Roman"/>
              </a:rPr>
              <a:t> for the school board, principal’s meeting, city council, state legislature, etc.  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They will appreciate the “good news” for a change.  </a:t>
            </a:r>
            <a:r>
              <a:rPr lang="en-US" sz="2800" dirty="0">
                <a:latin typeface="Times New Roman"/>
                <a:cs typeface="Times New Roman"/>
              </a:rPr>
              <a:t>Your Parent Group can help with setting up these performance “showcases.”</a:t>
            </a:r>
          </a:p>
          <a:p>
            <a:pPr marL="457200" indent="-4572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lang="en-US" sz="3200" dirty="0">
                <a:solidFill>
                  <a:srgbClr val="FFFF00"/>
                </a:solidFill>
                <a:latin typeface="Times New Roman"/>
                <a:cs typeface="Times New Roman"/>
              </a:rPr>
              <a:t>BE READY AND PERFORM WELL!!!!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800" dirty="0" smtClean="0">
              <a:latin typeface="Times New Roman"/>
              <a:cs typeface="Times New Roman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</a:pPr>
            <a:r>
              <a:rPr lang="en-US" sz="2800" dirty="0">
                <a:latin typeface="Times New Roman"/>
                <a:cs typeface="Times New Roman"/>
              </a:rPr>
              <a:t>8</a:t>
            </a:r>
            <a:r>
              <a:rPr lang="en-US" sz="2800" dirty="0" smtClean="0">
                <a:latin typeface="Times New Roman"/>
                <a:cs typeface="Times New Roman"/>
              </a:rPr>
              <a:t>.	</a:t>
            </a:r>
            <a:r>
              <a:rPr lang="en-US" sz="2800" u="sng" dirty="0" smtClean="0">
                <a:latin typeface="Times New Roman"/>
                <a:cs typeface="Times New Roman"/>
              </a:rPr>
              <a:t>Create a website</a:t>
            </a:r>
            <a:r>
              <a:rPr lang="en-US" sz="2800" dirty="0" smtClean="0">
                <a:latin typeface="Times New Roman"/>
                <a:cs typeface="Times New Roman"/>
              </a:rPr>
              <a:t> and communicate, communicate, communicate.  Share the GOOD NEWS!!!!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2800" dirty="0">
              <a:latin typeface="Times New Roman"/>
              <a:cs typeface="Times New Roman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3001519" y="4762500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9397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59399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buClr>
                <a:srgbClr val="FFCC00"/>
              </a:buClr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59400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59401" name="Rectangle 6"/>
          <p:cNvSpPr>
            <a:spLocks noChangeArrowheads="1"/>
          </p:cNvSpPr>
          <p:nvPr/>
        </p:nvSpPr>
        <p:spPr bwMode="auto">
          <a:xfrm>
            <a:off x="228600" y="1362151"/>
            <a:ext cx="8686800" cy="195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</a:pPr>
            <a:r>
              <a:rPr lang="en-US" sz="2800" dirty="0" smtClean="0">
                <a:latin typeface="Times New Roman"/>
                <a:cs typeface="Times New Roman"/>
              </a:rPr>
              <a:t>9.	Come </a:t>
            </a:r>
            <a:r>
              <a:rPr lang="en-US" sz="2800" dirty="0">
                <a:latin typeface="Times New Roman"/>
                <a:cs typeface="Times New Roman"/>
              </a:rPr>
              <a:t>up with a clever version of a “Happy Birthday” song to serenade your school staff on their special day. 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THEY WILL LOVE YOU FOR IT</a:t>
            </a: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!</a:t>
            </a:r>
            <a:r>
              <a:rPr lang="en-US" sz="2800" dirty="0">
                <a:latin typeface="Times New Roman"/>
                <a:cs typeface="Times New Roman"/>
              </a:rPr>
              <a:t> Give away FREEBIES!  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AutoNum type="arabicPeriod" startAt="8"/>
            </a:pP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3904" y="4017407"/>
            <a:ext cx="2464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 Serenade Photo</a:t>
            </a:r>
            <a:endParaRPr lang="en-US" dirty="0"/>
          </a:p>
        </p:txBody>
      </p:sp>
      <p:pic>
        <p:nvPicPr>
          <p:cNvPr id="12" name="Picture 11" descr="VDaysingers7178.preview.jp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6562" y="3097880"/>
            <a:ext cx="4870875" cy="3277521"/>
          </a:xfrm>
          <a:prstGeom prst="rect">
            <a:avLst/>
          </a:prstGeom>
          <a:effectLst>
            <a:softEdge rad="1143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1445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6" name="Rectangle 3"/>
          <p:cNvSpPr>
            <a:spLocks noChangeArrowheads="1"/>
          </p:cNvSpPr>
          <p:nvPr/>
        </p:nvSpPr>
        <p:spPr bwMode="auto">
          <a:xfrm>
            <a:off x="4572000" y="3810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47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buClr>
                <a:srgbClr val="FFCC00"/>
              </a:buClr>
            </a:pPr>
            <a:endParaRPr lang="en-US" sz="28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61448" name="Rectangle 5"/>
          <p:cNvSpPr>
            <a:spLocks noChangeArrowheads="1"/>
          </p:cNvSpPr>
          <p:nvPr/>
        </p:nvSpPr>
        <p:spPr bwMode="auto">
          <a:xfrm>
            <a:off x="457200" y="182880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/>
          </a:p>
          <a:p>
            <a:pPr marL="457200" indent="-457200"/>
            <a:endParaRPr lang="en-US"/>
          </a:p>
        </p:txBody>
      </p:sp>
      <p:sp>
        <p:nvSpPr>
          <p:cNvPr id="61449" name="Rectangle 6"/>
          <p:cNvSpPr>
            <a:spLocks noChangeArrowheads="1"/>
          </p:cNvSpPr>
          <p:nvPr/>
        </p:nvSpPr>
        <p:spPr bwMode="auto">
          <a:xfrm>
            <a:off x="228600" y="1347274"/>
            <a:ext cx="8686800" cy="492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10. See </a:t>
            </a:r>
            <a:r>
              <a:rPr lang="en-US" sz="2800" dirty="0">
                <a:latin typeface="Times New Roman"/>
                <a:cs typeface="Times New Roman"/>
              </a:rPr>
              <a:t>your principal/mayor/congressional representative (or have one of your students do this) to ask him/her to </a:t>
            </a:r>
            <a:r>
              <a:rPr lang="en-US" sz="2800" u="sng" dirty="0">
                <a:latin typeface="Times New Roman"/>
                <a:cs typeface="Times New Roman"/>
              </a:rPr>
              <a:t>present the Opening Remarks at your next concert</a:t>
            </a:r>
            <a:r>
              <a:rPr lang="en-US" sz="2800" dirty="0">
                <a:latin typeface="Times New Roman"/>
                <a:cs typeface="Times New Roman"/>
              </a:rPr>
              <a:t>.  They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LOVE</a:t>
            </a:r>
            <a:r>
              <a:rPr lang="en-US" sz="2800" dirty="0">
                <a:latin typeface="Times New Roman"/>
                <a:cs typeface="Times New Roman"/>
              </a:rPr>
              <a:t> to speak to parents/constituents and YOU</a:t>
            </a: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GET THEM ON THE RECORD</a:t>
            </a:r>
            <a:r>
              <a:rPr lang="en-US" sz="2800" dirty="0">
                <a:latin typeface="Times New Roman"/>
                <a:cs typeface="Times New Roman"/>
              </a:rPr>
              <a:t> and make them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HEROES</a:t>
            </a:r>
            <a:r>
              <a:rPr lang="en-US" sz="2800" dirty="0" smtClean="0">
                <a:latin typeface="Times New Roman"/>
                <a:cs typeface="Times New Roman"/>
              </a:rPr>
              <a:t>! (Check with admin first!)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dirty="0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	Remember to </a:t>
            </a:r>
            <a:r>
              <a:rPr lang="en-US" sz="2800" u="sng" dirty="0">
                <a:latin typeface="Times New Roman"/>
                <a:cs typeface="Times New Roman"/>
              </a:rPr>
              <a:t>praise that person</a:t>
            </a:r>
            <a:r>
              <a:rPr lang="en-US" sz="2800" dirty="0">
                <a:latin typeface="Times New Roman"/>
                <a:cs typeface="Times New Roman"/>
              </a:rPr>
              <a:t> for their commitment and do something special for him/her at the concert. Have a </a:t>
            </a:r>
            <a:r>
              <a:rPr lang="en-US" sz="2800" dirty="0" err="1">
                <a:latin typeface="Times New Roman"/>
                <a:cs typeface="Times New Roman"/>
              </a:rPr>
              <a:t>student(s</a:t>
            </a:r>
            <a:r>
              <a:rPr lang="en-US" sz="2800" dirty="0">
                <a:latin typeface="Times New Roman"/>
                <a:cs typeface="Times New Roman"/>
              </a:rPr>
              <a:t>) present them with a framed print  with all of your student’s signatures and a brief “thanks!”  It means more than you will ever know!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8437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18438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304800" y="3048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1.  What Do Principals </a:t>
            </a:r>
            <a:r>
              <a:rPr lang="en-US" sz="3200" b="1" i="1" u="sng" dirty="0">
                <a:latin typeface="Times New Roman"/>
                <a:cs typeface="Times New Roman"/>
              </a:rPr>
              <a:t>Really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Think?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18440" name="Rectangle 5"/>
          <p:cNvSpPr>
            <a:spLocks noChangeArrowheads="1"/>
          </p:cNvSpPr>
          <p:nvPr/>
        </p:nvSpPr>
        <p:spPr bwMode="auto">
          <a:xfrm>
            <a:off x="381000" y="990600"/>
            <a:ext cx="8763000" cy="500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2800" i="1" u="sng" dirty="0">
                <a:solidFill>
                  <a:srgbClr val="FFFF00"/>
                </a:solidFill>
                <a:latin typeface="Times New Roman"/>
                <a:cs typeface="Times New Roman"/>
              </a:rPr>
              <a:t>What I love best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>
                <a:latin typeface="Times New Roman"/>
                <a:cs typeface="Times New Roman"/>
              </a:rPr>
              <a:t>about my music teacher is </a:t>
            </a:r>
          </a:p>
          <a:p>
            <a:pPr marL="457200" indent="-457200"/>
            <a:r>
              <a:rPr lang="en-US" sz="2800" i="1" dirty="0">
                <a:latin typeface="Times New Roman"/>
                <a:cs typeface="Times New Roman"/>
              </a:rPr>
              <a:t>that he/she is. . .(here we go!)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Caring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Dedicated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Passionate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Committed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Success-oriented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Organized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Dynamic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Positive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A Team Player/Builder with Students/Staff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18441" name="Picture 8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0706" y="2209799"/>
            <a:ext cx="5173569" cy="3126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043824" y="605926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6349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3494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3495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10 Things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i="1" u="sng" dirty="0" smtClean="0">
                <a:latin typeface="Times New Roman"/>
                <a:cs typeface="Times New Roman"/>
              </a:rPr>
              <a:t>You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Can Do </a:t>
            </a:r>
            <a:r>
              <a:rPr lang="en-US" sz="44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MONDAY!</a:t>
            </a:r>
            <a:endParaRPr lang="en-US" sz="3200" b="1" i="1" u="sng" dirty="0" smtClean="0"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buClr>
                <a:srgbClr val="FFCC00"/>
              </a:buClr>
            </a:pPr>
            <a:endParaRPr lang="en-US" sz="2800" b="1" i="1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endParaRPr lang="en-US" sz="3200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63496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52400" y="1185333"/>
            <a:ext cx="8686800" cy="4636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3200" b="1" dirty="0" smtClean="0">
                <a:latin typeface="Times New Roman"/>
                <a:cs typeface="Times New Roman"/>
              </a:rPr>
              <a:t>Remember</a:t>
            </a:r>
            <a:r>
              <a:rPr lang="en-US" sz="3200" b="1" dirty="0">
                <a:latin typeface="Times New Roman"/>
                <a:cs typeface="Times New Roman"/>
              </a:rPr>
              <a:t>. . </a:t>
            </a:r>
            <a:r>
              <a:rPr lang="en-US" sz="3200" b="1" dirty="0" smtClean="0">
                <a:latin typeface="Times New Roman"/>
                <a:cs typeface="Times New Roman"/>
              </a:rPr>
              <a:t>.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Your </a:t>
            </a:r>
            <a:r>
              <a:rPr lang="en-US" sz="3200" b="1" i="1" dirty="0">
                <a:solidFill>
                  <a:srgbClr val="FFFF00"/>
                </a:solidFill>
                <a:latin typeface="Times New Roman"/>
                <a:cs typeface="Times New Roman"/>
              </a:rPr>
              <a:t>principal needs </a:t>
            </a:r>
            <a:r>
              <a:rPr lang="en-US" sz="3200" b="1" i="1" u="sng" dirty="0">
                <a:solidFill>
                  <a:srgbClr val="FFFF00"/>
                </a:solidFill>
                <a:latin typeface="Times New Roman"/>
                <a:cs typeface="Times New Roman"/>
              </a:rPr>
              <a:t>YOU</a:t>
            </a:r>
            <a:r>
              <a:rPr lang="en-US" sz="3200" b="1" i="1" dirty="0">
                <a:solidFill>
                  <a:srgbClr val="FFFF00"/>
                </a:solidFill>
                <a:latin typeface="Times New Roman"/>
                <a:cs typeface="Times New Roman"/>
              </a:rPr>
              <a:t>!</a:t>
            </a:r>
            <a:endParaRPr lang="en-US" sz="3200" b="1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sz="1000" dirty="0" smtClean="0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Arial"/>
              <a:buChar char="•"/>
            </a:pPr>
            <a:r>
              <a:rPr lang="en-US" sz="2800" dirty="0" smtClean="0">
                <a:latin typeface="Times New Roman"/>
                <a:cs typeface="Times New Roman"/>
              </a:rPr>
              <a:t>Be </a:t>
            </a:r>
            <a:r>
              <a:rPr lang="en-US" sz="2800" dirty="0">
                <a:latin typeface="Times New Roman"/>
                <a:cs typeface="Times New Roman"/>
              </a:rPr>
              <a:t>an active, involved member of the </a:t>
            </a:r>
            <a:r>
              <a:rPr lang="en-US" sz="2800" dirty="0" smtClean="0">
                <a:latin typeface="Times New Roman"/>
                <a:cs typeface="Times New Roman"/>
              </a:rPr>
              <a:t>faculty.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Arial"/>
              <a:buChar char="•"/>
            </a:pPr>
            <a:r>
              <a:rPr lang="en-US" sz="2800" dirty="0" smtClean="0">
                <a:latin typeface="Times New Roman"/>
                <a:cs typeface="Times New Roman"/>
              </a:rPr>
              <a:t>Take </a:t>
            </a:r>
            <a:r>
              <a:rPr lang="en-US" sz="2800" dirty="0">
                <a:latin typeface="Times New Roman"/>
                <a:cs typeface="Times New Roman"/>
              </a:rPr>
              <a:t>part in as many school activities as you </a:t>
            </a:r>
            <a:r>
              <a:rPr lang="en-US" sz="2800" dirty="0" smtClean="0">
                <a:latin typeface="Times New Roman"/>
                <a:cs typeface="Times New Roman"/>
              </a:rPr>
              <a:t>can.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Arial"/>
              <a:buChar char="•"/>
            </a:pPr>
            <a:r>
              <a:rPr lang="en-US" sz="2800" dirty="0" smtClean="0">
                <a:latin typeface="Times New Roman"/>
                <a:cs typeface="Times New Roman"/>
              </a:rPr>
              <a:t>Volunteer </a:t>
            </a:r>
            <a:r>
              <a:rPr lang="en-US" sz="2800" dirty="0">
                <a:latin typeface="Times New Roman"/>
                <a:cs typeface="Times New Roman"/>
              </a:rPr>
              <a:t>to help out when needed.  (Organize </a:t>
            </a:r>
            <a:r>
              <a:rPr lang="en-US" sz="2800" dirty="0" smtClean="0">
                <a:latin typeface="Times New Roman"/>
                <a:cs typeface="Times New Roman"/>
              </a:rPr>
              <a:t>faculty functions</a:t>
            </a:r>
            <a:r>
              <a:rPr lang="en-US" sz="2800" dirty="0">
                <a:latin typeface="Times New Roman"/>
                <a:cs typeface="Times New Roman"/>
              </a:rPr>
              <a:t>, school food drives, etc.</a:t>
            </a:r>
            <a:r>
              <a:rPr lang="en-US" sz="2800" dirty="0" smtClean="0">
                <a:latin typeface="Times New Roman"/>
                <a:cs typeface="Times New Roman"/>
              </a:rPr>
              <a:t>)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Arial"/>
              <a:buChar char="•"/>
            </a:pPr>
            <a:r>
              <a:rPr lang="en-US" sz="2800" dirty="0" smtClean="0">
                <a:latin typeface="Times New Roman"/>
                <a:cs typeface="Times New Roman"/>
              </a:rPr>
              <a:t>Ask </a:t>
            </a:r>
            <a:r>
              <a:rPr lang="en-US" sz="2800" dirty="0">
                <a:latin typeface="Times New Roman"/>
                <a:cs typeface="Times New Roman"/>
              </a:rPr>
              <a:t>how you/your program can help build school spirit.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</a:pPr>
            <a:r>
              <a:rPr lang="en-US" sz="2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Students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, parents, faculty, and your administrators will </a:t>
            </a:r>
            <a:r>
              <a:rPr lang="en-US" sz="2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see </a:t>
            </a:r>
            <a:r>
              <a:rPr lang="en-US" sz="28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YOU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as 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a </a:t>
            </a:r>
            <a:r>
              <a:rPr lang="en-US" sz="2800" b="1" i="1" u="sng" dirty="0">
                <a:solidFill>
                  <a:srgbClr val="FFFF00"/>
                </a:solidFill>
                <a:latin typeface="Times New Roman"/>
                <a:cs typeface="Times New Roman"/>
              </a:rPr>
              <a:t>LEADER</a:t>
            </a:r>
            <a:r>
              <a:rPr lang="en-US" sz="28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– something 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that comes naturally to you.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9129" y="6223721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5541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5542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5543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215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11 Leadership Truths from “Dr. Tim”</a:t>
            </a:r>
          </a:p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24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(From: Leadership, Vision, Commitment, Action)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 smtClean="0">
                <a:latin typeface="Times New Roman"/>
                <a:cs typeface="Times New Roman"/>
              </a:rPr>
              <a:t>Keep </a:t>
            </a:r>
            <a:r>
              <a:rPr lang="en-US" sz="2800" dirty="0">
                <a:latin typeface="Times New Roman"/>
                <a:cs typeface="Times New Roman"/>
              </a:rPr>
              <a:t>these in mind as you think about positioning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your</a:t>
            </a:r>
            <a:r>
              <a:rPr lang="en-US" sz="2800" dirty="0">
                <a:latin typeface="Times New Roman"/>
                <a:cs typeface="Times New Roman"/>
              </a:rPr>
              <a:t> program to become central to the personality of </a:t>
            </a:r>
            <a:r>
              <a:rPr lang="en-US" sz="2800" u="sng" dirty="0">
                <a:solidFill>
                  <a:srgbClr val="FFFF00"/>
                </a:solidFill>
                <a:latin typeface="Times New Roman"/>
                <a:cs typeface="Times New Roman"/>
              </a:rPr>
              <a:t>your</a:t>
            </a:r>
            <a:r>
              <a:rPr lang="en-US" sz="2800" dirty="0">
                <a:latin typeface="Times New Roman"/>
                <a:cs typeface="Times New Roman"/>
              </a:rPr>
              <a:t> school.</a:t>
            </a:r>
          </a:p>
        </p:txBody>
      </p:sp>
      <p:sp>
        <p:nvSpPr>
          <p:cNvPr id="65544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0" y="247513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 1. If you let other people do it </a:t>
            </a:r>
            <a:r>
              <a:rPr lang="en-US" sz="2800" u="sng" dirty="0">
                <a:latin typeface="Times New Roman"/>
                <a:cs typeface="Times New Roman"/>
              </a:rPr>
              <a:t>for</a:t>
            </a:r>
            <a:r>
              <a:rPr lang="en-US" sz="2800" dirty="0">
                <a:latin typeface="Times New Roman"/>
                <a:cs typeface="Times New Roman"/>
              </a:rPr>
              <a:t> you,</a:t>
            </a:r>
            <a:r>
              <a:rPr lang="en-US" sz="2800" dirty="0" smtClean="0">
                <a:latin typeface="Times New Roman"/>
                <a:cs typeface="Times New Roman"/>
              </a:rPr>
              <a:t> they </a:t>
            </a:r>
            <a:r>
              <a:rPr lang="en-US" sz="2800" dirty="0">
                <a:latin typeface="Times New Roman"/>
                <a:cs typeface="Times New Roman"/>
              </a:rPr>
              <a:t>will do it </a:t>
            </a:r>
            <a:r>
              <a:rPr lang="en-US" sz="2800" u="sng" dirty="0">
                <a:latin typeface="Times New Roman"/>
                <a:cs typeface="Times New Roman"/>
              </a:rPr>
              <a:t>to</a:t>
            </a:r>
            <a:r>
              <a:rPr lang="en-US" sz="2800" dirty="0">
                <a:latin typeface="Times New Roman"/>
                <a:cs typeface="Times New Roman"/>
              </a:rPr>
              <a:t> you.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0" y="2998351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 2. The harder I work, the </a:t>
            </a:r>
            <a:r>
              <a:rPr lang="en-US" sz="2800" u="sng" dirty="0">
                <a:latin typeface="Times New Roman"/>
                <a:cs typeface="Times New Roman"/>
              </a:rPr>
              <a:t>luckier</a:t>
            </a:r>
            <a:r>
              <a:rPr lang="en-US" sz="2800" dirty="0">
                <a:latin typeface="Times New Roman"/>
                <a:cs typeface="Times New Roman"/>
              </a:rPr>
              <a:t> I get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0" y="3555788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 3. 99% responsibility doesn’t work.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1690" name="Rectangle 10"/>
          <p:cNvSpPr>
            <a:spLocks noChangeArrowheads="1"/>
          </p:cNvSpPr>
          <p:nvPr/>
        </p:nvSpPr>
        <p:spPr bwMode="auto">
          <a:xfrm>
            <a:off x="0" y="408704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 4. Yesterday was the deadline for all complaints.</a:t>
            </a:r>
          </a:p>
        </p:txBody>
      </p:sp>
      <p:sp>
        <p:nvSpPr>
          <p:cNvPr id="71691" name="Rectangle 11"/>
          <p:cNvSpPr>
            <a:spLocks noChangeArrowheads="1"/>
          </p:cNvSpPr>
          <p:nvPr/>
        </p:nvSpPr>
        <p:spPr bwMode="auto">
          <a:xfrm>
            <a:off x="0" y="4606158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 5. Good leaders are scarce so I’m following myself.</a:t>
            </a:r>
          </a:p>
        </p:txBody>
      </p:sp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0" y="5125271"/>
            <a:ext cx="93043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 6. The things that come to those who wait, </a:t>
            </a:r>
          </a:p>
          <a:p>
            <a:r>
              <a:rPr lang="en-US" sz="2800" dirty="0">
                <a:latin typeface="Times New Roman"/>
                <a:cs typeface="Times New Roman"/>
              </a:rPr>
              <a:t>     may be the things left by those who get there first.</a:t>
            </a: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8" grpId="0"/>
      <p:bldP spid="71689" grpId="0"/>
      <p:bldP spid="71690" grpId="0"/>
      <p:bldP spid="71691" grpId="0"/>
      <p:bldP spid="7169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67589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7590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7591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121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11 Leadership Truths from “Dr. Tim”</a:t>
            </a:r>
          </a:p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24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(From: Leadership, Vision, Commitment, Action)</a:t>
            </a:r>
            <a:endParaRPr lang="en-US" sz="2400" dirty="0" smtClean="0">
              <a:latin typeface="Times New Roman"/>
              <a:cs typeface="Times New Roman"/>
            </a:endParaRPr>
          </a:p>
        </p:txBody>
      </p:sp>
      <p:sp>
        <p:nvSpPr>
          <p:cNvPr id="67592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184666" y="4891087"/>
            <a:ext cx="9144000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r>
              <a:rPr lang="en-US" sz="2800" dirty="0">
                <a:latin typeface="Times New Roman"/>
                <a:cs typeface="Times New Roman"/>
              </a:rPr>
              <a:t> 11. Learn to create, </a:t>
            </a:r>
            <a:r>
              <a:rPr lang="en-US" sz="2800" u="sng" dirty="0">
                <a:latin typeface="Times New Roman"/>
                <a:cs typeface="Times New Roman"/>
              </a:rPr>
              <a:t>NOT</a:t>
            </a:r>
            <a:r>
              <a:rPr lang="en-US" sz="2800" dirty="0">
                <a:latin typeface="Times New Roman"/>
                <a:cs typeface="Times New Roman"/>
              </a:rPr>
              <a:t> to compete.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9885" name="Rectangle 13"/>
          <p:cNvSpPr>
            <a:spLocks noChangeArrowheads="1"/>
          </p:cNvSpPr>
          <p:nvPr/>
        </p:nvSpPr>
        <p:spPr bwMode="auto">
          <a:xfrm>
            <a:off x="184666" y="1766887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 7. There is no growth without discontent.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184666" y="2432050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Times New Roman"/>
                <a:cs typeface="Times New Roman"/>
              </a:rPr>
              <a:t> 8. We move toward what we picture in our minds.</a:t>
            </a:r>
            <a:endParaRPr lang="en-US">
              <a:latin typeface="Times New Roman"/>
              <a:cs typeface="Times New Roman"/>
            </a:endParaRPr>
          </a:p>
        </p:txBody>
      </p:sp>
      <p:sp>
        <p:nvSpPr>
          <p:cNvPr id="79887" name="Rectangle 15"/>
          <p:cNvSpPr>
            <a:spLocks noChangeArrowheads="1"/>
          </p:cNvSpPr>
          <p:nvPr/>
        </p:nvSpPr>
        <p:spPr bwMode="auto">
          <a:xfrm>
            <a:off x="184666" y="3138487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/>
                <a:cs typeface="Times New Roman"/>
              </a:rPr>
              <a:t> </a:t>
            </a:r>
            <a:r>
              <a:rPr lang="en-US" sz="2800">
                <a:latin typeface="Times New Roman"/>
                <a:cs typeface="Times New Roman"/>
              </a:rPr>
              <a:t>9. People who believe things can’t be done will go    </a:t>
            </a:r>
          </a:p>
          <a:p>
            <a:r>
              <a:rPr lang="en-US" sz="2800">
                <a:latin typeface="Times New Roman"/>
                <a:cs typeface="Times New Roman"/>
              </a:rPr>
              <a:t>     out and prove they are </a:t>
            </a:r>
            <a:r>
              <a:rPr lang="en-US" sz="2800" u="sng">
                <a:latin typeface="Times New Roman"/>
                <a:cs typeface="Times New Roman"/>
              </a:rPr>
              <a:t>right</a:t>
            </a:r>
            <a:r>
              <a:rPr lang="en-US" sz="2800">
                <a:latin typeface="Times New Roman"/>
                <a:cs typeface="Times New Roman"/>
              </a:rPr>
              <a:t>!</a:t>
            </a:r>
          </a:p>
        </p:txBody>
      </p:sp>
      <p:sp>
        <p:nvSpPr>
          <p:cNvPr id="79888" name="Rectangle 16"/>
          <p:cNvSpPr>
            <a:spLocks noChangeArrowheads="1"/>
          </p:cNvSpPr>
          <p:nvPr/>
        </p:nvSpPr>
        <p:spPr bwMode="auto">
          <a:xfrm>
            <a:off x="184666" y="4205287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800" dirty="0">
                <a:latin typeface="Times New Roman"/>
                <a:cs typeface="Times New Roman"/>
              </a:rPr>
              <a:t>10. Real leaders are the cause, </a:t>
            </a:r>
            <a:r>
              <a:rPr lang="en-US" sz="2800" u="sng" dirty="0">
                <a:latin typeface="Times New Roman"/>
                <a:cs typeface="Times New Roman"/>
              </a:rPr>
              <a:t>NOT</a:t>
            </a:r>
            <a:r>
              <a:rPr lang="en-US" sz="2800" dirty="0">
                <a:latin typeface="Times New Roman"/>
                <a:cs typeface="Times New Roman"/>
              </a:rPr>
              <a:t> the effect.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28528" y="626635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8" grpId="0"/>
      <p:bldP spid="79885" grpId="0"/>
      <p:bldP spid="79886" grpId="0"/>
      <p:bldP spid="79887" grpId="0"/>
      <p:bldP spid="798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67589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7590" name="Rectangle 3"/>
          <p:cNvSpPr>
            <a:spLocks noChangeArrowheads="1"/>
          </p:cNvSpPr>
          <p:nvPr/>
        </p:nvSpPr>
        <p:spPr bwMode="auto">
          <a:xfrm>
            <a:off x="4572000" y="381000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67591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4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12. One Last Thought. . .</a:t>
            </a:r>
          </a:p>
        </p:txBody>
      </p:sp>
      <p:sp>
        <p:nvSpPr>
          <p:cNvPr id="67592" name="Rectangle 5"/>
          <p:cNvSpPr>
            <a:spLocks noChangeArrowheads="1"/>
          </p:cNvSpPr>
          <p:nvPr/>
        </p:nvSpPr>
        <p:spPr bwMode="auto">
          <a:xfrm>
            <a:off x="457200" y="1828800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28528" y="626635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319232"/>
            <a:ext cx="9088701" cy="340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8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We are </a:t>
            </a:r>
            <a:r>
              <a:rPr lang="en-US" sz="8800" b="1" i="1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ALL </a:t>
            </a:r>
            <a:r>
              <a:rPr lang="en-US" sz="8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in this </a:t>
            </a:r>
          </a:p>
          <a:p>
            <a:pPr algn="ctr">
              <a:spcBef>
                <a:spcPct val="20000"/>
              </a:spcBef>
              <a:buClr>
                <a:srgbClr val="FFCC00"/>
              </a:buClr>
            </a:pPr>
            <a:r>
              <a:rPr lang="en-US" sz="8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for the Kids!</a:t>
            </a:r>
            <a:endParaRPr lang="en-US" sz="88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833636"/>
            <a:ext cx="908870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Stay </a:t>
            </a:r>
            <a:r>
              <a:rPr lang="en-US" sz="8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Focused</a:t>
            </a:r>
          </a:p>
          <a:p>
            <a:pPr algn="ctr"/>
            <a:r>
              <a:rPr lang="en-US" sz="8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On the “Why</a:t>
            </a:r>
            <a:r>
              <a:rPr lang="en-US" sz="8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!”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304800" y="1524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4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How </a:t>
            </a:r>
            <a:r>
              <a:rPr lang="en-US" sz="4800" b="1" i="1" dirty="0">
                <a:solidFill>
                  <a:srgbClr val="FFFF00"/>
                </a:solidFill>
                <a:latin typeface="Times New Roman"/>
                <a:cs typeface="Times New Roman"/>
              </a:rPr>
              <a:t>Can I Do It All?</a:t>
            </a:r>
            <a:endParaRPr lang="en-US" sz="44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69638" name="Rectangle 5"/>
          <p:cNvSpPr>
            <a:spLocks noChangeArrowheads="1"/>
          </p:cNvSpPr>
          <p:nvPr/>
        </p:nvSpPr>
        <p:spPr bwMode="auto">
          <a:xfrm>
            <a:off x="457200" y="182880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/>
          </a:p>
          <a:p>
            <a:pPr marL="457200" indent="-457200"/>
            <a:endParaRPr lang="en-US"/>
          </a:p>
        </p:txBody>
      </p:sp>
      <p:sp>
        <p:nvSpPr>
          <p:cNvPr id="69639" name="Rectangle 6"/>
          <p:cNvSpPr>
            <a:spLocks noChangeArrowheads="1"/>
          </p:cNvSpPr>
          <p:nvPr/>
        </p:nvSpPr>
        <p:spPr bwMode="auto">
          <a:xfrm>
            <a:off x="228600" y="1752600"/>
            <a:ext cx="86868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/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/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/>
          </a:p>
        </p:txBody>
      </p:sp>
      <p:pic>
        <p:nvPicPr>
          <p:cNvPr id="69640" name="Picture 1031" descr="Director's Flow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3999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Grp="1" noChangeArrowheads="1"/>
          </p:cNvSpPr>
          <p:nvPr/>
        </p:nvSpPr>
        <p:spPr bwMode="auto">
          <a:xfrm>
            <a:off x="598622" y="6011333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400">
              <a:latin typeface="Times New Roman"/>
              <a:ea typeface="ＭＳ Ｐゴシック" pitchFamily="-109" charset="-128"/>
              <a:cs typeface="Times New Roman"/>
            </a:endParaRPr>
          </a:p>
        </p:txBody>
      </p:sp>
      <p:sp>
        <p:nvSpPr>
          <p:cNvPr id="12" name="Rectangle 6"/>
          <p:cNvSpPr txBox="1">
            <a:spLocks noGrp="1" noChangeArrowheads="1"/>
          </p:cNvSpPr>
          <p:nvPr/>
        </p:nvSpPr>
        <p:spPr bwMode="auto">
          <a:xfrm>
            <a:off x="6466022" y="6011333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  <a:effectLst>
            <a:outerShdw blurRad="63500" algn="ctr" rotWithShape="0">
              <a:srgbClr val="000000">
                <a:alpha val="75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r">
              <a:defRPr/>
            </a:pPr>
            <a:endParaRPr lang="en-US" sz="1400" dirty="0">
              <a:latin typeface="Times New Roman"/>
              <a:ea typeface="ＭＳ Ｐゴシック" pitchFamily="-109" charset="-128"/>
              <a:cs typeface="Times New Roman"/>
            </a:endParaRPr>
          </a:p>
        </p:txBody>
      </p:sp>
      <p:sp>
        <p:nvSpPr>
          <p:cNvPr id="71685" name="Rectangle 4"/>
          <p:cNvSpPr>
            <a:spLocks noChangeArrowheads="1"/>
          </p:cNvSpPr>
          <p:nvPr/>
        </p:nvSpPr>
        <p:spPr bwMode="auto">
          <a:xfrm>
            <a:off x="217622" y="677333"/>
            <a:ext cx="8610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FFCC00"/>
              </a:buClr>
              <a:buFont typeface="Wingdings" pitchFamily="-104" charset="2"/>
              <a:buNone/>
            </a:pPr>
            <a:r>
              <a:rPr lang="en-US" sz="5400" b="1" dirty="0">
                <a:solidFill>
                  <a:srgbClr val="FFFF00"/>
                </a:solidFill>
                <a:latin typeface="Times New Roman"/>
                <a:cs typeface="Times New Roman"/>
              </a:rPr>
              <a:t>Music and Arts Education</a:t>
            </a:r>
          </a:p>
        </p:txBody>
      </p:sp>
      <p:sp>
        <p:nvSpPr>
          <p:cNvPr id="71686" name="Rectangle 5"/>
          <p:cNvSpPr>
            <a:spLocks noChangeArrowheads="1"/>
          </p:cNvSpPr>
          <p:nvPr/>
        </p:nvSpPr>
        <p:spPr bwMode="auto">
          <a:xfrm>
            <a:off x="370022" y="1591733"/>
            <a:ext cx="1846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>
              <a:latin typeface="Times New Roman"/>
              <a:cs typeface="Times New Roman"/>
            </a:endParaRPr>
          </a:p>
          <a:p>
            <a:pPr marL="457200" indent="-457200"/>
            <a:endParaRPr lang="en-US">
              <a:latin typeface="Times New Roman"/>
              <a:cs typeface="Times New Roman"/>
            </a:endParaRPr>
          </a:p>
        </p:txBody>
      </p:sp>
      <p:sp>
        <p:nvSpPr>
          <p:cNvPr id="71687" name="Rectangle 6"/>
          <p:cNvSpPr>
            <a:spLocks noChangeArrowheads="1"/>
          </p:cNvSpPr>
          <p:nvPr/>
        </p:nvSpPr>
        <p:spPr bwMode="auto">
          <a:xfrm>
            <a:off x="141422" y="1515533"/>
            <a:ext cx="8686800" cy="955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>
              <a:latin typeface="Times New Roman"/>
              <a:cs typeface="Times New Roman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CC00"/>
              </a:buClr>
              <a:buFont typeface="Arial" pitchFamily="-104" charset="0"/>
              <a:buNone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71688" name="Rectangle 7"/>
          <p:cNvSpPr>
            <a:spLocks noChangeArrowheads="1"/>
          </p:cNvSpPr>
          <p:nvPr/>
        </p:nvSpPr>
        <p:spPr bwMode="auto">
          <a:xfrm>
            <a:off x="370022" y="1896533"/>
            <a:ext cx="4800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latin typeface="Times New Roman"/>
                <a:cs typeface="Times New Roman"/>
              </a:rPr>
              <a:t>Even though it’s </a:t>
            </a:r>
          </a:p>
          <a:p>
            <a:r>
              <a:rPr lang="en-US" sz="4000" dirty="0">
                <a:latin typeface="Times New Roman"/>
                <a:cs typeface="Times New Roman"/>
              </a:rPr>
              <a:t>Even though it’s</a:t>
            </a:r>
          </a:p>
          <a:p>
            <a:r>
              <a:rPr lang="en-US" sz="4000" dirty="0">
                <a:latin typeface="Times New Roman"/>
                <a:cs typeface="Times New Roman"/>
              </a:rPr>
              <a:t>Even though it’s a </a:t>
            </a:r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4789622" y="1896533"/>
            <a:ext cx="3316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  <a:latin typeface="Times New Roman"/>
                <a:cs typeface="Times New Roman"/>
              </a:rPr>
              <a:t>IMPORTANT!</a:t>
            </a: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4789622" y="2506133"/>
            <a:ext cx="2582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FFFF00"/>
                </a:solidFill>
                <a:latin typeface="Times New Roman"/>
                <a:cs typeface="Times New Roman"/>
              </a:rPr>
              <a:t>THE LAW!</a:t>
            </a:r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4722947" y="3115733"/>
            <a:ext cx="40180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FFFF00"/>
                </a:solidFill>
                <a:latin typeface="Times New Roman"/>
                <a:cs typeface="Times New Roman"/>
              </a:rPr>
              <a:t>CORE SUBJECT!</a:t>
            </a: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2427422" y="4030133"/>
            <a:ext cx="58864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8000" i="1" dirty="0">
                <a:solidFill>
                  <a:srgbClr val="FFFF00"/>
                </a:solidFill>
                <a:latin typeface="Times New Roman"/>
                <a:cs typeface="Times New Roman"/>
              </a:rPr>
              <a:t>It’s STILL. . .</a:t>
            </a:r>
            <a:endParaRPr lang="en-US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6" grpId="0"/>
      <p:bldP spid="65547" grpId="0"/>
      <p:bldP spid="65548" grpId="0"/>
      <p:bldP spid="6554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3733" name="Rectangle 2"/>
          <p:cNvSpPr>
            <a:spLocks noChangeArrowheads="1"/>
          </p:cNvSpPr>
          <p:nvPr/>
        </p:nvSpPr>
        <p:spPr bwMode="auto">
          <a:xfrm>
            <a:off x="4181475" y="364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3734" name="Rectangle 3"/>
          <p:cNvSpPr>
            <a:spLocks noChangeArrowheads="1"/>
          </p:cNvSpPr>
          <p:nvPr/>
        </p:nvSpPr>
        <p:spPr bwMode="auto">
          <a:xfrm>
            <a:off x="4537075" y="38544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3735" name="Rectangle 5"/>
          <p:cNvSpPr>
            <a:spLocks noChangeArrowheads="1"/>
          </p:cNvSpPr>
          <p:nvPr/>
        </p:nvSpPr>
        <p:spPr bwMode="auto">
          <a:xfrm>
            <a:off x="457200" y="182880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/>
            <a:endParaRPr lang="en-US"/>
          </a:p>
          <a:p>
            <a:pPr marL="457200" indent="-457200"/>
            <a:endParaRPr lang="en-US"/>
          </a:p>
        </p:txBody>
      </p:sp>
      <p:pic>
        <p:nvPicPr>
          <p:cNvPr id="36870" name="Picture 6" descr="NotOnTheTest-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9" y="237684"/>
            <a:ext cx="8494624" cy="655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68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" name="Not on the Test.mp4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4248" y="228600"/>
            <a:ext cx="8636000" cy="6477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1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1" y="1228244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Contact Information:</a:t>
            </a:r>
            <a:endParaRPr lang="en-US" sz="40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833060"/>
            <a:ext cx="91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-104" charset="0"/>
              </a:rPr>
              <a:t>marcia@musicedconsultants.net</a:t>
            </a:r>
            <a:endParaRPr lang="en-US" sz="3600" dirty="0" smtClean="0">
              <a:latin typeface="Times New Roman" pitchFamily="-104" charset="0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0433" y="2981196"/>
            <a:ext cx="1725324" cy="128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351334" y="4433902"/>
            <a:ext cx="70028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3600" dirty="0" err="1" smtClean="0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4" charset="0"/>
              </a:rPr>
              <a:t> on </a:t>
            </a:r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Twitter</a:t>
            </a:r>
            <a:endParaRPr lang="en-US" sz="3600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165669"/>
            <a:ext cx="91292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  </a:t>
            </a:r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6000" b="1" i="1" dirty="0" smtClean="0">
                <a:solidFill>
                  <a:srgbClr val="FFFF00"/>
                </a:solidFill>
                <a:latin typeface="Times New Roman" pitchFamily="-104" charset="0"/>
              </a:rPr>
              <a:t>Thank You</a:t>
            </a:r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!</a:t>
            </a:r>
            <a:r>
              <a:rPr lang="en-US" sz="5400" i="1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endParaRPr lang="en-US" sz="60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163" y="5467983"/>
            <a:ext cx="83396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sz="3200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1" y="1228244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Contact Information:</a:t>
            </a:r>
            <a:endParaRPr lang="en-US" sz="4000" b="1" i="1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833060"/>
            <a:ext cx="91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-104" charset="0"/>
              </a:rPr>
              <a:t>marcia@musicedconsultants.net</a:t>
            </a:r>
            <a:endParaRPr lang="en-US" sz="3600" dirty="0" smtClean="0">
              <a:latin typeface="Times New Roman" pitchFamily="-104" charset="0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0433" y="2981196"/>
            <a:ext cx="1725324" cy="128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351334" y="4433902"/>
            <a:ext cx="70028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3600" dirty="0" err="1" smtClean="0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-104" charset="0"/>
              </a:rPr>
              <a:t> on </a:t>
            </a:r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Twitter</a:t>
            </a:r>
            <a:endParaRPr lang="en-US" sz="3600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165669"/>
            <a:ext cx="91292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  </a:t>
            </a:r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6000" b="1" i="1" dirty="0" smtClean="0">
                <a:solidFill>
                  <a:srgbClr val="FFFF00"/>
                </a:solidFill>
                <a:latin typeface="Times New Roman" pitchFamily="-104" charset="0"/>
              </a:rPr>
              <a:t>Thank You</a:t>
            </a:r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!</a:t>
            </a:r>
            <a:r>
              <a:rPr lang="en-US" sz="5400" i="1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endParaRPr lang="en-US" sz="60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163" y="5467983"/>
            <a:ext cx="83396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</a:t>
            </a:r>
            <a:r>
              <a:rPr lang="en-US" sz="3200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/UMEA2013</a:t>
            </a:r>
            <a:endParaRPr lang="en-US" sz="3200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0487" name="Rectangle 4"/>
          <p:cNvSpPr>
            <a:spLocks noChangeArrowheads="1"/>
          </p:cNvSpPr>
          <p:nvPr/>
        </p:nvSpPr>
        <p:spPr bwMode="auto">
          <a:xfrm>
            <a:off x="304800" y="3048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1.  What Do Principals </a:t>
            </a:r>
            <a:r>
              <a:rPr lang="en-US" sz="3200" b="1" u="sng" dirty="0">
                <a:latin typeface="Times New Roman"/>
                <a:cs typeface="Times New Roman"/>
              </a:rPr>
              <a:t>Really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Think? 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0488" name="Rectangle 5"/>
          <p:cNvSpPr>
            <a:spLocks noChangeArrowheads="1"/>
          </p:cNvSpPr>
          <p:nvPr/>
        </p:nvSpPr>
        <p:spPr bwMode="auto">
          <a:xfrm>
            <a:off x="228600" y="1143001"/>
            <a:ext cx="8763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2800" i="1" u="sng" dirty="0">
                <a:solidFill>
                  <a:srgbClr val="FFFF00"/>
                </a:solidFill>
                <a:latin typeface="Times New Roman"/>
                <a:cs typeface="Times New Roman"/>
              </a:rPr>
              <a:t>What I love best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>
                <a:latin typeface="Times New Roman"/>
                <a:cs typeface="Times New Roman"/>
              </a:rPr>
              <a:t>about my music teacher is </a:t>
            </a:r>
          </a:p>
          <a:p>
            <a:pPr marL="457200" indent="-457200"/>
            <a:r>
              <a:rPr lang="en-US" sz="2800" i="1" dirty="0">
                <a:latin typeface="Times New Roman"/>
                <a:cs typeface="Times New Roman"/>
              </a:rPr>
              <a:t>that he/she is. . .</a:t>
            </a:r>
            <a:endParaRPr lang="en-US" sz="2800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Communicative 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Encouraging 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Flexible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Professional 	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Creative 	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Talented 	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Intense (In a Good Way)	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Effective with Pedagogy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		</a:t>
            </a:r>
          </a:p>
          <a:p>
            <a:pPr marL="457200" indent="-457200"/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3824" y="5925234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9" name="Picture 8" descr="Girl Giving Her 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141" y="2173897"/>
            <a:ext cx="3467100" cy="234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2535" name="Rectangle 4"/>
          <p:cNvSpPr>
            <a:spLocks noChangeArrowheads="1"/>
          </p:cNvSpPr>
          <p:nvPr/>
        </p:nvSpPr>
        <p:spPr bwMode="auto">
          <a:xfrm>
            <a:off x="304800" y="3048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1.  What Do Principals </a:t>
            </a:r>
            <a:r>
              <a:rPr lang="en-US" sz="3200" b="1" u="sng" dirty="0">
                <a:latin typeface="Times New Roman"/>
                <a:cs typeface="Times New Roman"/>
              </a:rPr>
              <a:t>Really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Think? 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2536" name="Rectangle 5"/>
          <p:cNvSpPr>
            <a:spLocks noChangeArrowheads="1"/>
          </p:cNvSpPr>
          <p:nvPr/>
        </p:nvSpPr>
        <p:spPr bwMode="auto">
          <a:xfrm>
            <a:off x="228600" y="1143000"/>
            <a:ext cx="8763000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2800" i="1" u="sng" dirty="0">
                <a:solidFill>
                  <a:srgbClr val="FFFF00"/>
                </a:solidFill>
                <a:latin typeface="Times New Roman"/>
                <a:cs typeface="Times New Roman"/>
              </a:rPr>
              <a:t>What I love best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>
                <a:latin typeface="Times New Roman"/>
                <a:cs typeface="Times New Roman"/>
              </a:rPr>
              <a:t>about my music teacher is </a:t>
            </a:r>
          </a:p>
          <a:p>
            <a:pPr marL="457200" indent="-457200"/>
            <a:r>
              <a:rPr lang="en-US" sz="2800" i="1" dirty="0">
                <a:latin typeface="Times New Roman"/>
                <a:cs typeface="Times New Roman"/>
              </a:rPr>
              <a:t>that he/she is. . .</a:t>
            </a:r>
            <a:endParaRPr lang="en-US" sz="2800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Responsible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Collegial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Motivational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Inspirational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Helpful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Content-oriented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A Music Advocate (Recruiter)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Demanding (Self and Students) </a:t>
            </a:r>
          </a:p>
          <a:p>
            <a:pPr marL="457200" indent="-457200"/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22537" name="Picture 9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1475" y="1752600"/>
            <a:ext cx="3844925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043824" y="605926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24581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4582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4583" name="Rectangle 4"/>
          <p:cNvSpPr>
            <a:spLocks noChangeArrowheads="1"/>
          </p:cNvSpPr>
          <p:nvPr/>
        </p:nvSpPr>
        <p:spPr bwMode="auto">
          <a:xfrm>
            <a:off x="304800" y="3810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1.  What Do Principals </a:t>
            </a:r>
            <a:r>
              <a:rPr lang="en-US" sz="3200" b="1" u="sng" dirty="0">
                <a:latin typeface="Times New Roman"/>
                <a:cs typeface="Times New Roman"/>
              </a:rPr>
              <a:t>Really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Think?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4584" name="Rectangle 5"/>
          <p:cNvSpPr>
            <a:spLocks noChangeArrowheads="1"/>
          </p:cNvSpPr>
          <p:nvPr/>
        </p:nvSpPr>
        <p:spPr bwMode="auto">
          <a:xfrm>
            <a:off x="304800" y="1156806"/>
            <a:ext cx="8686800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To </a:t>
            </a:r>
            <a:r>
              <a:rPr lang="en-US" sz="2800" i="1" u="sng" dirty="0">
                <a:latin typeface="Times New Roman"/>
                <a:cs typeface="Times New Roman"/>
              </a:rPr>
              <a:t>improve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 the music program, I would ask my</a:t>
            </a:r>
          </a:p>
          <a:p>
            <a:pPr marL="457200" indent="-457200"/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music teachers to. . .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Communicate ! Communicate! Communicate!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Coordinate/</a:t>
            </a:r>
            <a:r>
              <a:rPr lang="en-US" sz="2800" dirty="0" err="1">
                <a:latin typeface="Times New Roman"/>
                <a:cs typeface="Times New Roman"/>
              </a:rPr>
              <a:t>Collborate</a:t>
            </a:r>
            <a:r>
              <a:rPr lang="en-US" sz="2800" dirty="0">
                <a:latin typeface="Times New Roman"/>
                <a:cs typeface="Times New Roman"/>
              </a:rPr>
              <a:t> with Colleagues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Articulate with Feeder Schools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Recruit/Retain More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Develop Pride in Groups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Expect Excellence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Promote More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Perform More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3824" y="6248972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9" name="Picture 8" descr="Boys Sing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839" y="2934677"/>
            <a:ext cx="2436561" cy="3313723"/>
          </a:xfrm>
          <a:prstGeom prst="rect">
            <a:avLst/>
          </a:prstGeom>
          <a:effectLst>
            <a:softEdge rad="139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6630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6631" name="Rectangle 4"/>
          <p:cNvSpPr>
            <a:spLocks noChangeArrowheads="1"/>
          </p:cNvSpPr>
          <p:nvPr/>
        </p:nvSpPr>
        <p:spPr bwMode="auto">
          <a:xfrm>
            <a:off x="304800" y="3810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1.  What Do Principals </a:t>
            </a:r>
            <a:r>
              <a:rPr lang="en-US" sz="3200" b="1" u="sng" dirty="0">
                <a:latin typeface="Times New Roman"/>
                <a:cs typeface="Times New Roman"/>
              </a:rPr>
              <a:t>Really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Think?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6632" name="Rectangle 5"/>
          <p:cNvSpPr>
            <a:spLocks noChangeArrowheads="1"/>
          </p:cNvSpPr>
          <p:nvPr/>
        </p:nvSpPr>
        <p:spPr bwMode="auto">
          <a:xfrm>
            <a:off x="304800" y="1143000"/>
            <a:ext cx="8686800" cy="451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To </a:t>
            </a:r>
            <a:r>
              <a:rPr lang="en-US" sz="2800" i="1" u="sng" dirty="0">
                <a:latin typeface="Times New Roman"/>
                <a:cs typeface="Times New Roman"/>
              </a:rPr>
              <a:t>improve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>
                <a:latin typeface="Times New Roman"/>
                <a:cs typeface="Times New Roman"/>
              </a:rPr>
              <a:t>the music program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, I would ask my</a:t>
            </a:r>
          </a:p>
          <a:p>
            <a:pPr marL="457200" indent="-457200"/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music teachers to. . .(cont.)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Help Administrators to Help Them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	(esp. Class Sizes)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Extend Learning Into the Community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Develop Partnerships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Incorporate School-wide Objectives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Analyze Their Own Programs More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		Often </a:t>
            </a:r>
          </a:p>
          <a:p>
            <a:pPr marL="457200" indent="-457200"/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26633" name="Picture 13" descr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8505" y="2209799"/>
            <a:ext cx="2414077" cy="3446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399424" y="605926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8678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28679" name="Rectangle 4"/>
          <p:cNvSpPr>
            <a:spLocks noChangeArrowheads="1"/>
          </p:cNvSpPr>
          <p:nvPr/>
        </p:nvSpPr>
        <p:spPr bwMode="auto">
          <a:xfrm>
            <a:off x="304800" y="3810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1.  What Do Principals </a:t>
            </a:r>
            <a:r>
              <a:rPr lang="en-US" sz="3200" b="1" u="sng" dirty="0">
                <a:latin typeface="Times New Roman"/>
                <a:cs typeface="Times New Roman"/>
              </a:rPr>
              <a:t>Really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Think?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381000" y="1066800"/>
            <a:ext cx="8534400" cy="436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en-US" sz="2800" i="1" u="sng" dirty="0">
                <a:solidFill>
                  <a:srgbClr val="FFFF00"/>
                </a:solidFill>
                <a:latin typeface="Times New Roman"/>
                <a:cs typeface="Times New Roman"/>
              </a:rPr>
              <a:t>What troubles me most</a:t>
            </a:r>
            <a:r>
              <a:rPr lang="en-US" sz="2800" i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i="1" dirty="0">
                <a:latin typeface="Times New Roman"/>
                <a:cs typeface="Times New Roman"/>
              </a:rPr>
              <a:t>is that he/she is not. . .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endParaRPr lang="en-US" sz="1400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Passionate about Music/Teaching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Considerate of the “Big Picture”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Communicative 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Demanding Enough 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A Classroom Manager 	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Taking Care of Self 		 	</a:t>
            </a: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An Effective Lesson Planner 		Even-tempered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/>
            <a:r>
              <a:rPr lang="en-US" sz="2800" dirty="0">
                <a:latin typeface="Times New Roman"/>
                <a:cs typeface="Times New Roman"/>
              </a:rPr>
              <a:t>A Team Player </a:t>
            </a:r>
            <a:r>
              <a:rPr lang="en-US" dirty="0">
                <a:latin typeface="Times New Roman"/>
                <a:cs typeface="Times New Roman"/>
              </a:rPr>
              <a:t>			</a:t>
            </a:r>
            <a:r>
              <a:rPr lang="en-US" dirty="0" smtClean="0">
                <a:latin typeface="Times New Roman"/>
                <a:cs typeface="Times New Roman"/>
              </a:rPr>
              <a:t>				</a:t>
            </a:r>
            <a:r>
              <a:rPr lang="en-US" sz="2800" dirty="0" smtClean="0">
                <a:latin typeface="Times New Roman"/>
                <a:cs typeface="Times New Roman"/>
              </a:rPr>
              <a:t>Organized </a:t>
            </a:r>
            <a:r>
              <a:rPr lang="en-US" dirty="0">
                <a:latin typeface="Times New Roman"/>
                <a:cs typeface="Times New Roman"/>
              </a:rPr>
              <a:t>		</a:t>
            </a:r>
          </a:p>
        </p:txBody>
      </p:sp>
      <p:pic>
        <p:nvPicPr>
          <p:cNvPr id="28681" name="Picture 6" descr="DownloadedFi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8000" y="1752600"/>
            <a:ext cx="1987176" cy="2636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385619" y="6059269"/>
            <a:ext cx="477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www.musiceducationconsultants.net/UMEA2013</a:t>
            </a:r>
            <a:endParaRPr lang="en-US" i="1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latin typeface="Times New Roman"/>
              <a:cs typeface="Times New Roman"/>
            </a:endParaRP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4181475" y="3648075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4537075" y="3854450"/>
            <a:ext cx="184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/>
              <a:cs typeface="Times New Roman"/>
            </a:endParaRPr>
          </a:p>
        </p:txBody>
      </p:sp>
      <p:sp>
        <p:nvSpPr>
          <p:cNvPr id="30727" name="Rectangle 4"/>
          <p:cNvSpPr>
            <a:spLocks noChangeArrowheads="1"/>
          </p:cNvSpPr>
          <p:nvPr/>
        </p:nvSpPr>
        <p:spPr bwMode="auto">
          <a:xfrm>
            <a:off x="457200" y="30480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4" charset="0"/>
              <a:buAutoNum type="arabicPeriod" startAt="2"/>
            </a:pP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What Have </a:t>
            </a:r>
            <a:r>
              <a:rPr lang="en-US" sz="3200" b="1" u="sng" dirty="0">
                <a:latin typeface="Times New Roman"/>
                <a:cs typeface="Times New Roman"/>
              </a:rPr>
              <a:t>You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Done to Make an Advocate Out of </a:t>
            </a:r>
            <a:r>
              <a:rPr lang="en-US" sz="3200" b="1" u="sng" dirty="0">
                <a:latin typeface="Times New Roman"/>
                <a:cs typeface="Times New Roman"/>
              </a:rPr>
              <a:t>Your</a:t>
            </a:r>
            <a:r>
              <a:rPr lang="en-US" sz="3200" b="1" dirty="0">
                <a:solidFill>
                  <a:srgbClr val="FFFF00"/>
                </a:solidFill>
                <a:latin typeface="Times New Roman"/>
                <a:cs typeface="Times New Roman"/>
              </a:rPr>
              <a:t> Principal?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0728" name="Rectangle 5"/>
          <p:cNvSpPr>
            <a:spLocks noChangeArrowheads="1"/>
          </p:cNvSpPr>
          <p:nvPr/>
        </p:nvSpPr>
        <p:spPr bwMode="auto">
          <a:xfrm>
            <a:off x="422275" y="1382018"/>
            <a:ext cx="82296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3200" dirty="0" smtClean="0">
                <a:latin typeface="Times New Roman"/>
                <a:cs typeface="Times New Roman"/>
              </a:rPr>
              <a:t>“I keep </a:t>
            </a:r>
            <a:r>
              <a:rPr lang="en-US" sz="3200" dirty="0">
                <a:latin typeface="Times New Roman"/>
                <a:cs typeface="Times New Roman"/>
              </a:rPr>
              <a:t>m</a:t>
            </a:r>
            <a:r>
              <a:rPr lang="en-US" sz="3200" dirty="0" smtClean="0">
                <a:latin typeface="Times New Roman"/>
                <a:cs typeface="Times New Roman"/>
              </a:rPr>
              <a:t>y principal informed.”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12" name="Picture 11" descr="Screen Shot 2012-08-28 at 4.33.4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91" y="1966794"/>
            <a:ext cx="8737084" cy="4738806"/>
          </a:xfrm>
          <a:prstGeom prst="rect">
            <a:avLst/>
          </a:prstGeom>
        </p:spPr>
      </p:pic>
      <p:pic>
        <p:nvPicPr>
          <p:cNvPr id="14" name="Picture 13" descr="Screen Shot 2012-08-28 at 4.35.2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91" y="3123038"/>
            <a:ext cx="4368284" cy="1803400"/>
          </a:xfrm>
          <a:prstGeom prst="rect">
            <a:avLst/>
          </a:prstGeom>
        </p:spPr>
      </p:pic>
      <p:pic>
        <p:nvPicPr>
          <p:cNvPr id="15" name="Picture 14" descr="Screen Shot 2012-08-28 at 4.35.10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91" y="1966794"/>
            <a:ext cx="4368284" cy="1640442"/>
          </a:xfrm>
          <a:prstGeom prst="rect">
            <a:avLst/>
          </a:prstGeom>
        </p:spPr>
      </p:pic>
      <p:pic>
        <p:nvPicPr>
          <p:cNvPr id="16" name="Picture 15" descr="Screen Shot 2012-08-28 at 4.34.03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475" y="4926438"/>
            <a:ext cx="4121666" cy="1779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ute">
  <a:themeElements>
    <a:clrScheme name="Custom 1">
      <a:dk1>
        <a:srgbClr val="008080"/>
      </a:dk1>
      <a:lt1>
        <a:srgbClr val="FFFFFF"/>
      </a:lt1>
      <a:dk2>
        <a:srgbClr val="51ABD0"/>
      </a:dk2>
      <a:lt2>
        <a:srgbClr val="FFFFFF"/>
      </a:lt2>
      <a:accent1>
        <a:srgbClr val="FF6600"/>
      </a:accent1>
      <a:accent2>
        <a:srgbClr val="FFCC00"/>
      </a:accent2>
      <a:accent3>
        <a:srgbClr val="B3D2E4"/>
      </a:accent3>
      <a:accent4>
        <a:srgbClr val="DADADA"/>
      </a:accent4>
      <a:accent5>
        <a:srgbClr val="FFB8AA"/>
      </a:accent5>
      <a:accent6>
        <a:srgbClr val="E7B900"/>
      </a:accent6>
      <a:hlink>
        <a:srgbClr val="33CCCC"/>
      </a:hlink>
      <a:folHlink>
        <a:srgbClr val="36CC64"/>
      </a:folHlink>
    </a:clrScheme>
    <a:fontScheme name="Chute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hute 1">
        <a:dk1>
          <a:srgbClr val="003366"/>
        </a:dk1>
        <a:lt1>
          <a:srgbClr val="FFFFFF"/>
        </a:lt1>
        <a:dk2>
          <a:srgbClr val="51ABD0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3D2E4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ute 2">
        <a:dk1>
          <a:srgbClr val="000000"/>
        </a:dk1>
        <a:lt1>
          <a:srgbClr val="FFFFFF"/>
        </a:lt1>
        <a:dk2>
          <a:srgbClr val="51ABD0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3D2E4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ute 3">
        <a:dk1>
          <a:srgbClr val="010199"/>
        </a:dk1>
        <a:lt1>
          <a:srgbClr val="FFFFFF"/>
        </a:lt1>
        <a:dk2>
          <a:srgbClr val="51ABD0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B3D2E4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2183</Words>
  <Application>Microsoft Macintosh PowerPoint</Application>
  <PresentationFormat>On-screen Show (4:3)</PresentationFormat>
  <Paragraphs>313</Paragraphs>
  <Slides>39</Slides>
  <Notes>38</Notes>
  <HiddenSlides>0</HiddenSlides>
  <MMClips>3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Chute</vt:lpstr>
      <vt:lpstr>Making an Advocate  Out of Your Principal: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an Advocate  Out of Your Principal;</dc:title>
  <dc:creator>Marcia Neel</dc:creator>
  <cp:lastModifiedBy>Marcia Neel</cp:lastModifiedBy>
  <cp:revision>232</cp:revision>
  <dcterms:created xsi:type="dcterms:W3CDTF">2013-02-01T03:34:30Z</dcterms:created>
  <dcterms:modified xsi:type="dcterms:W3CDTF">2013-02-01T04:48:56Z</dcterms:modified>
</cp:coreProperties>
</file>