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701" r:id="rId1"/>
  </p:sldMasterIdLst>
  <p:notesMasterIdLst>
    <p:notesMasterId r:id="rId37"/>
  </p:notesMasterIdLst>
  <p:handoutMasterIdLst>
    <p:handoutMasterId r:id="rId38"/>
  </p:handoutMasterIdLst>
  <p:sldIdLst>
    <p:sldId id="336" r:id="rId2"/>
    <p:sldId id="333" r:id="rId3"/>
    <p:sldId id="259" r:id="rId4"/>
    <p:sldId id="367" r:id="rId5"/>
    <p:sldId id="345" r:id="rId6"/>
    <p:sldId id="373" r:id="rId7"/>
    <p:sldId id="374" r:id="rId8"/>
    <p:sldId id="368" r:id="rId9"/>
    <p:sldId id="392" r:id="rId10"/>
    <p:sldId id="350" r:id="rId11"/>
    <p:sldId id="401" r:id="rId12"/>
    <p:sldId id="398" r:id="rId13"/>
    <p:sldId id="353" r:id="rId14"/>
    <p:sldId id="354" r:id="rId15"/>
    <p:sldId id="375" r:id="rId16"/>
    <p:sldId id="407" r:id="rId17"/>
    <p:sldId id="379" r:id="rId18"/>
    <p:sldId id="376" r:id="rId19"/>
    <p:sldId id="357" r:id="rId20"/>
    <p:sldId id="394" r:id="rId21"/>
    <p:sldId id="358" r:id="rId22"/>
    <p:sldId id="359" r:id="rId23"/>
    <p:sldId id="361" r:id="rId24"/>
    <p:sldId id="395" r:id="rId25"/>
    <p:sldId id="362" r:id="rId26"/>
    <p:sldId id="369" r:id="rId27"/>
    <p:sldId id="364" r:id="rId28"/>
    <p:sldId id="365" r:id="rId29"/>
    <p:sldId id="371" r:id="rId30"/>
    <p:sldId id="377" r:id="rId31"/>
    <p:sldId id="396" r:id="rId32"/>
    <p:sldId id="404" r:id="rId33"/>
    <p:sldId id="406" r:id="rId34"/>
    <p:sldId id="408" r:id="rId35"/>
    <p:sldId id="409" r:id="rId36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E58955"/>
    <a:srgbClr val="663300"/>
    <a:srgbClr val="336699"/>
    <a:srgbClr val="2C7478"/>
    <a:srgbClr val="660066"/>
    <a:srgbClr val="9900CC"/>
    <a:srgbClr val="B095F3"/>
    <a:srgbClr val="0000FF"/>
    <a:srgbClr val="CD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84" y="-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1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06419F-570C-D44B-A073-FBB7A5B89103}" type="slidenum">
              <a:rPr lang="en-US">
                <a:latin typeface="Times" charset="0"/>
              </a:rPr>
              <a:pPr/>
              <a:t>10</a:t>
            </a:fld>
            <a:endParaRPr lang="en-US">
              <a:latin typeface="Times" charset="0"/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11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12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13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3249C-0124-C842-94CC-967B691BC945}" type="slidenum">
              <a:rPr lang="en-US">
                <a:latin typeface="Times" charset="0"/>
              </a:rPr>
              <a:pPr/>
              <a:t>14</a:t>
            </a:fld>
            <a:endParaRPr lang="en-US">
              <a:latin typeface="Time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76FDC4-0D98-754B-82EA-81FF2A48AEA7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76FDC4-0D98-754B-82EA-81FF2A48AEA7}" type="slidenum">
              <a:rPr lang="en-US" sz="1200"/>
              <a:pPr algn="r" eaLnBrk="0" hangingPunct="0"/>
              <a:t>16</a:t>
            </a:fld>
            <a:endParaRPr lang="en-US" sz="120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17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18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19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59525522-B06E-8E42-9210-A5536DDC44B7}" type="slidenum">
              <a:rPr lang="en-US" sz="1200"/>
              <a:pPr algn="r" eaLnBrk="0" hangingPunct="0"/>
              <a:t>20</a:t>
            </a:fld>
            <a:endParaRPr lang="en-US" sz="1200"/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22F2C-74E5-1B42-B6C2-D65B614F5CB8}" type="slidenum">
              <a:rPr lang="en-US">
                <a:latin typeface="Times" charset="0"/>
              </a:rPr>
              <a:pPr/>
              <a:t>21</a:t>
            </a:fld>
            <a:endParaRPr lang="en-US">
              <a:latin typeface="Times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EA7B2-6225-2841-AD00-BA1FADCBDB0A}" type="slidenum">
              <a:rPr lang="en-US">
                <a:latin typeface="Times" charset="0"/>
              </a:rPr>
              <a:pPr/>
              <a:t>22</a:t>
            </a:fld>
            <a:endParaRPr lang="en-US">
              <a:latin typeface="Times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28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987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A474BC88-51D4-B941-87A6-8CB8A4183CA9}" type="slidenum">
              <a:rPr lang="en-US" sz="1200"/>
              <a:pPr algn="r" eaLnBrk="0" hangingPunct="0"/>
              <a:t>29</a:t>
            </a:fld>
            <a:endParaRPr lang="en-US" sz="1200"/>
          </a:p>
        </p:txBody>
      </p:sp>
      <p:sp>
        <p:nvSpPr>
          <p:cNvPr id="7987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987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30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839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2D91998D-0E03-7146-8BC4-743910B9AA1A}" type="slidenum">
              <a:rPr lang="en-US" sz="1200"/>
              <a:pPr algn="r" eaLnBrk="0" hangingPunct="0"/>
              <a:t>31</a:t>
            </a:fld>
            <a:endParaRPr lang="en-US" sz="1200"/>
          </a:p>
        </p:txBody>
      </p:sp>
      <p:sp>
        <p:nvSpPr>
          <p:cNvPr id="8397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397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921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D65337-512B-0D48-B853-76517B0AD96B}" type="slidenum">
              <a:rPr lang="en-US">
                <a:latin typeface="Times" charset="0"/>
              </a:rPr>
              <a:pPr/>
              <a:t>32</a:t>
            </a:fld>
            <a:endParaRPr lang="en-US">
              <a:latin typeface="Times" charset="0"/>
            </a:endParaRPr>
          </a:p>
        </p:txBody>
      </p:sp>
      <p:sp>
        <p:nvSpPr>
          <p:cNvPr id="921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921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D65337-512B-0D48-B853-76517B0AD96B}" type="slidenum">
              <a:rPr lang="en-US">
                <a:latin typeface="Times" charset="0"/>
              </a:rPr>
              <a:pPr/>
              <a:t>33</a:t>
            </a:fld>
            <a:endParaRPr lang="en-US">
              <a:latin typeface="Times" charset="0"/>
            </a:endParaRPr>
          </a:p>
        </p:txBody>
      </p:sp>
      <p:sp>
        <p:nvSpPr>
          <p:cNvPr id="921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34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35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11E31-A891-7145-813C-32B07326DB4A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827501BC-4349-A844-BA03-C42FA1A8B46F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4C40B-BD92-904B-B0D1-39491AF29CEA}" type="slidenum">
              <a:rPr lang="en-US">
                <a:latin typeface="Times" charset="0"/>
              </a:rPr>
              <a:pPr/>
              <a:t>8</a:t>
            </a:fld>
            <a:endParaRPr lang="en-US">
              <a:latin typeface="Times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9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 dirty="0">
              <a:latin typeface="Times New Roman"/>
            </a:endParaRPr>
          </a:p>
        </p:txBody>
      </p:sp>
      <p:grpSp>
        <p:nvGrpSpPr>
          <p:cNvPr id="5" name="Group 1032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1033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7" name="Rectangle 1034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8" name="Rectangle 1035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9" name="Rectangle 1036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10" name="Line 1037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11" name="Rectangle 1038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  <p:sp>
        <p:nvSpPr>
          <p:cNvPr id="294915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4916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02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C2A0-207B-324C-9854-DFDA1863FDE1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13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0"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14" name="Rectangle 103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FEAEA901-911E-8F4B-ADE6-4DAAFA38A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47133-5F69-4640-A4AA-4405A49ED681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298BF-2ED1-C641-8AF2-D62E0FB0F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8916-3468-0F48-8867-0723C64D51C4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30AD8-A0C4-9245-9CC9-F064FDAEB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66F8-CE87-8B43-BAE2-65CDED238B66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1FE74-AD99-234C-AAB2-EBF98255D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44613-3C06-4C49-AAF4-D49BC73B3724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A3FF-04C3-304C-AFAC-535F33ABC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F616D-1AB2-584A-ABDC-F8AFEBF9E4D3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A3C15-6233-A445-AFD5-FCAA31080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D230F-A3F0-5041-8E23-129B9FF44FF8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CF69-2477-6646-8D09-BB92A8E73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F37C9-2858-2148-A578-424EB224237F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BA6AC-771E-6B4B-A2B5-C6E1E0B15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18DE9-B5AB-A045-89EF-2CB70DA3856F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258C2-9E0C-F843-94B0-06B40E8DF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48C1-105D-9946-8B5E-4E7A0D78D215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B5DC3-9D3E-EE47-91E6-964F596B2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CA918-6897-3547-9585-3256AAB893D3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F567-FC49-4B4E-BB0F-A4A90FB6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70232422-39F9-8E4E-9D55-B4F015B40938}" type="datetime1">
              <a:rPr lang="en-US"/>
              <a:pPr>
                <a:defRPr/>
              </a:pPr>
              <a:t>1/31/13</a:t>
            </a:fld>
            <a:endParaRPr lang="en-US"/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latin typeface="Arial" pitchFamily="-109" charset="0"/>
              </a:defRPr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665C1D2B-DEBA-2D44-B1C4-CDFCB62A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29389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29389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90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7" Type="http://schemas.openxmlformats.org/officeDocument/2006/relationships/image" Target="../media/image4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5" Type="http://schemas.openxmlformats.org/officeDocument/2006/relationships/image" Target="../media/image25.jpe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7" Type="http://schemas.openxmlformats.org/officeDocument/2006/relationships/image" Target="../media/image35.png"/><Relationship Id="rId1" Type="http://schemas.openxmlformats.org/officeDocument/2006/relationships/audio" Target="file://localhost/Users/marcianeel/Desktop/Robinson%20MS.mp3" TargetMode="Externa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image" Target="../media/image48.png"/><Relationship Id="rId1" Type="http://schemas.openxmlformats.org/officeDocument/2006/relationships/video" Target="file://localhost/Users/marcianeel/Desktop/First%20Performance.mov" TargetMode="External"/><Relationship Id="rId2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6.jpeg"/><Relationship Id="rId5" Type="http://schemas.openxmlformats.org/officeDocument/2006/relationships/image" Target="../media/image57.jpeg"/><Relationship Id="rId6" Type="http://schemas.openxmlformats.org/officeDocument/2006/relationships/image" Target="../media/image58.jpeg"/><Relationship Id="rId7" Type="http://schemas.openxmlformats.org/officeDocument/2006/relationships/image" Target="../media/image59.jpeg"/><Relationship Id="rId8" Type="http://schemas.openxmlformats.org/officeDocument/2006/relationships/image" Target="../media/image60.jpeg"/><Relationship Id="rId9" Type="http://schemas.openxmlformats.org/officeDocument/2006/relationships/image" Target="../media/image61.jpeg"/><Relationship Id="rId10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jpeg"/><Relationship Id="rId6" Type="http://schemas.openxmlformats.org/officeDocument/2006/relationships/image" Target="../media/image6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6.jpeg"/><Relationship Id="rId12" Type="http://schemas.openxmlformats.org/officeDocument/2006/relationships/image" Target="../media/image77.png"/><Relationship Id="rId13" Type="http://schemas.openxmlformats.org/officeDocument/2006/relationships/image" Target="../media/image78.png"/><Relationship Id="rId14" Type="http://schemas.openxmlformats.org/officeDocument/2006/relationships/image" Target="../media/image79.png"/><Relationship Id="rId15" Type="http://schemas.openxmlformats.org/officeDocument/2006/relationships/image" Target="../media/image80.png"/><Relationship Id="rId16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jpeg"/><Relationship Id="rId7" Type="http://schemas.openxmlformats.org/officeDocument/2006/relationships/image" Target="../media/image72.png"/><Relationship Id="rId8" Type="http://schemas.openxmlformats.org/officeDocument/2006/relationships/image" Target="../media/image73.jpeg"/><Relationship Id="rId9" Type="http://schemas.openxmlformats.org/officeDocument/2006/relationships/image" Target="../media/image74.jpeg"/><Relationship Id="rId10" Type="http://schemas.openxmlformats.org/officeDocument/2006/relationships/image" Target="../media/image75.jpeg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6.jpeg"/><Relationship Id="rId12" Type="http://schemas.openxmlformats.org/officeDocument/2006/relationships/image" Target="../media/image77.png"/><Relationship Id="rId13" Type="http://schemas.openxmlformats.org/officeDocument/2006/relationships/image" Target="../media/image78.png"/><Relationship Id="rId14" Type="http://schemas.openxmlformats.org/officeDocument/2006/relationships/image" Target="../media/image79.png"/><Relationship Id="rId15" Type="http://schemas.openxmlformats.org/officeDocument/2006/relationships/image" Target="../media/image80.png"/><Relationship Id="rId16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jpeg"/><Relationship Id="rId7" Type="http://schemas.openxmlformats.org/officeDocument/2006/relationships/image" Target="../media/image72.png"/><Relationship Id="rId8" Type="http://schemas.openxmlformats.org/officeDocument/2006/relationships/image" Target="../media/image73.jpeg"/><Relationship Id="rId9" Type="http://schemas.openxmlformats.org/officeDocument/2006/relationships/image" Target="../media/image74.jpeg"/><Relationship Id="rId10" Type="http://schemas.openxmlformats.org/officeDocument/2006/relationships/image" Target="../media/image7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0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" y="1676400"/>
            <a:ext cx="8610600" cy="1447800"/>
          </a:xfrm>
          <a:noFill/>
        </p:spPr>
        <p:txBody>
          <a:bodyPr/>
          <a:lstStyle/>
          <a:p>
            <a:r>
              <a:rPr lang="en-US" sz="3200" dirty="0" smtClean="0">
                <a:solidFill>
                  <a:srgbClr val="008000"/>
                </a:solidFill>
                <a:latin typeface="Times New Roman Bold" pitchFamily="1" charset="0"/>
              </a:rPr>
              <a:t>Marcia Neel</a:t>
            </a:r>
            <a:endParaRPr lang="en-US" sz="3200" dirty="0">
              <a:solidFill>
                <a:srgbClr val="008000"/>
              </a:solidFill>
              <a:latin typeface="Times New Roman Bold" pitchFamily="1" charset="0"/>
            </a:endParaRPr>
          </a:p>
          <a:p>
            <a:r>
              <a:rPr lang="en-US" sz="2400" dirty="0" err="1">
                <a:solidFill>
                  <a:srgbClr val="008000"/>
                </a:solidFill>
                <a:latin typeface="Times New Roman Bold" pitchFamily="1" charset="0"/>
              </a:rPr>
              <a:t>marcia@musicedconsultants.net</a:t>
            </a:r>
            <a:endParaRPr lang="en-US" sz="2400" dirty="0" smtClean="0">
              <a:solidFill>
                <a:srgbClr val="008000"/>
              </a:solidFill>
              <a:latin typeface="Times New Roman Bold" pitchFamily="1" charset="0"/>
            </a:endParaRPr>
          </a:p>
          <a:p>
            <a:r>
              <a:rPr lang="en-US" sz="3200" b="0" dirty="0" smtClean="0">
                <a:solidFill>
                  <a:srgbClr val="008000"/>
                </a:solidFill>
                <a:latin typeface="Times New Roman Bold" pitchFamily="1" charset="0"/>
              </a:rPr>
              <a:t>Utah Music Educators Association</a:t>
            </a:r>
          </a:p>
          <a:p>
            <a:r>
              <a:rPr lang="en-US" sz="3200" b="0" dirty="0" smtClean="0">
                <a:solidFill>
                  <a:srgbClr val="008000"/>
                </a:solidFill>
                <a:latin typeface="Times New Roman Bold" pitchFamily="1" charset="0"/>
              </a:rPr>
              <a:t>February 1, 2013</a:t>
            </a:r>
            <a:endParaRPr lang="en-US" sz="3200" dirty="0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533400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You CAN Successfully Recruit and Retain</a:t>
            </a:r>
          </a:p>
          <a:p>
            <a:pPr algn="ctr"/>
            <a:r>
              <a:rPr lang="en-US" sz="40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Even MORE Music Students!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461" name="Rectangle 11"/>
          <p:cNvSpPr>
            <a:spLocks noChangeArrowheads="1"/>
          </p:cNvSpPr>
          <p:nvPr/>
        </p:nvSpPr>
        <p:spPr bwMode="auto">
          <a:xfrm>
            <a:off x="228600" y="3581400"/>
            <a:ext cx="868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 Bold" pitchFamily="1" charset="0"/>
              </a:rPr>
              <a:t>www.musicedconsultants.net/UMEA2013</a:t>
            </a:r>
            <a:endParaRPr lang="en-US" sz="2800" b="1" dirty="0">
              <a:solidFill>
                <a:schemeClr val="tx2">
                  <a:lumMod val="75000"/>
                  <a:lumOff val="25000"/>
                </a:schemeClr>
              </a:solidFill>
              <a:latin typeface="Times New Roman Bold" pitchFamily="1" charset="0"/>
            </a:endParaRPr>
          </a:p>
        </p:txBody>
      </p:sp>
      <p:pic>
        <p:nvPicPr>
          <p:cNvPr id="1946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4380846"/>
            <a:ext cx="1143000" cy="153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4230290"/>
            <a:ext cx="137160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MAC logo color.jpg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1288" y="4807663"/>
            <a:ext cx="3784312" cy="113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010400" y="5848290"/>
            <a:ext cx="1600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imes New Roman" charset="0"/>
              </a:rPr>
              <a:t>nasmd.com</a:t>
            </a:r>
            <a:endParaRPr lang="en-US" sz="2000" i="1" dirty="0">
              <a:solidFill>
                <a:schemeClr val="tx2">
                  <a:lumMod val="75000"/>
                  <a:lumOff val="25000"/>
                </a:schemeClr>
              </a:solidFill>
              <a:latin typeface="Times New Roman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133600" y="5968424"/>
            <a:ext cx="51054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charset="0"/>
              </a:rPr>
              <a:t>musicachievementcouncil.org</a:t>
            </a:r>
            <a:endParaRPr lang="en-US" sz="3200" i="1" dirty="0">
              <a:solidFill>
                <a:schemeClr val="tx2">
                  <a:lumMod val="75000"/>
                  <a:lumOff val="25000"/>
                </a:schemeClr>
              </a:solidFill>
              <a:latin typeface="Times New Roman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4343400"/>
            <a:ext cx="1625600" cy="1625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Your Demographic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9940" name="Picture 7" descr="Mariachi Boy Playing Guitarron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600200"/>
            <a:ext cx="2362200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1600200"/>
            <a:ext cx="34925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8400" y="3962400"/>
            <a:ext cx="328930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3200" y="3124200"/>
            <a:ext cx="232092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752600"/>
            <a:ext cx="40386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Recruitment Letters</a:t>
            </a:r>
            <a:endParaRPr lang="en-US" sz="200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Keep them simple, upbeat and informational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Emphasize rewards, details,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800"/>
              <a:t>	your expectations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/>
              <a:t>RSVP form</a:t>
            </a:r>
          </a:p>
          <a:p>
            <a:pPr lvl="1" eaLnBrk="1" hangingPunct="1">
              <a:lnSpc>
                <a:spcPct val="90000"/>
              </a:lnSpc>
            </a:pPr>
            <a:endParaRPr lang="en-US" sz="100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Best Ambassador is an </a:t>
            </a:r>
            <a:r>
              <a:rPr lang="en-US" sz="2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Excited</a:t>
            </a:r>
            <a:r>
              <a:rPr lang="en-US" sz="2000" b="1">
                <a:ea typeface="ＭＳ Ｐゴシック" charset="-128"/>
                <a:cs typeface="ＭＳ Ｐゴシック" charset="-128"/>
              </a:rPr>
              <a:t> Child</a:t>
            </a:r>
            <a:endParaRPr lang="en-US" sz="20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b="1">
                <a:ea typeface="ＭＳ Ｐゴシック" charset="-128"/>
                <a:cs typeface="ＭＳ Ｐゴシック" charset="-128"/>
              </a:rPr>
              <a:t>Initial Meeting</a:t>
            </a:r>
            <a:endParaRPr lang="en-US" sz="180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800"/>
              <a:t>BE PREPARED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/>
              <a:t>Involve current parents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/>
              <a:t>Explain rental program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/>
              <a:t>Provide advocacy materials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i="1"/>
              <a:t>Hint</a:t>
            </a:r>
            <a:r>
              <a:rPr lang="en-US" sz="2000"/>
              <a:t>: PARENTS DON’T LIKE SURPRISES!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198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1000" y="1828800"/>
            <a:ext cx="40386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524000"/>
            <a:ext cx="42672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Guide the PARENTS</a:t>
            </a:r>
            <a:endParaRPr lang="en-US" sz="180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Teach PARENTS how to support their child’s practicing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Give PARENTS ideas of how to keep their children motivated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Encourage PARENTS to play an active role in the learning process and to become </a:t>
            </a:r>
            <a:r>
              <a:rPr lang="en-US" sz="2000" b="1" u="sng">
                <a:solidFill>
                  <a:srgbClr val="CD0000"/>
                </a:solidFill>
              </a:rPr>
              <a:t>involved</a:t>
            </a:r>
            <a:endParaRPr lang="en-US" sz="2000"/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Communicate with Parents REGULARLY to keep them engaged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/>
              <a:t>Remember. . .in most cases, PARENTS have NO IDEA what normal is! 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362200"/>
            <a:ext cx="4267200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5334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Recruits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2051" descr="3-DSC_002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90600" y="1524000"/>
            <a:ext cx="3186113" cy="2074863"/>
          </a:xfrm>
        </p:spPr>
      </p:pic>
      <p:pic>
        <p:nvPicPr>
          <p:cNvPr id="12295" name="Picture 7" descr="HS Musici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895600"/>
            <a:ext cx="17716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4" descr="DSC_02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3810000"/>
            <a:ext cx="16922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3810000"/>
            <a:ext cx="15700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1447800"/>
            <a:ext cx="1889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7630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Retention: Keys to Student Success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2133600"/>
            <a:ext cx="38862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Provide a satisfying experience from the day they receive their instruments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Build appreciation for the ensemble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Give recognition and reinforcement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Guarantee student success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4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813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67200" y="1524000"/>
            <a:ext cx="4724400" cy="2819400"/>
          </a:xfrm>
        </p:spPr>
      </p:pic>
      <p:pic>
        <p:nvPicPr>
          <p:cNvPr id="48134" name="Picture 9" descr="AP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4267200"/>
            <a:ext cx="22860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4267200"/>
            <a:ext cx="25146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Retention: Be A Music </a:t>
            </a:r>
            <a:r>
              <a:rPr lang="en-US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Educator</a:t>
            </a:r>
            <a:r>
              <a:rPr lang="en-US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828800"/>
            <a:ext cx="83820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By-products of an Education in Music include: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/>
              <a:t>Social skills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/>
              <a:t>Self-confidence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/>
              <a:t>Coordination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/>
              <a:t>Teamwork</a:t>
            </a:r>
            <a:endParaRPr lang="en-US" sz="2000"/>
          </a:p>
          <a:p>
            <a:pPr marL="742950" lvl="1" indent="-285750" eaLnBrk="1" hangingPunct="1">
              <a:lnSpc>
                <a:spcPct val="90000"/>
              </a:lnSpc>
              <a:buFont typeface="Wingdings" charset="2"/>
              <a:buNone/>
            </a:pPr>
            <a:endParaRPr lang="en-US" sz="2000"/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MOST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	IMPORTANT: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	Do not lose sight of the fact that you are developing students who will have a lifelong appreciation of music. </a:t>
            </a:r>
          </a:p>
          <a:p>
            <a:pPr algn="ctr"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	</a:t>
            </a:r>
            <a:r>
              <a:rPr lang="en-US" sz="28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 musical values on the top of your list!!!</a:t>
            </a:r>
            <a:endParaRPr lang="en-US" sz="2400">
              <a:solidFill>
                <a:srgbClr val="9900CC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0181" name="Picture 7" descr="Teamwor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286000"/>
            <a:ext cx="5105400" cy="26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Retention: Be A Music </a:t>
            </a:r>
            <a:r>
              <a:rPr lang="en-US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Educator</a:t>
            </a:r>
            <a:r>
              <a:rPr lang="en-US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828800"/>
            <a:ext cx="8382000" cy="4267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400" dirty="0" smtClean="0">
                <a:ea typeface="ＭＳ Ｐゴシック" charset="-128"/>
                <a:cs typeface="ＭＳ Ｐゴシック" charset="-128"/>
              </a:rPr>
              <a:t>	</a:t>
            </a:r>
            <a:r>
              <a:rPr lang="en-US" sz="28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 musical values on the top of your list!!!</a:t>
            </a:r>
            <a:endParaRPr lang="en-US" sz="2400" dirty="0">
              <a:solidFill>
                <a:srgbClr val="9900CC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Picture 5" descr="Sheri's Low Bras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2362200"/>
            <a:ext cx="30861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heri's Band Kid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2438400"/>
            <a:ext cx="3048000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Sheri's Bras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24200" y="4267200"/>
            <a:ext cx="2895600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Robinson 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30713" y="3287713"/>
            <a:ext cx="282575" cy="28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Actions That Help </a:t>
            </a:r>
            <a:r>
              <a:rPr lang="en-US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Retain</a:t>
            </a:r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Students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828800"/>
            <a:ext cx="5105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Developing group pride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Improving communication with parents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Being creative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Evaluating yourself on a continual basis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Understanding each student as an individual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Being positive and enthusiastic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ea typeface="ＭＳ Ｐゴシック" charset="-128"/>
                <a:cs typeface="ＭＳ Ｐゴシック" charset="-128"/>
              </a:rPr>
              <a:t>Providing engaging lessons consistently</a:t>
            </a:r>
          </a:p>
        </p:txBody>
      </p:sp>
      <p:pic>
        <p:nvPicPr>
          <p:cNvPr id="54277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981200"/>
            <a:ext cx="35020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5344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905000"/>
            <a:ext cx="4191000" cy="685800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The first disappointment</a:t>
            </a: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526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3886200"/>
            <a:ext cx="1752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39624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600200"/>
            <a:ext cx="2114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81000" y="20574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800">
                <a:latin typeface="Times New Roman" charset="0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>
              <a:latin typeface="Times New Roman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81000" y="2743200"/>
            <a:ext cx="419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800">
                <a:latin typeface="Times New Roman" charset="0"/>
              </a:rPr>
              <a:t>Didn’t like the teacher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81000" y="34290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800">
                <a:latin typeface="Times New Roman" charset="0"/>
              </a:rPr>
              <a:t>Conflicts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5" grpId="0" build="p"/>
      <p:bldP spid="2" grpId="0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Can You Do?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828800"/>
            <a:ext cx="4038600" cy="4302125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Talk to the student</a:t>
            </a:r>
          </a:p>
          <a:p>
            <a:pPr lvl="1" eaLnBrk="1" hangingPunct="1"/>
            <a:r>
              <a:rPr lang="en-US" sz="2400"/>
              <a:t>Probe for real reason they want to quit</a:t>
            </a:r>
          </a:p>
          <a:p>
            <a:pPr lvl="1" eaLnBrk="1" hangingPunct="1"/>
            <a:r>
              <a:rPr lang="en-US" sz="2400"/>
              <a:t>Show interest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Check their instrument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Talk with the parents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Don’t try to avoid dropouts--rather, strive to </a:t>
            </a:r>
            <a:r>
              <a:rPr lang="en-US" sz="28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improve</a:t>
            </a:r>
            <a:r>
              <a:rPr lang="en-US" sz="2800">
                <a:ea typeface="ＭＳ Ｐゴシック" charset="-128"/>
                <a:cs typeface="ＭＳ Ｐゴシック" charset="-128"/>
              </a:rPr>
              <a:t> retention</a:t>
            </a:r>
          </a:p>
        </p:txBody>
      </p:sp>
      <p:pic>
        <p:nvPicPr>
          <p:cNvPr id="58373" name="Picture 4" descr="DSC_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1828800"/>
            <a:ext cx="2962275" cy="4302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Today’s Session</a:t>
            </a:r>
            <a:endParaRPr lang="en-US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867400" y="1828800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Recruiting</a:t>
            </a:r>
            <a:r>
              <a:rPr lang="en-US" sz="2800">
                <a:ea typeface="ＭＳ Ｐゴシック" charset="-128"/>
                <a:cs typeface="ＭＳ Ｐゴシック" charset="-128"/>
              </a:rPr>
              <a:t> 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Retaining</a:t>
            </a:r>
            <a:r>
              <a:rPr lang="en-US" sz="2800">
                <a:ea typeface="ＭＳ Ｐゴシック" charset="-128"/>
                <a:cs typeface="ＭＳ Ｐゴシック" charset="-128"/>
              </a:rPr>
              <a:t> 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>
                <a:ea typeface="ＭＳ Ｐゴシック" charset="-128"/>
                <a:cs typeface="ＭＳ Ｐゴシック" charset="-128"/>
              </a:rPr>
              <a:t>First </a:t>
            </a:r>
            <a:r>
              <a:rPr lang="en-US" sz="28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Performance</a:t>
            </a:r>
            <a:r>
              <a:rPr lang="en-US" sz="2800">
                <a:ea typeface="ＭＳ Ｐゴシック" charset="-128"/>
                <a:cs typeface="ＭＳ Ｐゴシック" charset="-128"/>
              </a:rPr>
              <a:t> Program</a:t>
            </a:r>
            <a:endParaRPr lang="en-US" sz="2800">
              <a:solidFill>
                <a:schemeClr val="bg2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981200"/>
            <a:ext cx="5486400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533400"/>
            <a:ext cx="5334000" cy="9906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Can You Do?</a:t>
            </a:r>
            <a:r>
              <a:rPr lang="en-US">
                <a:ea typeface="ＭＳ Ｐゴシック" charset="-128"/>
                <a:cs typeface="ＭＳ Ｐゴシック" charset="-128"/>
              </a:rPr>
              <a:t>    </a:t>
            </a:r>
            <a:endParaRPr lang="en-US" sz="360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0420" name="Rectangle 7"/>
          <p:cNvSpPr>
            <a:spLocks noChangeArrowheads="1"/>
          </p:cNvSpPr>
          <p:nvPr/>
        </p:nvSpPr>
        <p:spPr bwMode="auto">
          <a:xfrm>
            <a:off x="250825" y="1922463"/>
            <a:ext cx="8512175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Times New Roman" charset="0"/>
              </a:rPr>
              <a:t>EXIT SURVEY: Checklist 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(Posted online in entirety)</a:t>
            </a:r>
            <a:endParaRPr lang="en-US" sz="2800" i="1">
              <a:latin typeface="Times New Roman" charset="0"/>
            </a:endParaRPr>
          </a:p>
          <a:p>
            <a:r>
              <a:rPr lang="en-US" sz="2800">
                <a:latin typeface="Times New Roman" charset="0"/>
              </a:rPr>
              <a:t>What is your reason for no longer participating in the band (orchestra/choir) program?</a:t>
            </a:r>
            <a:endParaRPr lang="en-US" sz="3600">
              <a:latin typeface="Times New Roman" charset="0"/>
            </a:endParaRPr>
          </a:p>
          <a:p>
            <a:r>
              <a:rPr lang="en-US" sz="3600">
                <a:latin typeface="Times New Roman" charset="0"/>
              </a:rPr>
              <a:t>	</a:t>
            </a:r>
          </a:p>
        </p:txBody>
      </p:sp>
      <p:pic>
        <p:nvPicPr>
          <p:cNvPr id="60421" name="Picture 8" descr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505200"/>
            <a:ext cx="39624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2" name="Picture 9" descr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886200"/>
            <a:ext cx="43434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3" name="Rectangle 10"/>
          <p:cNvSpPr>
            <a:spLocks noChangeArrowheads="1"/>
          </p:cNvSpPr>
          <p:nvPr/>
        </p:nvSpPr>
        <p:spPr bwMode="auto">
          <a:xfrm>
            <a:off x="4419600" y="3505200"/>
            <a:ext cx="31527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/>
              <a:t>What does “I’ve lost interest” mean?</a:t>
            </a:r>
            <a:endParaRPr lang="en-US"/>
          </a:p>
        </p:txBody>
      </p:sp>
      <p:sp>
        <p:nvSpPr>
          <p:cNvPr id="60424" name="Rectangle 13"/>
          <p:cNvSpPr>
            <a:spLocks noChangeArrowheads="1"/>
          </p:cNvSpPr>
          <p:nvPr/>
        </p:nvSpPr>
        <p:spPr bwMode="auto">
          <a:xfrm>
            <a:off x="7315200" y="5791200"/>
            <a:ext cx="121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/>
              <a:t>Etc.</a:t>
            </a:r>
            <a:endParaRPr lang="en-US"/>
          </a:p>
        </p:txBody>
      </p:sp>
      <p:sp>
        <p:nvSpPr>
          <p:cNvPr id="60425" name="Rectangle 2"/>
          <p:cNvSpPr>
            <a:spLocks noChangeArrowheads="1"/>
          </p:cNvSpPr>
          <p:nvPr/>
        </p:nvSpPr>
        <p:spPr bwMode="auto">
          <a:xfrm>
            <a:off x="5486400" y="685800"/>
            <a:ext cx="3124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2800">
                <a:latin typeface="Times New Roman" charset="0"/>
              </a:rPr>
              <a:t>Iowa Bandmasters </a:t>
            </a:r>
            <a:br>
              <a:rPr lang="en-US" sz="2800">
                <a:latin typeface="Times New Roman" charset="0"/>
              </a:rPr>
            </a:br>
            <a:r>
              <a:rPr lang="en-US" sz="2800">
                <a:latin typeface="Times New Roman" charset="0"/>
              </a:rPr>
              <a:t>Association</a:t>
            </a:r>
            <a:endParaRPr lang="en-US" sz="360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9144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If …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Students saw immediate success?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Parents heard their kids play/sing their first performance just weeks after they started?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Learning to sing/play was really fun?</a:t>
            </a:r>
          </a:p>
        </p:txBody>
      </p:sp>
      <p:pic>
        <p:nvPicPr>
          <p:cNvPr id="62469" name="Picture 4" descr="3-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5800" y="213360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Concert!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4516" name="Picture 3" descr="First Perf cov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919163" y="1747838"/>
            <a:ext cx="2997200" cy="4495800"/>
          </a:xfrm>
        </p:spPr>
      </p:pic>
      <p:sp>
        <p:nvSpPr>
          <p:cNvPr id="645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2133600"/>
            <a:ext cx="4114800" cy="3200400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</a:pPr>
            <a:endParaRPr lang="en-US" sz="280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  <a:p>
            <a:pPr algn="ctr" eaLnBrk="1" hangingPunct="1">
              <a:buFont typeface="Wingdings" charset="2"/>
              <a:buNone/>
            </a:pPr>
            <a:r>
              <a:rPr lang="en-US" sz="2000">
                <a:solidFill>
                  <a:srgbClr val="2C7478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3600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A scripted demonstration of what your students have learned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Demonstration Concert for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Band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Orchestra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362200" y="2057400"/>
            <a:ext cx="4038600" cy="2133600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Schedule 6-8 weeks after the first class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Complete “turn-key” package</a:t>
            </a:r>
          </a:p>
        </p:txBody>
      </p:sp>
      <p:pic>
        <p:nvPicPr>
          <p:cNvPr id="66565" name="Picture 4" descr="First Perf cov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457200" y="1905000"/>
            <a:ext cx="1611313" cy="2438400"/>
          </a:xfrm>
        </p:spPr>
      </p:pic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2800" i="1">
                <a:solidFill>
                  <a:srgbClr val="008000"/>
                </a:solidFill>
                <a:latin typeface="Times New Roman" charset="0"/>
              </a:rPr>
              <a:t>May be the best performance in terms of excitement and audience</a:t>
            </a:r>
            <a:r>
              <a:rPr lang="en-US" sz="2800" i="1">
                <a:solidFill>
                  <a:srgbClr val="2C7478"/>
                </a:solidFill>
                <a:latin typeface="Times New Roman" charset="0"/>
              </a:rPr>
              <a:t>!</a:t>
            </a:r>
          </a:p>
        </p:txBody>
      </p:sp>
      <p:pic>
        <p:nvPicPr>
          <p:cNvPr id="66567" name="Picture 10" descr="Beg Band Conc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438400"/>
            <a:ext cx="250666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autoUpdateAnimBg="0"/>
      <p:bldP spid="41267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Demonstration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800" i="1">
              <a:latin typeface="Times New Roman" charset="0"/>
            </a:endParaRPr>
          </a:p>
        </p:txBody>
      </p:sp>
      <p:pic>
        <p:nvPicPr>
          <p:cNvPr id="6" name="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3335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12678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762000"/>
          </a:xfrm>
        </p:spPr>
        <p:txBody>
          <a:bodyPr/>
          <a:lstStyle/>
          <a:p>
            <a:pPr algn="ctr"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Does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Work?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7391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timing of the performance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Parents want to hear their kids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Student interest soars and they learn to love performing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Students practice more prior to a performance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It works with any group … any schedule … any situation … and any method book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audience will be large … enthusiastic … and will arrive early -- lots of quality time with those who care most about the outcome -- </a:t>
            </a:r>
            <a:r>
              <a:rPr lang="en-US" sz="2800" b="1" i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the parents!</a:t>
            </a:r>
          </a:p>
        </p:txBody>
      </p:sp>
      <p:pic>
        <p:nvPicPr>
          <p:cNvPr id="70661" name="Picture 4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310421">
            <a:off x="7162800" y="1524000"/>
            <a:ext cx="1371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6772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8686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Parents will be </a:t>
            </a:r>
            <a:r>
              <a:rPr lang="en-US" sz="2800" b="1" i="1" u="sng">
                <a:solidFill>
                  <a:srgbClr val="CD0000"/>
                </a:solidFill>
                <a:latin typeface="Times New Roman" charset="0"/>
              </a:rPr>
              <a:t>amazed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… </a:t>
            </a:r>
            <a:r>
              <a:rPr lang="en-US" sz="3200" i="1">
                <a:solidFill>
                  <a:srgbClr val="CD0000"/>
                </a:solidFill>
                <a:latin typeface="Times New Roman" charset="0"/>
              </a:rPr>
              <a:t>most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have no idea how much their child has learned based on what they hear at home!</a:t>
            </a:r>
            <a:endParaRPr lang="en-US" sz="2800" i="1">
              <a:latin typeface="Times New Roman" charset="0"/>
            </a:endParaRP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5562600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8" descr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828800"/>
            <a:ext cx="7696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3600" y="1981200"/>
            <a:ext cx="6324600" cy="36576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Many schools have the principal serve as the narrator -- </a:t>
            </a:r>
            <a:r>
              <a:rPr lang="en-US" sz="28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GREAT PR!</a:t>
            </a: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The sound of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applause is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infectious</a:t>
            </a:r>
            <a:endParaRPr lang="en-US" sz="35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228600" y="609600"/>
            <a:ext cx="868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>
                <a:solidFill>
                  <a:srgbClr val="CD0000"/>
                </a:solidFill>
                <a:latin typeface="Times New Roman" charset="0"/>
              </a:rPr>
              <a:t>Students enjoy the satisfaction of a performance after good preparation – the process starts </a:t>
            </a:r>
            <a:r>
              <a:rPr lang="en-US" sz="3200" b="1" i="1" u="sng">
                <a:solidFill>
                  <a:srgbClr val="CD0000"/>
                </a:solidFill>
                <a:latin typeface="Times New Roman" charset="0"/>
              </a:rPr>
              <a:t>early</a:t>
            </a:r>
            <a:endParaRPr lang="en-US" sz="3100">
              <a:latin typeface="Times New Roman" charset="0"/>
            </a:endParaRP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658250"/>
            <a:ext cx="4343400" cy="261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057400"/>
            <a:ext cx="1270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8" descr="C:\Documents and Settings\William Harvey\Local Settings\Temporary Internet Files\Content.IE5\FN4DI34B\MPj040539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981200"/>
            <a:ext cx="6858000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Put the Date on Your Calendar!</a:t>
            </a:r>
            <a:b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Schedule </a:t>
            </a:r>
            <a:r>
              <a:rPr lang="en-US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Concert</a:t>
            </a:r>
            <a: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NOW!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Key Person Missing is </a:t>
            </a:r>
            <a:r>
              <a:rPr lang="en-US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YOU!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8852" name="Rectangle 6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8853" name="Rectangle 7"/>
          <p:cNvSpPr>
            <a:spLocks noChangeArrowheads="1"/>
          </p:cNvSpPr>
          <p:nvPr/>
        </p:nvSpPr>
        <p:spPr bwMode="auto">
          <a:xfrm>
            <a:off x="5257800" y="1905000"/>
            <a:ext cx="37338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2400">
                <a:solidFill>
                  <a:schemeClr val="tx2"/>
                </a:solidFill>
                <a:latin typeface="Times New Roman" charset="0"/>
              </a:rPr>
              <a:t>  </a:t>
            </a:r>
            <a:r>
              <a:rPr lang="en-US" sz="2400">
                <a:latin typeface="Times New Roman" charset="0"/>
              </a:rPr>
              <a:t>Rewrite the sample letters</a:t>
            </a:r>
          </a:p>
          <a:p>
            <a:pPr>
              <a:buFontTx/>
              <a:buChar char="•"/>
            </a:pPr>
            <a:endParaRPr lang="en-US" sz="2400">
              <a:latin typeface="Times New Roman" charset="0"/>
            </a:endParaRPr>
          </a:p>
          <a:p>
            <a:pPr>
              <a:buFontTx/>
              <a:buChar char="•"/>
            </a:pPr>
            <a:r>
              <a:rPr lang="en-US" sz="2400">
                <a:latin typeface="Times New Roman" charset="0"/>
              </a:rPr>
              <a:t>  Design your own forms</a:t>
            </a:r>
          </a:p>
          <a:p>
            <a:pPr>
              <a:buFontTx/>
              <a:buChar char="•"/>
            </a:pPr>
            <a:endParaRPr lang="en-US" sz="2400">
              <a:latin typeface="Times New Roman" charset="0"/>
            </a:endParaRPr>
          </a:p>
          <a:p>
            <a:pPr>
              <a:buFontTx/>
              <a:buChar char="•"/>
            </a:pPr>
            <a:r>
              <a:rPr lang="en-US" sz="2400">
                <a:latin typeface="Times New Roman" charset="0"/>
              </a:rPr>
              <a:t>  Set up schedules that fit    </a:t>
            </a:r>
          </a:p>
          <a:p>
            <a:r>
              <a:rPr lang="en-US" sz="2400">
                <a:latin typeface="Times New Roman" charset="0"/>
              </a:rPr>
              <a:t>   your school</a:t>
            </a:r>
          </a:p>
          <a:p>
            <a:pPr>
              <a:buFontTx/>
              <a:buChar char="•"/>
            </a:pPr>
            <a:endParaRPr lang="en-US" sz="2400">
              <a:solidFill>
                <a:schemeClr val="tx2"/>
              </a:solidFill>
              <a:latin typeface="Times New Roman" charset="0"/>
            </a:endParaRPr>
          </a:p>
          <a:p>
            <a:pPr>
              <a:buFontTx/>
              <a:buChar char="•"/>
            </a:pPr>
            <a:r>
              <a:rPr lang="en-US" sz="2400">
                <a:solidFill>
                  <a:schemeClr val="tx2"/>
                </a:solidFill>
                <a:latin typeface="Times New Roman" charset="0"/>
              </a:rPr>
              <a:t>  </a:t>
            </a:r>
            <a:r>
              <a:rPr lang="en-US" sz="2400">
                <a:latin typeface="Times New Roman" charset="0"/>
              </a:rPr>
              <a:t>Give everything</a:t>
            </a:r>
            <a:r>
              <a:rPr lang="en-US" sz="2400">
                <a:solidFill>
                  <a:schemeClr val="tx2"/>
                </a:solidFill>
                <a:latin typeface="Times New Roman" charset="0"/>
              </a:rPr>
              <a:t> </a:t>
            </a:r>
            <a:r>
              <a:rPr lang="en-US" sz="2400" b="1" i="1" u="sng">
                <a:solidFill>
                  <a:srgbClr val="CD0000"/>
                </a:solidFill>
                <a:latin typeface="Times New Roman" charset="0"/>
              </a:rPr>
              <a:t>YOUR</a:t>
            </a:r>
            <a:r>
              <a:rPr lang="en-US" sz="2400">
                <a:solidFill>
                  <a:schemeClr val="tx2"/>
                </a:solidFill>
                <a:latin typeface="Times New Roman" charset="0"/>
              </a:rPr>
              <a:t>   </a:t>
            </a:r>
          </a:p>
          <a:p>
            <a:r>
              <a:rPr lang="en-US" sz="2400">
                <a:solidFill>
                  <a:schemeClr val="tx2"/>
                </a:solidFill>
                <a:latin typeface="Times New Roman" charset="0"/>
              </a:rPr>
              <a:t>   </a:t>
            </a:r>
            <a:r>
              <a:rPr lang="en-US" sz="2400">
                <a:latin typeface="Times New Roman" charset="0"/>
              </a:rPr>
              <a:t>personal touch</a:t>
            </a:r>
            <a:endParaRPr lang="en-US" sz="4400">
              <a:solidFill>
                <a:schemeClr val="tx2"/>
              </a:solidFill>
              <a:latin typeface="Times New Roman" charset="0"/>
            </a:endParaRPr>
          </a:p>
        </p:txBody>
      </p:sp>
      <p:pic>
        <p:nvPicPr>
          <p:cNvPr id="78854" name="Picture 9" descr="YO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81200"/>
            <a:ext cx="46799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352800" y="1524000"/>
            <a:ext cx="53340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3886200" y="1981200"/>
            <a:ext cx="5029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Comprehensive Manual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12 pages of proven methods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10 pages of sample forms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Disk copy of book in back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Guidelines for teachers</a:t>
            </a:r>
          </a:p>
          <a:p>
            <a:pPr marL="469900" indent="-469900">
              <a:spcBef>
                <a:spcPct val="20000"/>
              </a:spcBef>
              <a:spcAft>
                <a:spcPct val="2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2400" dirty="0">
                <a:latin typeface="Times New Roman" charset="0"/>
              </a:rPr>
              <a:t>Complete year round planning tool</a:t>
            </a:r>
            <a:endParaRPr lang="en-US" sz="2400" dirty="0">
              <a:solidFill>
                <a:srgbClr val="660066"/>
              </a:solidFill>
              <a:latin typeface="Times New Roman" charset="0"/>
            </a:endParaRPr>
          </a:p>
        </p:txBody>
      </p:sp>
      <p:pic>
        <p:nvPicPr>
          <p:cNvPr id="25605" name="Picture 11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3448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15"/>
          <p:cNvSpPr txBox="1">
            <a:spLocks noChangeArrowheads="1"/>
          </p:cNvSpPr>
          <p:nvPr/>
        </p:nvSpPr>
        <p:spPr bwMode="auto">
          <a:xfrm>
            <a:off x="228600" y="762000"/>
            <a:ext cx="876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>
                <a:solidFill>
                  <a:srgbClr val="CD0000"/>
                </a:solidFill>
              </a:rPr>
              <a:t>Materials Available for You to Use</a:t>
            </a:r>
            <a:endParaRPr lang="en-US" sz="32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229600" cy="990600"/>
          </a:xfrm>
        </p:spPr>
        <p:txBody>
          <a:bodyPr/>
          <a:lstStyle/>
          <a:p>
            <a:pPr algn="r" eaLnBrk="1" hangingPunct="1"/>
            <a:r>
              <a:rPr lang="en-US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Samples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7107" name="Picture 3" descr="8 Sample Parent Let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09600"/>
            <a:ext cx="3532188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 descr="9 Sample Parent Let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838200"/>
            <a:ext cx="3622675" cy="571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 descr="10 Sample Director's Recruiting Checklis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1600" y="1447800"/>
            <a:ext cx="3595688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 descr="11 Sample Student Eva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4600" y="838200"/>
            <a:ext cx="3576638" cy="517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7" descr="Recruit Mt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0" y="1219200"/>
            <a:ext cx="3576638" cy="31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8" descr="13 Sample Student Progress Repor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48000" y="4343400"/>
            <a:ext cx="3559175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3" name="Picture 9" descr="14 Sample Report to Parent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33800" y="1397000"/>
            <a:ext cx="3568700" cy="54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4" name="Picture 10" descr="15 Sample Request for Parent Support Group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05400" y="1676400"/>
            <a:ext cx="365760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486400" y="762000"/>
            <a:ext cx="3429000" cy="6858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Is It?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2949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410" y="685800"/>
            <a:ext cx="4673390" cy="9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0" name="Rectangle 14"/>
          <p:cNvSpPr>
            <a:spLocks noChangeArrowheads="1"/>
          </p:cNvSpPr>
          <p:nvPr/>
        </p:nvSpPr>
        <p:spPr bwMode="auto">
          <a:xfrm>
            <a:off x="304800" y="1905000"/>
            <a:ext cx="8486775" cy="40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Network of organizations, businesses, teachers, parents, school </a:t>
            </a:r>
          </a:p>
          <a:p>
            <a:pPr marL="457200" indent="-457200"/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	and community leaders working to keep music education strong</a:t>
            </a:r>
          </a:p>
          <a:p>
            <a:pPr marL="457200" indent="-457200"/>
            <a:endParaRPr lang="en-US" sz="1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marL="457200" indent="-457200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Provides tools and resources for local advocacy, federal level issue and policy updates; news and sharing on advocacy trends and activities</a:t>
            </a:r>
          </a:p>
          <a:p>
            <a:pPr marL="457200" indent="-457200">
              <a:buFontTx/>
              <a:buChar char="•"/>
            </a:pPr>
            <a:endParaRPr lang="en-US" sz="1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marL="457200" indent="-457200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Offers resources to support your efforts to communicate with school boards, school and community leaders about the importance of music for all children</a:t>
            </a:r>
          </a:p>
          <a:p>
            <a:pPr marL="457200" indent="-457200">
              <a:buFontTx/>
              <a:buChar char="•"/>
            </a:pPr>
            <a:endParaRPr lang="en-US" sz="1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  <a:p>
            <a:pPr marL="457200" indent="-457200"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Offers support and motivation to advocate for music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382000" cy="9906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It’s True. . .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1140" name="Rectangle 2"/>
          <p:cNvSpPr>
            <a:spLocks noChangeArrowheads="1"/>
          </p:cNvSpPr>
          <p:nvPr/>
        </p:nvSpPr>
        <p:spPr bwMode="auto">
          <a:xfrm>
            <a:off x="457200" y="2057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endParaRPr lang="en-US" sz="4000">
              <a:solidFill>
                <a:schemeClr val="tx2"/>
              </a:solidFill>
              <a:latin typeface="Times New Roman" charset="0"/>
            </a:endParaRPr>
          </a:p>
        </p:txBody>
      </p:sp>
      <p:pic>
        <p:nvPicPr>
          <p:cNvPr id="91141" name="Picture 10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133600"/>
            <a:ext cx="62484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12" descr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1981200"/>
            <a:ext cx="6400800" cy="367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9" name="Rectangle 2"/>
          <p:cNvSpPr>
            <a:spLocks noChangeArrowheads="1"/>
          </p:cNvSpPr>
          <p:nvPr/>
        </p:nvSpPr>
        <p:spPr bwMode="auto">
          <a:xfrm>
            <a:off x="990600" y="7620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If You Build It. . .They Will Come!</a:t>
            </a:r>
            <a:endParaRPr lang="en-US" sz="4000">
              <a:solidFill>
                <a:schemeClr val="tx2"/>
              </a:solidFill>
              <a:latin typeface="Times New Roman" charset="0"/>
            </a:endParaRPr>
          </a:p>
        </p:txBody>
      </p:sp>
      <p:pic>
        <p:nvPicPr>
          <p:cNvPr id="24590" name="Picture 14" descr="100_456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1600" y="1828800"/>
            <a:ext cx="6477000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1" name="Picture 15" descr="100_456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00" y="1828800"/>
            <a:ext cx="6629400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8229600" y="1828800"/>
            <a:ext cx="55086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A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N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D</a:t>
            </a:r>
          </a:p>
          <a:p>
            <a:endParaRPr lang="en-US" sz="4000" b="1" i="1">
              <a:solidFill>
                <a:srgbClr val="CD0000"/>
              </a:solidFill>
              <a:latin typeface="Times New Roman" charset="0"/>
            </a:endParaRP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S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T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A</a:t>
            </a:r>
          </a:p>
          <a:p>
            <a:r>
              <a:rPr lang="en-US" sz="4000" b="1" i="1">
                <a:solidFill>
                  <a:srgbClr val="CD0000"/>
                </a:solidFill>
                <a:latin typeface="Times New Roman" charset="0"/>
              </a:rPr>
              <a:t>Y</a:t>
            </a:r>
            <a:endParaRPr lang="en-US" sz="4000">
              <a:solidFill>
                <a:schemeClr val="bg2"/>
              </a:solidFill>
              <a:latin typeface="Times New Roman" charset="0"/>
            </a:endParaRPr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0"/>
                            </p:stCondLst>
                            <p:childTnLst>
                              <p:par>
                                <p:cTn id="22" presetID="7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9" grpId="0"/>
      <p:bldP spid="2459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486400"/>
            <a:ext cx="8382000" cy="609600"/>
          </a:xfrm>
        </p:spPr>
        <p:txBody>
          <a:bodyPr/>
          <a:lstStyle/>
          <a:p>
            <a:pPr algn="ctr" eaLnBrk="1" hangingPunct="1"/>
            <a: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br>
              <a:rPr lang="en-US" sz="96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96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1140" name="Rectangle 2"/>
          <p:cNvSpPr>
            <a:spLocks noChangeArrowheads="1"/>
          </p:cNvSpPr>
          <p:nvPr/>
        </p:nvSpPr>
        <p:spPr bwMode="auto">
          <a:xfrm>
            <a:off x="457200" y="2057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endParaRPr lang="en-US" sz="4000">
              <a:solidFill>
                <a:schemeClr val="tx2"/>
              </a:solidFill>
              <a:latin typeface="Times New Roman" charset="0"/>
            </a:endParaRPr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8839200" cy="9906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These Quality Companies!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5235" name="Rectangle 6"/>
          <p:cNvSpPr>
            <a:spLocks noChangeArrowheads="1"/>
          </p:cNvSpPr>
          <p:nvPr/>
        </p:nvSpPr>
        <p:spPr bwMode="auto">
          <a:xfrm>
            <a:off x="0" y="136713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D0000"/>
                </a:solidFill>
              </a:rPr>
              <a:t>Will be posted </a:t>
            </a:r>
            <a:r>
              <a:rPr lang="en-US" sz="2400" b="1" dirty="0">
                <a:solidFill>
                  <a:srgbClr val="CD0000"/>
                </a:solidFill>
              </a:rPr>
              <a:t>at: www.musicedconsultants.net</a:t>
            </a:r>
            <a:r>
              <a:rPr lang="en-US" sz="2400" b="1" dirty="0" smtClean="0">
                <a:solidFill>
                  <a:srgbClr val="CD0000"/>
                </a:solidFill>
              </a:rPr>
              <a:t>/UMEA2013</a:t>
            </a:r>
            <a:endParaRPr lang="en-US" sz="2400" dirty="0">
              <a:solidFill>
                <a:srgbClr val="CD0000"/>
              </a:solidFill>
            </a:endParaRPr>
          </a:p>
        </p:txBody>
      </p:sp>
      <p:pic>
        <p:nvPicPr>
          <p:cNvPr id="95236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1828800"/>
            <a:ext cx="11303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7" name="Rectangle 6"/>
          <p:cNvSpPr>
            <a:spLocks noChangeArrowheads="1"/>
          </p:cNvSpPr>
          <p:nvPr/>
        </p:nvSpPr>
        <p:spPr bwMode="auto">
          <a:xfrm>
            <a:off x="3505200" y="1828800"/>
            <a:ext cx="3713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3600" dirty="0">
                <a:solidFill>
                  <a:srgbClr val="008000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@</a:t>
            </a:r>
            <a:r>
              <a:rPr lang="en-US" sz="3600" dirty="0" err="1">
                <a:solidFill>
                  <a:srgbClr val="008000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MusicEdConsult</a:t>
            </a:r>
            <a:endParaRPr lang="en-US" sz="3600" dirty="0">
              <a:solidFill>
                <a:srgbClr val="008000"/>
              </a:solidFill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743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4840288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4002088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29200" y="5983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5000" y="4916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00600" y="2743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81400" y="3925888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47800" y="5907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219200" y="2789238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7" name="Picture 16" descr="manufacturer_gemeinhardt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09600" y="4916488"/>
            <a:ext cx="2743200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019800" y="4078288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048000" y="2706688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50" name="Picture 17" descr="QR Code to Survey Monkey.jp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001000" y="1905000"/>
            <a:ext cx="815975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51" name="Picture 18" descr="QR Code to Survey Monkey.jp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81000" y="1905000"/>
            <a:ext cx="8382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1828800" y="1000780"/>
            <a:ext cx="5320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8000"/>
                </a:solidFill>
              </a:rPr>
              <a:t>www.musicachievementcouncil.org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33600" y="39469"/>
            <a:ext cx="42092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Contact: </a:t>
            </a:r>
            <a:r>
              <a:rPr lang="en-US" b="1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marcia@musicedconsultants.net</a:t>
            </a:r>
            <a:endParaRPr lang="en-US" b="1" i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52400"/>
            <a:ext cx="8839200" cy="9906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These Quality Companies!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95235" name="Rectangle 6"/>
          <p:cNvSpPr>
            <a:spLocks noChangeArrowheads="1"/>
          </p:cNvSpPr>
          <p:nvPr/>
        </p:nvSpPr>
        <p:spPr bwMode="auto">
          <a:xfrm>
            <a:off x="0" y="136713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D0000"/>
                </a:solidFill>
              </a:rPr>
              <a:t>Will be posted </a:t>
            </a:r>
            <a:r>
              <a:rPr lang="en-US" sz="2400" b="1" dirty="0">
                <a:solidFill>
                  <a:srgbClr val="CD0000"/>
                </a:solidFill>
              </a:rPr>
              <a:t>at: www.musicedconsultants.net</a:t>
            </a:r>
            <a:r>
              <a:rPr lang="en-US" sz="2400" b="1" dirty="0" smtClean="0">
                <a:solidFill>
                  <a:srgbClr val="CD0000"/>
                </a:solidFill>
              </a:rPr>
              <a:t>/UMEA2013</a:t>
            </a:r>
            <a:endParaRPr lang="en-US" sz="2400" dirty="0">
              <a:solidFill>
                <a:srgbClr val="CD0000"/>
              </a:solidFill>
            </a:endParaRPr>
          </a:p>
        </p:txBody>
      </p:sp>
      <p:pic>
        <p:nvPicPr>
          <p:cNvPr id="95236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1828800"/>
            <a:ext cx="11303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7" name="Rectangle 6"/>
          <p:cNvSpPr>
            <a:spLocks noChangeArrowheads="1"/>
          </p:cNvSpPr>
          <p:nvPr/>
        </p:nvSpPr>
        <p:spPr bwMode="auto">
          <a:xfrm>
            <a:off x="3505200" y="1828800"/>
            <a:ext cx="37131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3600" dirty="0">
                <a:solidFill>
                  <a:srgbClr val="008000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@</a:t>
            </a:r>
            <a:r>
              <a:rPr lang="en-US" sz="3600" dirty="0" err="1">
                <a:solidFill>
                  <a:srgbClr val="008000"/>
                </a:solidFill>
                <a:latin typeface="Times New Roman" charset="0"/>
                <a:ea typeface="ＭＳ Ｐゴシック" charset="-128"/>
                <a:cs typeface="ＭＳ Ｐゴシック" charset="-128"/>
              </a:rPr>
              <a:t>MusicEdConsult</a:t>
            </a:r>
            <a:endParaRPr lang="en-US" sz="3600" dirty="0">
              <a:solidFill>
                <a:srgbClr val="008000"/>
              </a:solidFill>
              <a:latin typeface="Times New Roman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743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4840288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4002088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29200" y="5983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5000" y="4916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00600" y="2743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81400" y="3925888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47800" y="5907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219200" y="2789238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7" name="Picture 16" descr="manufacturer_gemeinhardt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09600" y="4916488"/>
            <a:ext cx="2743200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019800" y="4078288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048000" y="2706688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50" name="Picture 17" descr="QR Code to Survey Monkey.jp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001000" y="1905000"/>
            <a:ext cx="815975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51" name="Picture 18" descr="QR Code to Survey Monkey.jp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81000" y="1905000"/>
            <a:ext cx="8382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1828800" y="1000780"/>
            <a:ext cx="5320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8000"/>
                </a:solidFill>
              </a:rPr>
              <a:t>www.musicachievementcouncil.org</a:t>
            </a:r>
            <a:endParaRPr lang="en-US" sz="2800" dirty="0">
              <a:solidFill>
                <a:srgbClr val="008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33600" y="39469"/>
            <a:ext cx="42092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Contact: </a:t>
            </a:r>
            <a:r>
              <a:rPr lang="en-US" b="1" i="1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marcia@musicedconsultants.net</a:t>
            </a:r>
            <a:endParaRPr lang="en-US" b="1" i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765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990600"/>
            <a:ext cx="8534400" cy="7620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Fundamental Beliefs of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    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Effective</a:t>
            </a:r>
            <a:r>
              <a:rPr lang="en-US" sz="4000" b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Recruiters:</a:t>
            </a:r>
            <a:endParaRPr lang="en-US" sz="40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4963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05000"/>
            <a:ext cx="4038600" cy="4302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>
                <a:ea typeface="ＭＳ Ｐゴシック" charset="-128"/>
                <a:cs typeface="ＭＳ Ｐゴシック" charset="-128"/>
              </a:rPr>
              <a:t> student will be interested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All</a:t>
            </a:r>
            <a:r>
              <a:rPr lang="en-US" sz="2400">
                <a:ea typeface="ＭＳ Ｐゴシック" charset="-128"/>
                <a:cs typeface="ＭＳ Ｐゴシック" charset="-128"/>
              </a:rPr>
              <a:t> students will have an equal opportunity to succeed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>
                <a:ea typeface="ＭＳ Ｐゴシック" charset="-128"/>
                <a:cs typeface="ＭＳ Ｐゴシック" charset="-128"/>
              </a:rPr>
              <a:t>Music is an integral part of their </a:t>
            </a: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total</a:t>
            </a:r>
            <a:r>
              <a:rPr lang="en-US" sz="2400">
                <a:ea typeface="ＭＳ Ｐゴシック" charset="-128"/>
                <a:cs typeface="ＭＳ Ｐゴシック" charset="-128"/>
              </a:rPr>
              <a:t> education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>
                <a:ea typeface="ＭＳ Ｐゴシック" charset="-128"/>
                <a:cs typeface="ＭＳ Ｐゴシック" charset="-128"/>
              </a:rPr>
              <a:t> student is eagerly welcome-- regardless of talent or ability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>
                <a:ea typeface="ＭＳ Ｐゴシック" charset="-128"/>
                <a:cs typeface="ＭＳ Ｐゴシック" charset="-128"/>
              </a:rPr>
              <a:t>Students want to play because it looks like </a:t>
            </a: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</a:t>
            </a:r>
            <a:endParaRPr lang="en-US" sz="240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7653" name="Picture 1028" descr="DSC_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412426">
            <a:off x="457200" y="2679700"/>
            <a:ext cx="4038600" cy="25987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Attracting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2209800"/>
            <a:ext cx="40386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Foster student interest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Inform parents of benefits of music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Build and nurture support among administration &amp; classroom teachers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1" name="Picture 4" descr="4-DSC_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286844">
            <a:off x="311150" y="239395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219200"/>
            <a:ext cx="83820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 Done properly, recruiting is a </a:t>
            </a: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YEAR-ROUND</a:t>
            </a:r>
            <a:r>
              <a:rPr lang="en-US" sz="2400">
                <a:ea typeface="ＭＳ Ｐゴシック" charset="-128"/>
                <a:cs typeface="ＭＳ Ｐゴシック" charset="-128"/>
              </a:rPr>
              <a:t> process including: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8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Regular visits with feeder programs/teachers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Effective PR: Bulletin boards, school newsletters, PTA announcements, concert programs, school announcements, other teachers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Mass concerts with feeder programs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      including recorder classes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Recruitment meetings with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>
                <a:ea typeface="ＭＳ Ｐゴシック" charset="-128"/>
                <a:cs typeface="ＭＳ Ｐゴシック" charset="-128"/>
              </a:rPr>
              <a:t>	students and parents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Instrument demos, if appropriate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Instrument try out/petting zoo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Surveys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Follow-ups</a:t>
            </a:r>
            <a:endParaRPr lang="en-US" sz="200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1749" name="Picture 14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276600"/>
            <a:ext cx="14954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11" descr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2971800"/>
            <a:ext cx="3276600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Some Things to Remember. . .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038600" y="1371600"/>
            <a:ext cx="48006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20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Ensure </a:t>
            </a:r>
            <a:r>
              <a:rPr lang="en-US" sz="440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HIGH</a:t>
            </a:r>
            <a:r>
              <a:rPr lang="en-US" sz="2400">
                <a:ea typeface="ＭＳ Ｐゴシック" charset="-128"/>
                <a:cs typeface="ＭＳ Ｐゴシック" charset="-128"/>
              </a:rPr>
              <a:t> quality and fulfillment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Your enthusiasm matters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Learning can be fun - </a:t>
            </a:r>
            <a:r>
              <a:rPr lang="en-US" sz="24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SMILE!</a:t>
            </a:r>
            <a:endParaRPr lang="en-US" sz="240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A positive image of your program draws positive students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Be friendly, approachable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Students have big dreams of success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It’s never to early to recruit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400">
                <a:ea typeface="ＭＳ Ｐゴシック" charset="-128"/>
                <a:cs typeface="ＭＳ Ｐゴシック" charset="-128"/>
              </a:rPr>
              <a:t>Have fun!  </a:t>
            </a:r>
            <a:r>
              <a:rPr lang="en-US" sz="24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SMILE!!!!</a:t>
            </a:r>
          </a:p>
        </p:txBody>
      </p:sp>
      <p:pic>
        <p:nvPicPr>
          <p:cNvPr id="33797" name="Picture 5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905000"/>
            <a:ext cx="2819400" cy="434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533400"/>
            <a:ext cx="89916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Plan Way A</a:t>
            </a:r>
            <a:r>
              <a:rPr lang="en-US" sz="36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en-US" sz="32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</a:t>
            </a:r>
            <a:r>
              <a:rPr lang="en-US" sz="24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ad 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371600"/>
            <a:ext cx="4800600" cy="4876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endParaRPr lang="en-US" sz="2400">
              <a:ea typeface="ＭＳ Ｐゴシック" charset="-128"/>
              <a:cs typeface="ＭＳ Ｐゴシック" charset="-128"/>
            </a:endParaRPr>
          </a:p>
          <a:p>
            <a:pPr lvl="1" eaLnBrk="1" hangingPunct="1"/>
            <a:r>
              <a:rPr lang="en-US" sz="2400"/>
              <a:t>Meet with feeder/classroom teachers to identify future instrumentalists</a:t>
            </a:r>
          </a:p>
          <a:p>
            <a:pPr lvl="1" eaLnBrk="1" hangingPunct="1"/>
            <a:r>
              <a:rPr lang="en-US" sz="2400"/>
              <a:t>Select recruitment materials: DVDs, posters, surveys, forms, pamphlets, PR items</a:t>
            </a:r>
          </a:p>
          <a:p>
            <a:pPr lvl="1" eaLnBrk="1" hangingPunct="1"/>
            <a:r>
              <a:rPr lang="en-US" sz="2400"/>
              <a:t>Enlist dealer help well in advance--let them know what you need</a:t>
            </a:r>
          </a:p>
          <a:p>
            <a:pPr lvl="1" eaLnBrk="1" hangingPunct="1"/>
            <a:r>
              <a:rPr lang="en-US" sz="2400"/>
              <a:t>Kids change so keep trying new techniques</a:t>
            </a:r>
          </a:p>
          <a:p>
            <a:pPr lvl="1" eaLnBrk="1" hangingPunct="1"/>
            <a:endParaRPr lang="en-US" sz="2000"/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0996966">
            <a:off x="304800" y="1676400"/>
            <a:ext cx="4038600" cy="2587625"/>
          </a:xfrm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371600"/>
            <a:ext cx="414178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962400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685800"/>
            <a:ext cx="87630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Presentation Day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80010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Best in classroom setting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Show up unannounced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Don’t assume that they know what they want to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Value of “testing” the students is the incentive, not the results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Never ask, “how many want to be in the band, choir, orchestra. . .”</a:t>
            </a:r>
          </a:p>
          <a:p>
            <a:pPr marL="1143000" lvl="2" indent="-228600" eaLnBrk="1" hangingPunct="1">
              <a:lnSpc>
                <a:spcPct val="90000"/>
              </a:lnSpc>
            </a:pPr>
            <a:r>
              <a:rPr lang="en-US">
                <a:ea typeface="ＭＳ Ｐゴシック" charset="-128"/>
              </a:rPr>
              <a:t>Instead, ask for a who of hands “how many of you want to try an instrument?”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Keep presentation to 30 minutes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>
                <a:solidFill>
                  <a:srgbClr val="CD0000"/>
                </a:solidFill>
              </a:rPr>
              <a:t>BE ENTHUSIASTIC!!!!!</a:t>
            </a:r>
            <a:endParaRPr lang="en-US" sz="2400"/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457200" y="990600"/>
            <a:ext cx="4721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Times New Roman" charset="0"/>
              </a:rPr>
              <a:t>    Can be:  Musical Aptitude Survey </a:t>
            </a:r>
          </a:p>
          <a:p>
            <a:r>
              <a:rPr lang="en-US" sz="2400">
                <a:latin typeface="Times New Roman" charset="0"/>
              </a:rPr>
              <a:t>	      Instrument Try-out</a:t>
            </a:r>
          </a:p>
        </p:txBody>
      </p:sp>
      <p:pic>
        <p:nvPicPr>
          <p:cNvPr id="3789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609600"/>
            <a:ext cx="18891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Quadrant">
  <a:themeElements>
    <a:clrScheme name="">
      <a:dk1>
        <a:srgbClr val="000000"/>
      </a:dk1>
      <a:lt1>
        <a:srgbClr val="FFE096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EDC9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4165</TotalTime>
  <Words>1415</Words>
  <Application>Microsoft Macintosh PowerPoint</Application>
  <PresentationFormat>On-screen Show (4:3)</PresentationFormat>
  <Paragraphs>308</Paragraphs>
  <Slides>35</Slides>
  <Notes>35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Quadrant</vt:lpstr>
      <vt:lpstr>Slide 1</vt:lpstr>
      <vt:lpstr>Today’s Session</vt:lpstr>
      <vt:lpstr>Slide 3</vt:lpstr>
      <vt:lpstr>Fundamental Beliefs of                  Effective Recruiters:</vt:lpstr>
      <vt:lpstr>Key Steps in Recruiting:            Attracting Students. . .</vt:lpstr>
      <vt:lpstr>Key Steps in Recruiting</vt:lpstr>
      <vt:lpstr>Key Steps in Recruiting:      Some Things to Remember. . .</vt:lpstr>
      <vt:lpstr>Key Steps in Recruiting: Plan Way Ahead </vt:lpstr>
      <vt:lpstr>Presentation Day </vt:lpstr>
      <vt:lpstr>Engage Your Demographic</vt:lpstr>
      <vt:lpstr>Engage Parent Support</vt:lpstr>
      <vt:lpstr>Engage Parent Support</vt:lpstr>
      <vt:lpstr>Keeping Your New Recruits</vt:lpstr>
      <vt:lpstr>Retention: Keys to Student Success</vt:lpstr>
      <vt:lpstr>Retention: Be A Music Educator!</vt:lpstr>
      <vt:lpstr>Retention: Be A Music Educator!</vt:lpstr>
      <vt:lpstr>Actions That Help Retain Students</vt:lpstr>
      <vt:lpstr>Common Reasons for Drop-outs?</vt:lpstr>
      <vt:lpstr>What Can You Do?</vt:lpstr>
      <vt:lpstr>What Can You Do?    </vt:lpstr>
      <vt:lpstr>What If …</vt:lpstr>
      <vt:lpstr>First Performance Concert!</vt:lpstr>
      <vt:lpstr>First Performance Demonstration Concert for Band or Orchestra</vt:lpstr>
      <vt:lpstr>First Performance Demonstration </vt:lpstr>
      <vt:lpstr>Why Does First Performance Work?</vt:lpstr>
      <vt:lpstr>Slide 26</vt:lpstr>
      <vt:lpstr>Slide 27</vt:lpstr>
      <vt:lpstr>Put the Date on Your Calendar! Schedule First Concert NOW!</vt:lpstr>
      <vt:lpstr>The Key Person Missing is YOU!</vt:lpstr>
      <vt:lpstr>Samples</vt:lpstr>
      <vt:lpstr>What Is It?</vt:lpstr>
      <vt:lpstr>It’s True. . . </vt:lpstr>
      <vt:lpstr>  Got Smart Phone? </vt:lpstr>
      <vt:lpstr>   Thanks to These Quality Companies!</vt:lpstr>
      <vt:lpstr>   Thanks to These Quality Companies!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683</cp:revision>
  <dcterms:created xsi:type="dcterms:W3CDTF">2013-02-01T02:36:15Z</dcterms:created>
  <dcterms:modified xsi:type="dcterms:W3CDTF">2013-02-01T02:44:55Z</dcterms:modified>
</cp:coreProperties>
</file>