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rels" ContentType="application/vnd.openxmlformats-package.relationship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notesSlides/notesSlide13.xml" ContentType="application/vnd.openxmlformats-officedocument.presentationml.notes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2"/>
  </p:notesMasterIdLst>
  <p:sldIdLst>
    <p:sldId id="287" r:id="rId2"/>
    <p:sldId id="259" r:id="rId3"/>
    <p:sldId id="292" r:id="rId4"/>
    <p:sldId id="293" r:id="rId5"/>
    <p:sldId id="294" r:id="rId6"/>
    <p:sldId id="295" r:id="rId7"/>
    <p:sldId id="296" r:id="rId8"/>
    <p:sldId id="298" r:id="rId9"/>
    <p:sldId id="299" r:id="rId10"/>
    <p:sldId id="260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9807F-1B59-5D48-9198-CD0E92E8D150}" type="datetimeFigureOut">
              <a:rPr lang="en-US" smtClean="0"/>
              <a:pPr/>
              <a:t>9/29/13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2F61B-FE65-334F-8B66-348BB264E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9E9D4-7356-4F43-9922-631A94403888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11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19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8442B-E7F1-4245-BA08-4F1739A6E7A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75650-A15B-604C-8DE9-98FE10A34FCE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20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8442B-E7F1-4245-BA08-4F1739A6E7A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8442B-E7F1-4245-BA08-4F1739A6E7A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4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8442B-E7F1-4245-BA08-4F1739A6E7A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5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8442B-E7F1-4245-BA08-4F1739A6E7A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6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8442B-E7F1-4245-BA08-4F1739A6E7A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7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8442B-E7F1-4245-BA08-4F1739A6E7A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8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8442B-E7F1-4245-BA08-4F1739A6E7AA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9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9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B78E2-8A96-0B41-A0CB-AE8C9296A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A82E6-281A-124E-A729-176BA777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A4CD3-7B1F-6447-BD82-9257B73D2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3142-2954-DF4B-BB03-9447E96C6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DE2E8-4906-B94D-95C5-473ED83A2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6C6DF-B193-A247-8240-1338E4A8F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9FD9D-CAE8-9249-A7CC-E7C76D095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E288A-001F-6C4E-BCF1-006B03946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B8777-3A1E-EA45-9372-B3403EA4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15B1F-444C-004A-B475-5AFABBE31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02ED0-5C30-AD46-B7F5-B62C74A37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3B3B"/>
            </a:gs>
            <a:gs pos="50000">
              <a:srgbClr val="008080"/>
            </a:gs>
            <a:gs pos="100000">
              <a:srgbClr val="003B3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2700" dir="27000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2700" dir="27000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fld id="{6002DBDC-9FAC-CF4C-82AF-77CB7DB79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Font typeface="Wingdings" pitchFamily="-104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-104" charset="2"/>
        <a:buChar char="w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Font typeface="Wingdings" pitchFamily="-104" charset="2"/>
        <a:buChar char="w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-104" charset="2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Font typeface="Wingdings" pitchFamily="-104" charset="2"/>
        <a:buChar char="w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ingdings" pitchFamily="-109" charset="2"/>
        <a:buChar char="w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ingdings" pitchFamily="-109" charset="2"/>
        <a:buChar char="w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ingdings" pitchFamily="-109" charset="2"/>
        <a:buChar char="w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CC66"/>
        </a:buClr>
        <a:buFont typeface="Wingdings" pitchFamily="-109" charset="2"/>
        <a:buChar char="w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iceducationconsultants.net/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3.pn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4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5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6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52400"/>
            <a:ext cx="8610600" cy="19812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 sz="4800" b="1" i="1" dirty="0" smtClean="0">
                <a:solidFill>
                  <a:srgbClr val="FFFF00"/>
                </a:solidFill>
                <a:latin typeface="Times New Roman" charset="0"/>
              </a:rPr>
              <a:t>Interviewing Skills: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4800" b="1" i="1" dirty="0" smtClean="0">
                <a:solidFill>
                  <a:srgbClr val="FFFF00"/>
                </a:solidFill>
                <a:latin typeface="Times New Roman" charset="0"/>
              </a:rPr>
              <a:t>The Rules of the Road</a:t>
            </a:r>
            <a:endParaRPr lang="en-US" sz="4800" dirty="0"/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0" y="5106780"/>
            <a:ext cx="91440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Times New Roman" pitchFamily="-104" charset="0"/>
              </a:rPr>
              <a:t>Marcia Neel</a:t>
            </a:r>
            <a:endParaRPr lang="en-US" sz="3200" dirty="0" smtClean="0">
              <a:solidFill>
                <a:srgbClr val="FFFF00"/>
              </a:solidFill>
              <a:latin typeface="Times New Roman" pitchFamily="-104" charset="0"/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Times New Roman" pitchFamily="-104" charset="0"/>
              </a:rPr>
              <a:t>September 30, 2013</a:t>
            </a:r>
            <a:endParaRPr lang="en-US" dirty="0"/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1536241" y="4296073"/>
            <a:ext cx="60969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effectLst/>
                <a:latin typeface="Times New Roman" pitchFamily="-104" charset="0"/>
              </a:rPr>
              <a:t>KCOMTEP</a:t>
            </a:r>
            <a:endParaRPr lang="en-US" sz="5400" b="1" dirty="0">
              <a:effectLst/>
              <a:latin typeface="Times New Roman" pitchFamily="-104" charset="0"/>
            </a:endParaRPr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228600" y="6157900"/>
            <a:ext cx="868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Times New Roman" pitchFamily="-104" charset="0"/>
              </a:rPr>
              <a:t>www.musiceducationconsultants.net/KCOMTEP2013</a:t>
            </a:r>
            <a:endParaRPr lang="en-US" sz="2800" i="1" dirty="0">
              <a:latin typeface="Times New Roman" pitchFamily="-104" charset="0"/>
            </a:endParaRPr>
          </a:p>
        </p:txBody>
      </p:sp>
      <p:sp>
        <p:nvSpPr>
          <p:cNvPr id="14343" name="Rectangle 1032"/>
          <p:cNvSpPr>
            <a:spLocks noChangeArrowheads="1"/>
          </p:cNvSpPr>
          <p:nvPr/>
        </p:nvSpPr>
        <p:spPr bwMode="auto">
          <a:xfrm>
            <a:off x="1143000" y="43005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194" y="1904807"/>
            <a:ext cx="4121391" cy="2395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Skills</a:t>
            </a:r>
            <a:br>
              <a:rPr lang="en-US" dirty="0">
                <a:latin typeface="Times New Roman" pitchFamily="-105" charset="0"/>
              </a:rPr>
            </a:b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Much MORE than Knowing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Your </a:t>
            </a: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Music!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99986" y="2259540"/>
            <a:ext cx="8159763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05" charset="0"/>
              <a:buNone/>
            </a:pPr>
            <a:r>
              <a:rPr lang="en-US" sz="4000" dirty="0">
                <a:latin typeface="Times" pitchFamily="-105" charset="0"/>
              </a:rPr>
              <a:t>4.	Do Your </a:t>
            </a:r>
            <a:r>
              <a:rPr lang="en-US" sz="4000" dirty="0" smtClean="0">
                <a:latin typeface="Times" pitchFamily="-105" charset="0"/>
              </a:rPr>
              <a:t>Homework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4000" dirty="0">
                <a:latin typeface="Times" pitchFamily="-105" charset="0"/>
              </a:rPr>
              <a:t>Find out everything you can about the school district and its programs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4000" dirty="0">
                <a:latin typeface="Times" pitchFamily="-105" charset="0"/>
              </a:rPr>
              <a:t>If you can, visit local programs 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4000" dirty="0">
                <a:latin typeface="Times" pitchFamily="-105" charset="0"/>
              </a:rPr>
              <a:t>Attend concerts from that district</a:t>
            </a:r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Skills</a:t>
            </a:r>
            <a:br>
              <a:rPr lang="en-US" dirty="0">
                <a:latin typeface="Times New Roman" pitchFamily="-105" charset="0"/>
              </a:rPr>
            </a:b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Much MORE than Knowing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Your </a:t>
            </a: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Music!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95325" y="2185699"/>
            <a:ext cx="862349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05" charset="0"/>
              <a:buAutoNum type="arabicPeriod" startAt="5"/>
            </a:pPr>
            <a:r>
              <a:rPr lang="en-US" sz="4000" dirty="0">
                <a:latin typeface="Times" pitchFamily="-105" charset="0"/>
              </a:rPr>
              <a:t>Do mock interviews with fellow students/friends</a:t>
            </a:r>
            <a:r>
              <a:rPr lang="en-US" sz="4000" dirty="0" smtClean="0">
                <a:latin typeface="Times" pitchFamily="-105" charset="0"/>
              </a:rPr>
              <a:t> </a:t>
            </a:r>
          </a:p>
          <a:p>
            <a:pPr marL="1371600" lvl="2" indent="-457200">
              <a:buFont typeface="Arial" pitchFamily="-105" charset="0"/>
              <a:buChar char="•"/>
            </a:pPr>
            <a:r>
              <a:rPr lang="en-US" sz="4000" dirty="0">
                <a:latin typeface="Times" pitchFamily="-105" charset="0"/>
              </a:rPr>
              <a:t>Practice makes perfect--sound familiar?</a:t>
            </a:r>
          </a:p>
          <a:p>
            <a:pPr marL="1371600" lvl="2" indent="-457200">
              <a:buFontTx/>
              <a:buChar char="•"/>
            </a:pPr>
            <a:r>
              <a:rPr lang="en-US" sz="4000" dirty="0">
                <a:latin typeface="Times" pitchFamily="-105" charset="0"/>
              </a:rPr>
              <a:t>Believe what you say--don’t just give “a right answer”</a:t>
            </a:r>
          </a:p>
          <a:p>
            <a:pPr marL="457200" indent="-457200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Skills</a:t>
            </a:r>
            <a:r>
              <a:rPr lang="en-US" dirty="0" smtClean="0">
                <a:latin typeface="Times New Roman" pitchFamily="-105" charset="0"/>
              </a:rPr>
              <a:t/>
            </a:r>
            <a:br>
              <a:rPr lang="en-US" dirty="0" smtClean="0">
                <a:latin typeface="Times New Roman" pitchFamily="-105" charset="0"/>
              </a:rPr>
            </a:b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Be Ready to Discuss. . .</a:t>
            </a:r>
            <a:endParaRPr lang="en-US" dirty="0">
              <a:solidFill>
                <a:srgbClr val="FFFF00"/>
              </a:solidFill>
              <a:latin typeface="Times New Roman" pitchFamily="-105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473" y="1905103"/>
            <a:ext cx="8686800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" pitchFamily="-105" charset="0"/>
              </a:rPr>
              <a:t>Appropriate Literature and Concert Design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" pitchFamily="-105" charset="0"/>
              </a:rPr>
              <a:t>Introducing and teaching of SOLID playing/singing skills -- PEDAGOGY!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" pitchFamily="-105" charset="0"/>
              </a:rPr>
              <a:t>Instructional Objectives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" pitchFamily="-105" charset="0"/>
              </a:rPr>
              <a:t>Content Standards/Expectations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" pitchFamily="-105" charset="0"/>
              </a:rPr>
              <a:t>Classroom Management Strategies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" pitchFamily="-105" charset="0"/>
              </a:rPr>
              <a:t>Non-musical Responsibilities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" pitchFamily="-105" charset="0"/>
              </a:rPr>
              <a:t>Classroom Routine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" pitchFamily="-105" charset="0"/>
              </a:rPr>
              <a:t>Motivational Techniques/Strategies</a:t>
            </a:r>
            <a:endParaRPr lang="en-US" dirty="0">
              <a:latin typeface="Times" pitchFamily="-105" charset="0"/>
            </a:endParaRPr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0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</a:t>
            </a:r>
            <a:r>
              <a:rPr lang="en-US" dirty="0" smtClean="0">
                <a:latin typeface="Times New Roman" pitchFamily="-105" charset="0"/>
              </a:rPr>
              <a:t>Skills: 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Questions</a:t>
            </a:r>
            <a:endParaRPr lang="en-US" dirty="0">
              <a:solidFill>
                <a:srgbClr val="FFFF00"/>
              </a:solidFill>
              <a:latin typeface="Times New Roman" pitchFamily="-105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063314"/>
            <a:ext cx="8839200" cy="538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05" charset="0"/>
              <a:buNone/>
            </a:pPr>
            <a:r>
              <a:rPr lang="en-US" sz="4000" dirty="0">
                <a:latin typeface="Times New Roman" pitchFamily="-105" charset="0"/>
              </a:rPr>
              <a:t>CURRENT EXPERIENCE/BACKGROUND: EX: BAND</a:t>
            </a:r>
            <a:endParaRPr lang="en-US" sz="4000" dirty="0" smtClean="0">
              <a:latin typeface="Times New Roman" pitchFamily="-105" charset="0"/>
            </a:endParaRP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Warm</a:t>
            </a:r>
            <a:r>
              <a:rPr lang="en-US" sz="3200" dirty="0">
                <a:latin typeface="Times New Roman" pitchFamily="-105" charset="0"/>
              </a:rPr>
              <a:t>-up:  Tell me about yourself</a:t>
            </a:r>
            <a:r>
              <a:rPr lang="en-US" sz="3200" dirty="0" smtClean="0">
                <a:latin typeface="Times New Roman" pitchFamily="-105" charset="0"/>
              </a:rPr>
              <a:t>.</a:t>
            </a:r>
          </a:p>
          <a:p>
            <a:pPr marL="457200" indent="-457200"/>
            <a:endParaRPr lang="en-US" sz="3200" dirty="0" smtClean="0">
              <a:latin typeface="Times New Roman" pitchFamily="-105" charset="0"/>
            </a:endParaRPr>
          </a:p>
          <a:p>
            <a:pPr marL="457200" indent="-457200">
              <a:buFont typeface="Arial" pitchFamily="-105" charset="0"/>
              <a:buAutoNum type="arabicPeriod"/>
            </a:pPr>
            <a:r>
              <a:rPr lang="en-US" sz="3200" dirty="0">
                <a:latin typeface="Times New Roman" pitchFamily="-105" charset="0"/>
              </a:rPr>
              <a:t>What is your major instrument?</a:t>
            </a:r>
          </a:p>
          <a:p>
            <a:pPr marL="457200" indent="-457200">
              <a:buFont typeface="Arial" pitchFamily="-105" charset="0"/>
              <a:buAutoNum type="arabicPeriod"/>
            </a:pPr>
            <a:r>
              <a:rPr lang="en-US" sz="3200" dirty="0">
                <a:latin typeface="Times New Roman" pitchFamily="-105" charset="0"/>
              </a:rPr>
              <a:t>Describe your proficiency on all other instruments including strings</a:t>
            </a:r>
          </a:p>
          <a:p>
            <a:pPr marL="457200" indent="-457200">
              <a:buFont typeface="Arial" pitchFamily="-105" charset="0"/>
              <a:buAutoNum type="arabicPeriod" startAt="3"/>
            </a:pPr>
            <a:r>
              <a:rPr lang="en-US" sz="3200" dirty="0">
                <a:latin typeface="Times New Roman" pitchFamily="-105" charset="0"/>
              </a:rPr>
              <a:t>What do you consider to be typical problems for beginning (wind/brass/percussion students)?</a:t>
            </a:r>
            <a:endParaRPr lang="en-US" sz="3200" dirty="0" smtClean="0">
              <a:latin typeface="Times New Roman" pitchFamily="-105" charset="0"/>
            </a:endParaRPr>
          </a:p>
          <a:p>
            <a:pPr marL="457200" indent="-457200"/>
            <a:endParaRPr lang="en-US" sz="4000" dirty="0">
              <a:latin typeface="Times New Roman" pitchFamily="-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0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</a:t>
            </a:r>
            <a:r>
              <a:rPr lang="en-US" dirty="0" smtClean="0">
                <a:latin typeface="Times New Roman" pitchFamily="-105" charset="0"/>
              </a:rPr>
              <a:t>Skills: 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Questions</a:t>
            </a:r>
            <a:endParaRPr lang="en-US" dirty="0">
              <a:solidFill>
                <a:srgbClr val="FFFF00"/>
              </a:solidFill>
              <a:latin typeface="Times New Roman" pitchFamily="-105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329138"/>
            <a:ext cx="8643547" cy="41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05" charset="0"/>
              <a:buAutoNum type="arabicPeriod" startAt="4"/>
            </a:pPr>
            <a:r>
              <a:rPr lang="en-US" sz="3200" dirty="0" smtClean="0">
                <a:latin typeface="Times New Roman" pitchFamily="-105" charset="0"/>
              </a:rPr>
              <a:t>Describe </a:t>
            </a:r>
            <a:r>
              <a:rPr lang="en-US" sz="3200" dirty="0">
                <a:latin typeface="Times New Roman" pitchFamily="-105" charset="0"/>
              </a:rPr>
              <a:t>your high school and college/university background and training.  How have these experiences prepared you to be a band director.</a:t>
            </a:r>
          </a:p>
          <a:p>
            <a:pPr marL="457200" indent="-457200"/>
            <a:r>
              <a:rPr lang="en-US" sz="3200" dirty="0">
                <a:latin typeface="Times New Roman" pitchFamily="-105" charset="0"/>
              </a:rPr>
              <a:t>5.	Describe your ability to develop and chart a marching band show.</a:t>
            </a:r>
          </a:p>
          <a:p>
            <a:pPr marL="457200" indent="-457200">
              <a:buFont typeface="Arial" pitchFamily="-105" charset="0"/>
              <a:buNone/>
            </a:pPr>
            <a:r>
              <a:rPr lang="en-US" sz="3200" dirty="0">
                <a:latin typeface="Times New Roman" pitchFamily="-105" charset="0"/>
              </a:rPr>
              <a:t>6.	What are your Jazz Band pedagogical skills and describe how you teach improvisation.</a:t>
            </a:r>
          </a:p>
          <a:p>
            <a:pPr marL="457200" indent="-457200"/>
            <a:endParaRPr lang="en-US" sz="4000" dirty="0">
              <a:latin typeface="Times New Roman" pitchFamily="-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0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</a:t>
            </a:r>
            <a:r>
              <a:rPr lang="en-US" dirty="0" smtClean="0">
                <a:latin typeface="Times New Roman" pitchFamily="-105" charset="0"/>
              </a:rPr>
              <a:t>Skills: 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Questions</a:t>
            </a:r>
            <a:endParaRPr lang="en-US" dirty="0">
              <a:solidFill>
                <a:srgbClr val="FFFF00"/>
              </a:solidFill>
              <a:latin typeface="Times New Roman" pitchFamily="-105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122386"/>
            <a:ext cx="8991600" cy="513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05" charset="0"/>
              <a:buNone/>
            </a:pPr>
            <a:endParaRPr lang="en-US" sz="2000" dirty="0">
              <a:latin typeface="Times New Roman" pitchFamily="-105" charset="0"/>
            </a:endParaRPr>
          </a:p>
          <a:p>
            <a:pPr marL="457200" indent="-457200"/>
            <a:r>
              <a:rPr lang="en-US" sz="3200" dirty="0">
                <a:latin typeface="Times New Roman" pitchFamily="-105" charset="0"/>
              </a:rPr>
              <a:t>7.</a:t>
            </a:r>
            <a:r>
              <a:rPr lang="en-US" sz="3200" dirty="0" smtClean="0">
                <a:latin typeface="Times New Roman" pitchFamily="-105" charset="0"/>
              </a:rPr>
              <a:t>	 Discuss </a:t>
            </a:r>
            <a:r>
              <a:rPr lang="en-US" sz="3200" dirty="0">
                <a:latin typeface="Times New Roman" pitchFamily="-105" charset="0"/>
              </a:rPr>
              <a:t>your expectations regarding performance.</a:t>
            </a:r>
            <a:endParaRPr lang="en-US" sz="3200" dirty="0" smtClean="0">
              <a:latin typeface="Times New Roman" pitchFamily="-105" charset="0"/>
            </a:endParaRPr>
          </a:p>
          <a:p>
            <a:pPr marL="457200" indent="-457200">
              <a:buFont typeface="Arial" pitchFamily="-105" charset="0"/>
              <a:buAutoNum type="arabicPeriod" startAt="8"/>
            </a:pPr>
            <a:r>
              <a:rPr lang="en-US" sz="3200" dirty="0" smtClean="0">
                <a:latin typeface="Times New Roman" pitchFamily="-105" charset="0"/>
              </a:rPr>
              <a:t> What </a:t>
            </a:r>
            <a:r>
              <a:rPr lang="en-US" sz="3200" dirty="0">
                <a:latin typeface="Times New Roman" pitchFamily="-105" charset="0"/>
              </a:rPr>
              <a:t>are your instructional objectives?</a:t>
            </a:r>
          </a:p>
          <a:p>
            <a:pPr marL="457200" indent="-457200"/>
            <a:r>
              <a:rPr lang="en-US" sz="3200" dirty="0">
                <a:latin typeface="Times New Roman" pitchFamily="-105" charset="0"/>
              </a:rPr>
              <a:t>9.</a:t>
            </a:r>
            <a:r>
              <a:rPr lang="en-US" sz="3200" dirty="0" smtClean="0">
                <a:latin typeface="Times New Roman" pitchFamily="-105" charset="0"/>
              </a:rPr>
              <a:t>	 Describe </a:t>
            </a:r>
            <a:r>
              <a:rPr lang="en-US" sz="3200" dirty="0">
                <a:latin typeface="Times New Roman" pitchFamily="-105" charset="0"/>
              </a:rPr>
              <a:t>your method of lesson planning.</a:t>
            </a:r>
          </a:p>
          <a:p>
            <a:pPr marL="457200" indent="-457200">
              <a:buFont typeface="Arial" pitchFamily="-105" charset="0"/>
              <a:buNone/>
            </a:pPr>
            <a:r>
              <a:rPr lang="en-US" sz="3200" dirty="0">
                <a:latin typeface="Times New Roman" pitchFamily="-105" charset="0"/>
              </a:rPr>
              <a:t>10</a:t>
            </a:r>
            <a:r>
              <a:rPr lang="en-US" sz="3200" dirty="0" smtClean="0">
                <a:latin typeface="Times New Roman" pitchFamily="-105" charset="0"/>
              </a:rPr>
              <a:t>. Discuss </a:t>
            </a:r>
            <a:r>
              <a:rPr lang="en-US" sz="3200" dirty="0">
                <a:latin typeface="Times New Roman" pitchFamily="-105" charset="0"/>
              </a:rPr>
              <a:t>some of your considerations in selecting</a:t>
            </a:r>
            <a:r>
              <a:rPr lang="en-US" sz="3200" dirty="0" smtClean="0">
                <a:latin typeface="Times New Roman" pitchFamily="-105" charset="0"/>
              </a:rPr>
              <a:t>   </a:t>
            </a:r>
          </a:p>
          <a:p>
            <a:pPr marL="457200" indent="-457200">
              <a:buFont typeface="Arial" pitchFamily="-105" charset="0"/>
              <a:buNone/>
            </a:pPr>
            <a:r>
              <a:rPr lang="en-US" sz="3200" dirty="0" smtClean="0">
                <a:latin typeface="Times New Roman" pitchFamily="-105" charset="0"/>
              </a:rPr>
              <a:t>      literature </a:t>
            </a:r>
            <a:r>
              <a:rPr lang="en-US" sz="3200" dirty="0">
                <a:latin typeface="Times New Roman" pitchFamily="-105" charset="0"/>
              </a:rPr>
              <a:t>for your band.</a:t>
            </a:r>
            <a:endParaRPr lang="en-US" sz="3200" dirty="0" smtClean="0">
              <a:latin typeface="Times New Roman" pitchFamily="-105" charset="0"/>
            </a:endParaRPr>
          </a:p>
          <a:p>
            <a:pPr marL="457200" indent="-457200">
              <a:buFont typeface="Arial" pitchFamily="-105" charset="0"/>
              <a:buAutoNum type="arabicPeriod" startAt="11"/>
            </a:pPr>
            <a:r>
              <a:rPr lang="en-US" sz="3200" dirty="0" smtClean="0">
                <a:latin typeface="Times New Roman" pitchFamily="-105" charset="0"/>
              </a:rPr>
              <a:t> Describe </a:t>
            </a:r>
            <a:r>
              <a:rPr lang="en-US" sz="3200" dirty="0">
                <a:latin typeface="Times New Roman" pitchFamily="-105" charset="0"/>
              </a:rPr>
              <a:t>some of the methods you would use in</a:t>
            </a:r>
            <a:r>
              <a:rPr lang="en-US" sz="3200" dirty="0" smtClean="0">
                <a:latin typeface="Times New Roman" pitchFamily="-105" charset="0"/>
              </a:rPr>
              <a:t> 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gaining </a:t>
            </a:r>
            <a:r>
              <a:rPr lang="en-US" sz="3200" dirty="0">
                <a:latin typeface="Times New Roman" pitchFamily="-105" charset="0"/>
              </a:rPr>
              <a:t>and maintaining appropriate classroom</a:t>
            </a:r>
            <a:r>
              <a:rPr lang="en-US" sz="3200" dirty="0" smtClean="0">
                <a:latin typeface="Times New Roman" pitchFamily="-105" charset="0"/>
              </a:rPr>
              <a:t>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management</a:t>
            </a:r>
            <a:r>
              <a:rPr lang="en-US" sz="3200" dirty="0">
                <a:latin typeface="Times New Roman" pitchFamily="-105" charset="0"/>
              </a:rPr>
              <a:t>.  How will you handle behavior</a:t>
            </a:r>
            <a:r>
              <a:rPr lang="en-US" sz="3200" dirty="0" smtClean="0">
                <a:latin typeface="Times New Roman" pitchFamily="-105" charset="0"/>
              </a:rPr>
              <a:t> 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problems</a:t>
            </a:r>
            <a:r>
              <a:rPr lang="en-US" sz="3200" dirty="0">
                <a:latin typeface="Times New Roman" pitchFamily="-105" charset="0"/>
              </a:rPr>
              <a:t>?</a:t>
            </a:r>
            <a:endParaRPr lang="en-US" sz="3200" dirty="0" smtClean="0">
              <a:latin typeface="Times New Roman" pitchFamily="-105" charset="0"/>
            </a:endParaRPr>
          </a:p>
          <a:p>
            <a:pPr marL="457200" indent="-457200"/>
            <a:endParaRPr lang="en-US" sz="2000" dirty="0">
              <a:latin typeface="Times New Roman" pitchFamily="-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0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</a:t>
            </a:r>
            <a:r>
              <a:rPr lang="en-US" dirty="0" smtClean="0">
                <a:latin typeface="Times New Roman" pitchFamily="-105" charset="0"/>
              </a:rPr>
              <a:t>Skills: 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Questions</a:t>
            </a:r>
            <a:endParaRPr lang="en-US" dirty="0">
              <a:solidFill>
                <a:srgbClr val="FFFF00"/>
              </a:solidFill>
              <a:latin typeface="Times New Roman" pitchFamily="-105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122386"/>
            <a:ext cx="8991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05" charset="0"/>
              <a:buNone/>
            </a:pPr>
            <a:endParaRPr lang="en-US" sz="2000" dirty="0" smtClean="0">
              <a:latin typeface="Times New Roman" pitchFamily="-105" charset="0"/>
            </a:endParaRPr>
          </a:p>
          <a:p>
            <a:pPr marL="457200" indent="-457200">
              <a:buFont typeface="Arial" pitchFamily="-105" charset="0"/>
              <a:buAutoNum type="arabicPeriod" startAt="12"/>
            </a:pPr>
            <a:r>
              <a:rPr lang="en-US" sz="3200" dirty="0" smtClean="0">
                <a:latin typeface="Times New Roman" pitchFamily="-105" charset="0"/>
              </a:rPr>
              <a:t>  Describe </a:t>
            </a:r>
            <a:r>
              <a:rPr lang="en-US" sz="3200" dirty="0">
                <a:latin typeface="Times New Roman" pitchFamily="-105" charset="0"/>
              </a:rPr>
              <a:t>some of the strategies you would use in</a:t>
            </a:r>
            <a:r>
              <a:rPr lang="en-US" sz="3200" dirty="0" smtClean="0">
                <a:latin typeface="Times New Roman" pitchFamily="-105" charset="0"/>
              </a:rPr>
              <a:t>  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 recruiting </a:t>
            </a:r>
            <a:r>
              <a:rPr lang="en-US" sz="3200" dirty="0">
                <a:latin typeface="Times New Roman" pitchFamily="-105" charset="0"/>
              </a:rPr>
              <a:t>students for the band program.</a:t>
            </a:r>
          </a:p>
          <a:p>
            <a:pPr marL="457200" indent="-457200"/>
            <a:r>
              <a:rPr lang="en-US" sz="3200" dirty="0">
                <a:latin typeface="Times New Roman" pitchFamily="-105" charset="0"/>
              </a:rPr>
              <a:t>13</a:t>
            </a:r>
            <a:r>
              <a:rPr lang="en-US" sz="3200" dirty="0" smtClean="0">
                <a:latin typeface="Times New Roman" pitchFamily="-105" charset="0"/>
              </a:rPr>
              <a:t>.  Describe </a:t>
            </a:r>
            <a:r>
              <a:rPr lang="en-US" sz="3200" dirty="0">
                <a:latin typeface="Times New Roman" pitchFamily="-105" charset="0"/>
              </a:rPr>
              <a:t>what an observer might see in a typical,</a:t>
            </a:r>
            <a:r>
              <a:rPr lang="en-US" sz="3200" dirty="0" smtClean="0">
                <a:latin typeface="Times New Roman" pitchFamily="-105" charset="0"/>
              </a:rPr>
              <a:t>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 daily </a:t>
            </a:r>
            <a:r>
              <a:rPr lang="en-US" sz="3200" dirty="0">
                <a:latin typeface="Times New Roman" pitchFamily="-105" charset="0"/>
              </a:rPr>
              <a:t>rehearsal?</a:t>
            </a:r>
          </a:p>
          <a:p>
            <a:pPr marL="457200" indent="-457200">
              <a:buFont typeface="Arial" pitchFamily="-105" charset="0"/>
              <a:buNone/>
            </a:pPr>
            <a:r>
              <a:rPr lang="en-US" sz="3200" dirty="0">
                <a:latin typeface="Times New Roman" pitchFamily="-105" charset="0"/>
              </a:rPr>
              <a:t>14</a:t>
            </a:r>
            <a:r>
              <a:rPr lang="en-US" sz="3200" dirty="0" smtClean="0">
                <a:latin typeface="Times New Roman" pitchFamily="-105" charset="0"/>
              </a:rPr>
              <a:t>.  Provide </a:t>
            </a:r>
            <a:r>
              <a:rPr lang="en-US" sz="3200" dirty="0">
                <a:latin typeface="Times New Roman" pitchFamily="-105" charset="0"/>
              </a:rPr>
              <a:t>an example of a standards-based lesson.</a:t>
            </a:r>
          </a:p>
          <a:p>
            <a:pPr marL="457200" indent="-457200">
              <a:buFont typeface="Arial" pitchFamily="-105" charset="0"/>
              <a:buAutoNum type="arabicPeriod" startAt="8"/>
            </a:pPr>
            <a:endParaRPr lang="en-US" sz="2000" dirty="0">
              <a:latin typeface="Times New Roman" pitchFamily="-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0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</a:t>
            </a:r>
            <a:r>
              <a:rPr lang="en-US" dirty="0" smtClean="0">
                <a:latin typeface="Times New Roman" pitchFamily="-105" charset="0"/>
              </a:rPr>
              <a:t>Skills: 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Questions</a:t>
            </a:r>
            <a:endParaRPr lang="en-US" dirty="0">
              <a:solidFill>
                <a:srgbClr val="FFFF00"/>
              </a:solidFill>
              <a:latin typeface="Times New Roman" pitchFamily="-105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299605"/>
            <a:ext cx="8839200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15.  In </a:t>
            </a:r>
            <a:r>
              <a:rPr lang="en-US" sz="3200" dirty="0">
                <a:latin typeface="Times New Roman" pitchFamily="-105" charset="0"/>
              </a:rPr>
              <a:t>your opinion, what constitutes a superior,</a:t>
            </a:r>
            <a:r>
              <a:rPr lang="en-US" sz="3200" dirty="0" smtClean="0">
                <a:latin typeface="Times New Roman" pitchFamily="-105" charset="0"/>
              </a:rPr>
              <a:t> 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 meaningful </a:t>
            </a:r>
            <a:r>
              <a:rPr lang="en-US" sz="3200" dirty="0">
                <a:latin typeface="Times New Roman" pitchFamily="-105" charset="0"/>
              </a:rPr>
              <a:t>performance?</a:t>
            </a:r>
          </a:p>
          <a:p>
            <a:pPr marL="457200" indent="-457200"/>
            <a:r>
              <a:rPr lang="en-US" sz="3200" dirty="0">
                <a:latin typeface="Times New Roman" pitchFamily="-105" charset="0"/>
              </a:rPr>
              <a:t>16</a:t>
            </a:r>
            <a:r>
              <a:rPr lang="en-US" sz="3200" dirty="0" smtClean="0">
                <a:latin typeface="Times New Roman" pitchFamily="-105" charset="0"/>
              </a:rPr>
              <a:t>.  Describe </a:t>
            </a:r>
            <a:r>
              <a:rPr lang="en-US" sz="3200" dirty="0">
                <a:latin typeface="Times New Roman" pitchFamily="-105" charset="0"/>
              </a:rPr>
              <a:t>what you consider to be your</a:t>
            </a:r>
            <a:r>
              <a:rPr lang="en-US" sz="3200" dirty="0" smtClean="0">
                <a:latin typeface="Times New Roman" pitchFamily="-105" charset="0"/>
              </a:rPr>
              <a:t> 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 obligations </a:t>
            </a:r>
            <a:r>
              <a:rPr lang="en-US" sz="3200" dirty="0">
                <a:latin typeface="Times New Roman" pitchFamily="-105" charset="0"/>
              </a:rPr>
              <a:t>in planning and running fundraising</a:t>
            </a:r>
            <a:r>
              <a:rPr lang="en-US" sz="3200" dirty="0" smtClean="0">
                <a:latin typeface="Times New Roman" pitchFamily="-105" charset="0"/>
              </a:rPr>
              <a:t>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 activities</a:t>
            </a:r>
            <a:r>
              <a:rPr lang="en-US" sz="3200" dirty="0">
                <a:latin typeface="Times New Roman" pitchFamily="-105" charset="0"/>
              </a:rPr>
              <a:t>.</a:t>
            </a:r>
          </a:p>
          <a:p>
            <a:pPr marL="457200" indent="-457200"/>
            <a:r>
              <a:rPr lang="en-US" sz="3200" dirty="0">
                <a:latin typeface="Times New Roman" pitchFamily="-105" charset="0"/>
              </a:rPr>
              <a:t>17</a:t>
            </a:r>
            <a:r>
              <a:rPr lang="en-US" sz="3200" dirty="0" smtClean="0">
                <a:latin typeface="Times New Roman" pitchFamily="-105" charset="0"/>
              </a:rPr>
              <a:t>.  Explain </a:t>
            </a:r>
            <a:r>
              <a:rPr lang="en-US" sz="3200" dirty="0">
                <a:latin typeface="Times New Roman" pitchFamily="-105" charset="0"/>
              </a:rPr>
              <a:t>some of the non-musical responsibilities</a:t>
            </a:r>
            <a:r>
              <a:rPr lang="en-US" sz="3200" dirty="0" smtClean="0">
                <a:latin typeface="Times New Roman" pitchFamily="-105" charset="0"/>
              </a:rPr>
              <a:t> 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 you </a:t>
            </a:r>
            <a:r>
              <a:rPr lang="en-US" sz="3200" dirty="0">
                <a:latin typeface="Times New Roman" pitchFamily="-105" charset="0"/>
              </a:rPr>
              <a:t>have to your students.</a:t>
            </a:r>
            <a:endParaRPr lang="en-US" sz="3200" dirty="0" smtClean="0">
              <a:latin typeface="Times New Roman" pitchFamily="-105" charset="0"/>
            </a:endParaRPr>
          </a:p>
          <a:p>
            <a:pPr marL="457200" indent="-457200">
              <a:buFont typeface="Arial" pitchFamily="-105" charset="0"/>
              <a:buAutoNum type="arabicPeriod" startAt="18"/>
            </a:pPr>
            <a:r>
              <a:rPr lang="en-US" sz="3200" dirty="0" smtClean="0">
                <a:latin typeface="Times New Roman" pitchFamily="-105" charset="0"/>
              </a:rPr>
              <a:t>  What </a:t>
            </a:r>
            <a:r>
              <a:rPr lang="en-US" sz="3200" dirty="0">
                <a:latin typeface="Times New Roman" pitchFamily="-105" charset="0"/>
              </a:rPr>
              <a:t>are your plans for professional</a:t>
            </a:r>
            <a:r>
              <a:rPr lang="en-US" sz="3200" dirty="0" smtClean="0">
                <a:latin typeface="Times New Roman" pitchFamily="-105" charset="0"/>
              </a:rPr>
              <a:t>   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       development</a:t>
            </a:r>
            <a:r>
              <a:rPr lang="en-US" sz="3200" dirty="0">
                <a:latin typeface="Times New Roman" pitchFamily="-105" charset="0"/>
              </a:rPr>
              <a:t>?</a:t>
            </a:r>
            <a:endParaRPr lang="en-US" sz="3200" dirty="0" smtClean="0">
              <a:latin typeface="Times New Roman" pitchFamily="-105" charset="0"/>
            </a:endParaRP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	</a:t>
            </a:r>
            <a:endParaRPr lang="en-US" sz="3200" dirty="0">
              <a:latin typeface="Times New Roman" pitchFamily="-105" charset="0"/>
            </a:endParaRPr>
          </a:p>
          <a:p>
            <a:pPr marL="457200" indent="-457200">
              <a:buFont typeface="Arial" pitchFamily="-105" charset="0"/>
              <a:buNone/>
            </a:pPr>
            <a:endParaRPr lang="en-US" sz="2000" dirty="0">
              <a:latin typeface="Times New Roman" pitchFamily="-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94863"/>
            <a:ext cx="9144000" cy="10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</a:t>
            </a:r>
            <a:r>
              <a:rPr lang="en-US" dirty="0" smtClean="0">
                <a:latin typeface="Times New Roman" pitchFamily="-105" charset="0"/>
              </a:rPr>
              <a:t>Skills: 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Questions</a:t>
            </a:r>
            <a:endParaRPr lang="en-US" dirty="0">
              <a:solidFill>
                <a:srgbClr val="FFFF00"/>
              </a:solidFill>
              <a:latin typeface="Times New Roman" pitchFamily="-105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04800" y="1299605"/>
            <a:ext cx="861401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14350" indent="-514350"/>
            <a:r>
              <a:rPr lang="en-US" sz="3200" dirty="0" smtClean="0">
                <a:latin typeface="Times New Roman" pitchFamily="-105" charset="0"/>
              </a:rPr>
              <a:t>Wrap</a:t>
            </a:r>
            <a:r>
              <a:rPr lang="en-US" sz="3200" dirty="0">
                <a:latin typeface="Times New Roman" pitchFamily="-105" charset="0"/>
              </a:rPr>
              <a:t>-up:  Is there anything that we haven’t covered in the interview that you would like for me to know?	</a:t>
            </a:r>
          </a:p>
          <a:p>
            <a:pPr marL="457200" indent="-457200">
              <a:buFont typeface="Arial" pitchFamily="-105" charset="0"/>
              <a:buNone/>
            </a:pPr>
            <a:endParaRPr lang="en-US" sz="2000" dirty="0">
              <a:latin typeface="Times New Roman" pitchFamily="-10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0" y="198239"/>
            <a:ext cx="9144000" cy="102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latin typeface="Times New Roman" pitchFamily="-105" charset="0"/>
              </a:rPr>
              <a:t>Saying Thank You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Show Your Appreciation!</a:t>
            </a:r>
            <a:endParaRPr lang="en-US" dirty="0">
              <a:solidFill>
                <a:srgbClr val="FFFF00"/>
              </a:solidFill>
              <a:latin typeface="Times New Roman" pitchFamily="-105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246" y="1778615"/>
            <a:ext cx="8286542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 pitchFamily="-105" charset="0"/>
              <a:buNone/>
            </a:pPr>
            <a:r>
              <a:rPr lang="en-US" sz="3200" dirty="0">
                <a:latin typeface="Times New Roman" pitchFamily="-105" charset="0"/>
              </a:rPr>
              <a:t>Be Professional</a:t>
            </a:r>
          </a:p>
          <a:p>
            <a:pPr marL="457200" indent="-457200"/>
            <a:r>
              <a:rPr lang="en-US" sz="3200" dirty="0">
                <a:latin typeface="Times New Roman" pitchFamily="-105" charset="0"/>
              </a:rPr>
              <a:t>Shake </a:t>
            </a:r>
            <a:r>
              <a:rPr lang="en-US" sz="3200" dirty="0" smtClean="0">
                <a:latin typeface="Times New Roman" pitchFamily="-105" charset="0"/>
              </a:rPr>
              <a:t>Hands</a:t>
            </a: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Look them in the Eye</a:t>
            </a:r>
          </a:p>
          <a:p>
            <a:pPr marL="457200" indent="-457200"/>
            <a:endParaRPr lang="en-US" sz="3200" dirty="0" smtClean="0">
              <a:latin typeface="Times New Roman" pitchFamily="-105" charset="0"/>
            </a:endParaRPr>
          </a:p>
          <a:p>
            <a:pPr marL="457200" indent="-457200"/>
            <a:r>
              <a:rPr lang="en-US" sz="3200" dirty="0" smtClean="0">
                <a:latin typeface="Times New Roman" pitchFamily="-105" charset="0"/>
              </a:rPr>
              <a:t>Send </a:t>
            </a:r>
            <a:r>
              <a:rPr lang="en-US" sz="3200" dirty="0">
                <a:latin typeface="Times New Roman" pitchFamily="-105" charset="0"/>
              </a:rPr>
              <a:t>a NEATLY Handwritten Note:</a:t>
            </a:r>
            <a:endParaRPr lang="en-US" sz="2000" dirty="0">
              <a:latin typeface="Times New Roman" pitchFamily="-105" charset="0"/>
            </a:endParaRP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 New Roman" pitchFamily="-105" charset="0"/>
              </a:rPr>
              <a:t>For Their Time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 New Roman" pitchFamily="-105" charset="0"/>
              </a:rPr>
              <a:t>To Re-express Your Interest</a:t>
            </a:r>
          </a:p>
          <a:p>
            <a:pPr marL="457200" indent="-457200">
              <a:buFont typeface="Arial" pitchFamily="-105" charset="0"/>
              <a:buChar char="•"/>
            </a:pPr>
            <a:r>
              <a:rPr lang="en-US" sz="2800" dirty="0">
                <a:latin typeface="Times New Roman" pitchFamily="-105" charset="0"/>
              </a:rPr>
              <a:t>To Follow-up (Depends on how interview ended)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438618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Skills</a:t>
            </a:r>
            <a:br>
              <a:rPr lang="en-US" dirty="0">
                <a:latin typeface="Times New Roman" pitchFamily="-105" charset="0"/>
              </a:rPr>
            </a:b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Much MORE than Knowing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Your </a:t>
            </a: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Music!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41018" y="2308851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-105" charset="2"/>
              <a:buChar char="s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 typeface="Arial" pitchFamily="-105" charset="0"/>
              <a:buAutoNum type="arabicPeriod"/>
              <a:defRPr/>
            </a:pPr>
            <a:r>
              <a:rPr lang="en-US" sz="4000" dirty="0">
                <a:latin typeface="Times" pitchFamily="-105" charset="0"/>
              </a:rPr>
              <a:t>Make a </a:t>
            </a:r>
            <a:r>
              <a:rPr lang="en-US" sz="4000" b="1" dirty="0">
                <a:solidFill>
                  <a:srgbClr val="FFFF00"/>
                </a:solidFill>
                <a:latin typeface="Times" pitchFamily="-105" charset="0"/>
              </a:rPr>
              <a:t>great</a:t>
            </a:r>
            <a:r>
              <a:rPr lang="en-US" sz="4000" dirty="0">
                <a:latin typeface="Times" pitchFamily="-105" charset="0"/>
              </a:rPr>
              <a:t> impression!</a:t>
            </a:r>
            <a:endParaRPr lang="en-US" sz="4000" dirty="0" smtClean="0">
              <a:latin typeface="Times" pitchFamily="-105" charset="0"/>
            </a:endParaRP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4000" dirty="0" smtClean="0">
                <a:latin typeface="Times" pitchFamily="-105" charset="0"/>
              </a:rPr>
              <a:t>Firm </a:t>
            </a:r>
            <a:r>
              <a:rPr lang="en-US" sz="4000" dirty="0">
                <a:latin typeface="Times" pitchFamily="-105" charset="0"/>
              </a:rPr>
              <a:t>handshake and a smile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4000" dirty="0">
                <a:latin typeface="Times" pitchFamily="-105" charset="0"/>
              </a:rPr>
              <a:t>Good body language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4000" dirty="0">
                <a:latin typeface="Times" pitchFamily="-105" charset="0"/>
              </a:rPr>
              <a:t>Professional dress--check your gig line!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-105" charset="2"/>
              <a:buNone/>
              <a:defRPr/>
            </a:pP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Times New Roman" pitchFamily="-104" charset="0"/>
              </a:rPr>
              <a:t>Marcia Neel</a:t>
            </a:r>
          </a:p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Times New Roman" pitchFamily="-104" charset="0"/>
              </a:rPr>
              <a:t>Contact Information</a:t>
            </a:r>
            <a:endParaRPr lang="en-US" sz="4000" b="1" i="1" dirty="0">
              <a:solidFill>
                <a:schemeClr val="hlink"/>
              </a:solidFill>
              <a:latin typeface="Times New Roman" pitchFamily="-10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323439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 err="1">
                <a:latin typeface="Times New Roman" pitchFamily="-104" charset="0"/>
              </a:rPr>
              <a:t>marcia@</a:t>
            </a:r>
            <a:r>
              <a:rPr lang="en-US" sz="3600" b="1" dirty="0" err="1" smtClean="0">
                <a:latin typeface="Times New Roman" pitchFamily="-104" charset="0"/>
              </a:rPr>
              <a:t>musicedconsultants.net</a:t>
            </a:r>
            <a:endParaRPr lang="en-US" sz="3600" b="1" dirty="0" smtClean="0">
              <a:latin typeface="Times New Roman" pitchFamily="-104" charset="0"/>
            </a:endParaRPr>
          </a:p>
          <a:p>
            <a:pPr algn="ctr"/>
            <a:endParaRPr lang="en-US" sz="3600" b="1" dirty="0">
              <a:latin typeface="Times New Roman" pitchFamily="-10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2105826"/>
            <a:ext cx="91440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-104" charset="0"/>
                <a:hlinkClick r:id="rId3"/>
              </a:rPr>
              <a:t>www.musiceducationconsultants.net/</a:t>
            </a:r>
            <a:endParaRPr lang="en-US" sz="3200" b="1" dirty="0" smtClean="0">
              <a:latin typeface="Times New Roman" pitchFamily="-104" charset="0"/>
            </a:endParaRPr>
          </a:p>
          <a:p>
            <a:pPr algn="ctr"/>
            <a:r>
              <a:rPr lang="en-US" sz="4000" b="1" dirty="0" smtClean="0">
                <a:latin typeface="Times New Roman" pitchFamily="-104" charset="0"/>
              </a:rPr>
              <a:t>KCOMTEP2013</a:t>
            </a:r>
          </a:p>
          <a:p>
            <a:pPr algn="ctr"/>
            <a:endParaRPr lang="en-US" sz="3600" b="1" dirty="0">
              <a:latin typeface="Times New Roman" pitchFamily="-10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08951" y="3769192"/>
            <a:ext cx="5029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Times New Roman" pitchFamily="-104" charset="0"/>
              </a:rPr>
              <a:t>@</a:t>
            </a:r>
            <a:r>
              <a:rPr lang="en-US" sz="4400" b="1" dirty="0" err="1">
                <a:solidFill>
                  <a:srgbClr val="FFFF00"/>
                </a:solidFill>
                <a:latin typeface="Times New Roman" pitchFamily="-104" charset="0"/>
              </a:rPr>
              <a:t>MusicEdConsult</a:t>
            </a:r>
            <a:endParaRPr lang="en-US" sz="4400" b="1" dirty="0">
              <a:solidFill>
                <a:srgbClr val="FFFF00"/>
              </a:solidFill>
              <a:latin typeface="Times New Roman" pitchFamily="-104" charset="0"/>
            </a:endParaRPr>
          </a:p>
          <a:p>
            <a:r>
              <a:rPr lang="en-US" sz="3600" b="1" dirty="0">
                <a:solidFill>
                  <a:srgbClr val="FFFF00"/>
                </a:solidFill>
                <a:latin typeface="Times New Roman" pitchFamily="-104" charset="0"/>
              </a:rPr>
              <a:t>On Twitter</a:t>
            </a:r>
            <a:endParaRPr lang="en-US" sz="3600" b="1" dirty="0">
              <a:solidFill>
                <a:srgbClr val="800000"/>
              </a:solidFill>
              <a:latin typeface="Times New Roman" pitchFamily="-10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2170" y="3782883"/>
            <a:ext cx="1805187" cy="13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438618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Skills</a:t>
            </a:r>
            <a:br>
              <a:rPr lang="en-US" dirty="0">
                <a:latin typeface="Times New Roman" pitchFamily="-105" charset="0"/>
              </a:rPr>
            </a:b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Much MORE than Knowing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Your </a:t>
            </a: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Music!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69881" y="2467581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-105" charset="2"/>
              <a:buChar char="s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indent="-609600" eaLnBrk="1" hangingPunct="1">
              <a:buFont typeface="Wingdings" pitchFamily="-105" charset="2"/>
              <a:buNone/>
              <a:defRPr/>
            </a:pPr>
            <a:r>
              <a:rPr lang="en-US" sz="4000" dirty="0">
                <a:latin typeface="Times" pitchFamily="-105" charset="0"/>
              </a:rPr>
              <a:t>2.	Put yourself in my place.  Would you hire you?  Why?  Why not</a:t>
            </a:r>
            <a:r>
              <a:rPr lang="en-US" sz="4000" dirty="0" smtClean="0">
                <a:latin typeface="Times" pitchFamily="-105" charset="0"/>
              </a:rPr>
              <a:t>?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4000" dirty="0">
                <a:latin typeface="Times" pitchFamily="-105" charset="0"/>
              </a:rPr>
              <a:t>Exude confidence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4000" dirty="0">
                <a:latin typeface="Times" pitchFamily="-105" charset="0"/>
              </a:rPr>
              <a:t>Smile!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-105" charset="2"/>
              <a:buNone/>
              <a:defRPr/>
            </a:pP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438618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>
                <a:latin typeface="Times New Roman" pitchFamily="-105" charset="0"/>
              </a:rPr>
              <a:t>Interviewing Skills</a:t>
            </a:r>
            <a:br>
              <a:rPr lang="en-US" dirty="0">
                <a:latin typeface="Times New Roman" pitchFamily="-105" charset="0"/>
              </a:rPr>
            </a:b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Much MORE than Knowing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Your </a:t>
            </a:r>
            <a:r>
              <a:rPr lang="en-US" dirty="0">
                <a:solidFill>
                  <a:srgbClr val="FFFF00"/>
                </a:solidFill>
                <a:latin typeface="Times New Roman" pitchFamily="-105" charset="0"/>
              </a:rPr>
              <a:t>Music!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-173172" y="1991381"/>
            <a:ext cx="91439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-105" charset="2"/>
              <a:buChar char="s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itchFamily="-105" charset="2"/>
              <a:buChar char="s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 typeface="Wingdings" pitchFamily="-105" charset="2"/>
              <a:buNone/>
              <a:defRPr/>
            </a:pPr>
            <a:r>
              <a:rPr lang="en-US" sz="4000" dirty="0" smtClean="0">
                <a:latin typeface="Times" pitchFamily="-105" charset="0"/>
              </a:rPr>
              <a:t>     </a:t>
            </a:r>
            <a:r>
              <a:rPr lang="en-US" sz="3600" dirty="0" smtClean="0">
                <a:latin typeface="Times" pitchFamily="-105" charset="0"/>
              </a:rPr>
              <a:t>3</a:t>
            </a:r>
            <a:r>
              <a:rPr lang="en-US" sz="3600" dirty="0">
                <a:latin typeface="Times" pitchFamily="-105" charset="0"/>
              </a:rPr>
              <a:t>.	Be prepared</a:t>
            </a:r>
            <a:r>
              <a:rPr lang="en-US" sz="3600" dirty="0" smtClean="0">
                <a:latin typeface="Times" pitchFamily="-105" charset="0"/>
              </a:rPr>
              <a:t>.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3600" dirty="0">
                <a:latin typeface="Times" pitchFamily="-105" charset="0"/>
              </a:rPr>
              <a:t>Completed (and neat) application 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3600" dirty="0">
                <a:latin typeface="Times" pitchFamily="-105" charset="0"/>
              </a:rPr>
              <a:t>Transcripts to date (copy will do for the interview, but originals are </a:t>
            </a:r>
            <a:r>
              <a:rPr lang="en-US" sz="3600" b="1" u="sng" dirty="0">
                <a:latin typeface="Times" pitchFamily="-105" charset="0"/>
              </a:rPr>
              <a:t>required</a:t>
            </a:r>
            <a:r>
              <a:rPr lang="en-US" sz="3600" dirty="0">
                <a:latin typeface="Times" pitchFamily="-105" charset="0"/>
              </a:rPr>
              <a:t> eventually)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3600" dirty="0">
                <a:latin typeface="Times" pitchFamily="-105" charset="0"/>
              </a:rPr>
              <a:t>University Placement File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z="3600" dirty="0">
                <a:latin typeface="Times" pitchFamily="-105" charset="0"/>
              </a:rPr>
              <a:t>Resume (not required, but extremely helpful--a way to “blow your own horn”)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-105" charset="2"/>
              <a:buNone/>
              <a:defRPr/>
            </a:pP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-167442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Letter of Introduction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Picture 6" descr="Screen Shot 2013-09-29 at 8.17.0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782" y="888978"/>
            <a:ext cx="8381894" cy="56781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-167442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Letter of Introduction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-105" charset="0"/>
              </a:rPr>
              <a:t>p</a:t>
            </a: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. 2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Screen Shot 2013-09-29 at 8.18.24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937" y="820357"/>
            <a:ext cx="7938198" cy="570006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-167442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Resume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 descr="Screen Shot 2013-09-29 at 8.20.48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444" y="748063"/>
            <a:ext cx="8074025" cy="6858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-167442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Resume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 descr="Screen Shot 2013-09-29 at 8.22.11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04" y="810320"/>
            <a:ext cx="7452116" cy="58215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0" y="-167442"/>
            <a:ext cx="914399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-105" charset="0"/>
                <a:ea typeface="ＭＳ Ｐゴシック" pitchFamily="-105" charset="-128"/>
                <a:cs typeface="ＭＳ Ｐゴシック" pitchFamily="-105" charset="-128"/>
              </a:defRPr>
            </a:lvl9pPr>
          </a:lstStyle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-105" charset="0"/>
              </a:rPr>
              <a:t>Sample Resume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Screen Shot 2013-09-29 at 8.24.2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550" y="819927"/>
            <a:ext cx="6639084" cy="603807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1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1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1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1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1"/>
</p:tagLst>
</file>

<file path=ppt/theme/theme1.xml><?xml version="1.0" encoding="utf-8"?>
<a:theme xmlns:a="http://schemas.openxmlformats.org/drawingml/2006/main" name="Calm Seas">
  <a:themeElements>
    <a:clrScheme name="Calm Seas 1">
      <a:dk1>
        <a:srgbClr val="010199"/>
      </a:dk1>
      <a:lt1>
        <a:srgbClr val="FFFFFF"/>
      </a:lt1>
      <a:dk2>
        <a:srgbClr val="A2B3DD"/>
      </a:dk2>
      <a:lt2>
        <a:srgbClr val="FFFFFF"/>
      </a:lt2>
      <a:accent1>
        <a:srgbClr val="33CCCC"/>
      </a:accent1>
      <a:accent2>
        <a:srgbClr val="00C600"/>
      </a:accent2>
      <a:accent3>
        <a:srgbClr val="CED6EB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Calm Seas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Calm Seas 1">
        <a:dk1>
          <a:srgbClr val="010199"/>
        </a:dk1>
        <a:lt1>
          <a:srgbClr val="FFFFFF"/>
        </a:lt1>
        <a:dk2>
          <a:srgbClr val="A2B3DD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CED6EB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m Seas 2">
        <a:dk1>
          <a:srgbClr val="000066"/>
        </a:dk1>
        <a:lt1>
          <a:srgbClr val="FFFFFF"/>
        </a:lt1>
        <a:dk2>
          <a:srgbClr val="A2B3DD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ED6EB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m Seas 3">
        <a:dk1>
          <a:srgbClr val="000000"/>
        </a:dk1>
        <a:lt1>
          <a:srgbClr val="FFFFFF"/>
        </a:lt1>
        <a:dk2>
          <a:srgbClr val="A2B3DD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CED6EB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lm Seas 4">
        <a:dk1>
          <a:srgbClr val="003366"/>
        </a:dk1>
        <a:lt1>
          <a:srgbClr val="FFFFFF"/>
        </a:lt1>
        <a:dk2>
          <a:srgbClr val="A2B3DD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CED6EB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705</Words>
  <Application>Microsoft Macintosh PowerPoint</Application>
  <PresentationFormat>On-screen Show (4:3)</PresentationFormat>
  <Paragraphs>128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Calm Seas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Music Education Consultants,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Marcia Neel</dc:creator>
  <cp:lastModifiedBy>Marcia Neel</cp:lastModifiedBy>
  <cp:revision>165</cp:revision>
  <dcterms:created xsi:type="dcterms:W3CDTF">2013-09-30T03:51:54Z</dcterms:created>
  <dcterms:modified xsi:type="dcterms:W3CDTF">2013-09-30T03:53:21Z</dcterms:modified>
</cp:coreProperties>
</file>