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6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98" r:id="rId4"/>
    <p:sldId id="353" r:id="rId5"/>
    <p:sldId id="390" r:id="rId6"/>
    <p:sldId id="262" r:id="rId7"/>
    <p:sldId id="405" r:id="rId8"/>
    <p:sldId id="406" r:id="rId9"/>
    <p:sldId id="410" r:id="rId10"/>
    <p:sldId id="387" r:id="rId11"/>
    <p:sldId id="404" r:id="rId12"/>
    <p:sldId id="402" r:id="rId13"/>
    <p:sldId id="403" r:id="rId14"/>
    <p:sldId id="305" r:id="rId15"/>
    <p:sldId id="388" r:id="rId16"/>
    <p:sldId id="354" r:id="rId17"/>
    <p:sldId id="308" r:id="rId18"/>
    <p:sldId id="330" r:id="rId19"/>
    <p:sldId id="367" r:id="rId20"/>
    <p:sldId id="331" r:id="rId21"/>
    <p:sldId id="352" r:id="rId22"/>
    <p:sldId id="313" r:id="rId23"/>
    <p:sldId id="398" r:id="rId24"/>
    <p:sldId id="407" r:id="rId25"/>
    <p:sldId id="408" r:id="rId26"/>
    <p:sldId id="400" r:id="rId27"/>
    <p:sldId id="342" r:id="rId28"/>
    <p:sldId id="360" r:id="rId29"/>
    <p:sldId id="370" r:id="rId30"/>
    <p:sldId id="369" r:id="rId31"/>
    <p:sldId id="386" r:id="rId32"/>
    <p:sldId id="371" r:id="rId33"/>
    <p:sldId id="363" r:id="rId34"/>
    <p:sldId id="41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6E6E6"/>
    <a:srgbClr val="008080"/>
    <a:srgbClr val="FF7051"/>
    <a:srgbClr val="C531C8"/>
    <a:srgbClr val="7E7E7E"/>
    <a:srgbClr val="000000"/>
    <a:srgbClr val="FFFF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2787"/>
    <p:restoredTop sz="90929"/>
  </p:normalViewPr>
  <p:slideViewPr>
    <p:cSldViewPr>
      <p:cViewPr varScale="1">
        <p:scale>
          <a:sx n="81" d="100"/>
          <a:sy n="81" d="100"/>
        </p:scale>
        <p:origin x="-11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E8422B36-9810-A94F-B947-B7CA23D8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3D0190FC-3E52-6846-AB88-04579E93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DFC6E-F700-234A-A240-24519C7A0FF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1F21986-6C5A-7A47-98EF-95BCC03985CA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92002-4822-C944-BA3C-B6D090F717B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787A7-C9C4-CA40-B597-EFFC1C648CF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6FD6D3-CFDA-2A4D-B67E-71D22279C17D}" type="slidenum">
              <a:rPr lang="en-US" sz="1200"/>
              <a:pPr algn="r"/>
              <a:t>19</a:t>
            </a:fld>
            <a:endParaRPr lang="en-US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D3C4D-589A-274A-88FC-CADE8781ACE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43D52-0FDB-C349-BEC2-4BFD7604C89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41E17-2ADC-C042-B0A8-B7326D12CB7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32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F02FF-0078-9048-864D-E90DE4A97BA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F55F4-3CAF-8741-A77A-8E6FEA1B923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5E81D-C5EE-D546-9446-12160BD89686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A40C6D-E44B-9142-B239-B429F8521985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DF05-8EA5-414C-9180-7B852B7E109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88FF581-3853-BD4E-95B7-36729BF287E1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5EA12-3073-A840-BF59-8FB3718AC144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1F59F-33E8-E742-9552-925D3FE1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1D22A-8A35-4448-A01E-EEB7114269DF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F9350-417B-FC43-8433-35BCA79C3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3AEE-407E-AE49-8443-1637DC26CC2B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E68E-0CDB-F044-ABFA-6783B1DEF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1AE75-DB5A-2B44-A00B-0C5F110808BC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0ECE-258C-8C46-A503-35941962D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8BE7-EABD-4A48-A03B-4791340C9BC4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AC6-D40B-A441-B370-988CE6F73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5DDA-873C-8741-86BF-E5FADD62E104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513C-957D-C040-8960-B0030C242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C9F5-1237-954A-AB3C-59A0AAB72CF0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1664-1719-9E49-99EB-88029D9C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5871-8852-5744-BB13-C3FB0F6FD01B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92FB-5F3B-1641-82DA-FC0B45920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CD37D-D31C-4F4E-8B86-5A97B2357A18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F9D9-B735-824E-9439-B5B227CA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E9066-026B-7E41-885C-CC17561DCE07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CFBDA-7A37-C44F-87F5-B86F211C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2F53C-78BD-9348-8CC0-3E9D020417B5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25DE-59FE-1A44-95D0-ED8CE9D10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7200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A26B7FC-EE9E-F44B-99C9-943CCADF7E26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0C5569-37A7-DC44-A564-B13DA1634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2.png"/><Relationship Id="rId1" Type="http://schemas.openxmlformats.org/officeDocument/2006/relationships/video" Target="file://localhost/Users/marcianeel/Desktop/Tips%20for%20Success%20NAMM%20Show%20Tips%20Videos/First%20Performance.mov" TargetMode="Externa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3.png"/><Relationship Id="rId1" Type="http://schemas.openxmlformats.org/officeDocument/2006/relationships/video" Target="file://localhost/Users/marcianeel/Desktop/Tips%20for%20Success%20NAMM%20Show%20Tips%20Videos/Video%20of%20Dan.MOV" TargetMode="Externa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4.png"/><Relationship Id="rId1" Type="http://schemas.openxmlformats.org/officeDocument/2006/relationships/video" Target="file://localhost/Users/marcianeel/Desktop/Tips%20for%20Success%20NAMM%20Show%20Tips%20Videos/The%20Parent%20Band.mp4" TargetMode="Externa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5.png"/><Relationship Id="rId1" Type="http://schemas.openxmlformats.org/officeDocument/2006/relationships/video" Target="file://localhost/Users/marcianeel/Desktop/Tips%20for%20Success%20NAMM%20Show%20Tips%20Videos/13%20Reasons%20Why%20YOU%20Should%20Stay%20In%20Band%20copy.mp4" TargetMode="Externa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8.png"/><Relationship Id="rId1" Type="http://schemas.openxmlformats.org/officeDocument/2006/relationships/video" Target="file://localhost/Users/marcianeel/Desktop/Tips%20for%20Success%20NAMM%20Show%20Tips%20Videos/There%20Is%20A%20Place.mp4" TargetMode="Externa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3.png"/><Relationship Id="rId1" Type="http://schemas.openxmlformats.org/officeDocument/2006/relationships/video" Target="file://localhost/Users/marcianeel/Desktop/Tips%20for%20Success%20NAMM%20Show%20Tips%20Videos/MAC_DrTim%20copy.mp4" TargetMode="Externa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11.png"/><Relationship Id="rId5" Type="http://schemas.openxmlformats.org/officeDocument/2006/relationships/image" Target="../media/image35.pdf"/><Relationship Id="rId6" Type="http://schemas.openxmlformats.org/officeDocument/2006/relationships/image" Target="../media/image36.png"/><Relationship Id="rId7" Type="http://schemas.openxmlformats.org/officeDocument/2006/relationships/image" Target="../media/image37.pdf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jpeg"/><Relationship Id="rId15" Type="http://schemas.openxmlformats.org/officeDocument/2006/relationships/image" Target="../media/image1.png"/><Relationship Id="rId16" Type="http://schemas.openxmlformats.org/officeDocument/2006/relationships/image" Target="../media/image52.tiff"/><Relationship Id="rId17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jpeg"/><Relationship Id="rId15" Type="http://schemas.openxmlformats.org/officeDocument/2006/relationships/image" Target="../media/image1.png"/><Relationship Id="rId16" Type="http://schemas.openxmlformats.org/officeDocument/2006/relationships/image" Target="../media/image52.tiff"/><Relationship Id="rId17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Tips%20for%20Success%20NAMM%20Show%20Tips%20Videos/Communication.mp4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-76200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TIPS for Success!</a:t>
            </a:r>
            <a:endParaRPr lang="en-US" sz="54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Secrets Revealed From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the Very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Best!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0" y="5867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28600" y="2284273"/>
            <a:ext cx="86868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 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Education Days</a:t>
            </a:r>
            <a:endParaRPr lang="en-US" sz="5400" b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2015 NAMM 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Show</a:t>
            </a:r>
            <a:endParaRPr lang="en-US" sz="5400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  <a:reflection stA="50000" endPos="75000" dist="12700" dir="5400000" sy="-100000" algn="bl" rotWithShape="0"/>
              </a:effectLst>
              <a:latin typeface="Times New Roman" pitchFamily="-104" charset="0"/>
            </a:endParaRPr>
          </a:p>
        </p:txBody>
      </p:sp>
      <p:pic>
        <p:nvPicPr>
          <p:cNvPr id="6" name="Picture 5" descr="NASMD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4286196"/>
            <a:ext cx="2171700" cy="927100"/>
          </a:xfrm>
          <a:prstGeom prst="rect">
            <a:avLst/>
          </a:prstGeom>
          <a:effectLst>
            <a:reflection stA="50000" endPos="51000" dist="12700" dir="5400000" sy="-100000" algn="bl" rotWithShape="0"/>
          </a:effectLst>
        </p:spPr>
      </p:pic>
      <p:pic>
        <p:nvPicPr>
          <p:cNvPr id="7" name="Picture 6" descr="MAC logo color.jp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962400"/>
            <a:ext cx="3962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50000" dist="12700" dir="5400000" sy="-100000" algn="bl" rotWithShape="0"/>
          </a:effectLst>
        </p:spPr>
      </p:pic>
      <p:pic>
        <p:nvPicPr>
          <p:cNvPr id="9" name="Picture 8" descr="NAMM logo_bu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419600"/>
            <a:ext cx="2209800" cy="546886"/>
          </a:xfrm>
          <a:prstGeom prst="rect">
            <a:avLst/>
          </a:prstGeom>
          <a:effectLst>
            <a:reflection stA="60000" dir="5400000" sy="-100000" algn="bl" rotWithShape="0"/>
          </a:effec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15240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Marcia Neel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Times New Roman" charset="0"/>
              </a:rPr>
              <a:t>Build the vision EARLY — Elementary</a:t>
            </a:r>
            <a:r>
              <a:rPr lang="en-US" dirty="0" smtClean="0">
                <a:latin typeface="Times New Roman" charset="0"/>
              </a:rPr>
              <a:t/>
            </a:r>
            <a:br>
              <a:rPr lang="en-US" dirty="0" smtClean="0">
                <a:latin typeface="Times New Roman" charset="0"/>
              </a:rPr>
            </a:b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76400"/>
            <a:ext cx="5410200" cy="3810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GET ‘EM FIRED UP!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Give a</a:t>
            </a:r>
            <a:endParaRPr lang="en-US" sz="4000" i="1" dirty="0" smtClean="0">
              <a:solidFill>
                <a:srgbClr val="FFFFFF"/>
              </a:solidFill>
              <a:latin typeface="Times New Roman" charset="0"/>
            </a:endParaRPr>
          </a:p>
          <a:p>
            <a:pPr marL="533400" indent="-533400" algn="ctr" eaLnBrk="1" hangingPunct="1">
              <a:buNone/>
            </a:pPr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First Performance</a:t>
            </a:r>
          </a:p>
          <a:p>
            <a:pPr marL="533400" indent="-533400" algn="ctr" eaLnBrk="1" hangingPunct="1">
              <a:buNone/>
            </a:pPr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Concert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With Your </a:t>
            </a: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Beginners!</a:t>
            </a:r>
          </a:p>
          <a:p>
            <a:pPr marL="533400" indent="-533400" algn="ctr" eaLnBrk="1" hangingPunct="1">
              <a:buNone/>
            </a:pPr>
            <a:endParaRPr lang="en-US" sz="4000" dirty="0" smtClean="0">
              <a:solidFill>
                <a:srgbClr val="FFFFFF"/>
              </a:solidFill>
              <a:latin typeface="Times New Roman" charset="0"/>
            </a:endParaRPr>
          </a:p>
          <a:p>
            <a:pPr marL="533400" indent="-533400" algn="ctr" eaLnBrk="1" hangingPunct="1">
              <a:lnSpc>
                <a:spcPct val="90000"/>
              </a:lnSpc>
              <a:buNone/>
            </a:pPr>
            <a:endParaRPr lang="en-US" sz="4000" dirty="0">
              <a:latin typeface="Times New Roman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55626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Involve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Experienced </a:t>
            </a: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Players!</a:t>
            </a:r>
          </a:p>
          <a:p>
            <a:pPr marL="533400" marR="0" lvl="0" indent="-5334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533400" marR="0" lvl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21408970">
            <a:off x="5833382" y="1296259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b="1" i="1" dirty="0" smtClean="0">
                <a:solidFill>
                  <a:srgbClr val="FFFF00"/>
                </a:solidFill>
                <a:latin typeface="Times New Roman" charset="0"/>
              </a:rPr>
              <a:t>First Performance </a:t>
            </a:r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Demo Concert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b="1" dirty="0" smtClean="0">
                <a:solidFill>
                  <a:srgbClr val="FFFF00"/>
                </a:solidFill>
                <a:latin typeface="Times New Roman" charset="0"/>
              </a:rPr>
              <a:t>Build the vision EARLY — Elementary</a:t>
            </a:r>
            <a:endParaRPr lang="en-US" sz="3600" dirty="0">
              <a:latin typeface="Times New Roman" charset="0"/>
            </a:endParaRPr>
          </a:p>
        </p:txBody>
      </p:sp>
      <p:pic>
        <p:nvPicPr>
          <p:cNvPr id="6" name="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866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b="1" dirty="0" smtClean="0">
                <a:solidFill>
                  <a:srgbClr val="FFFF00"/>
                </a:solidFill>
                <a:latin typeface="Times New Roman" charset="0"/>
              </a:rPr>
              <a:t>Build the vision EARLY — Elementary</a:t>
            </a:r>
            <a:endParaRPr lang="en-US" sz="3600" dirty="0">
              <a:latin typeface="Times New Roman" charset="0"/>
            </a:endParaRPr>
          </a:p>
        </p:txBody>
      </p:sp>
      <p:pic>
        <p:nvPicPr>
          <p:cNvPr id="7" name="Video of Dan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983346"/>
            <a:ext cx="8382000" cy="4722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Build the vision EARLY—Elementary </a:t>
            </a:r>
            <a:r>
              <a:rPr lang="en-US" sz="3600" b="1" i="1" u="sng" dirty="0" smtClean="0">
                <a:solidFill>
                  <a:srgbClr val="FFFF00"/>
                </a:solidFill>
                <a:latin typeface="Times New Roman" charset="0"/>
              </a:rPr>
              <a:t>Parents</a:t>
            </a:r>
            <a:endParaRPr lang="en-US" sz="3600" b="1" i="1" u="sng" dirty="0">
              <a:latin typeface="Times New Roman" charset="0"/>
            </a:endParaRPr>
          </a:p>
        </p:txBody>
      </p:sp>
      <p:pic>
        <p:nvPicPr>
          <p:cNvPr id="6" name="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9431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5486400"/>
            <a:ext cx="8001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800" i="1" dirty="0" smtClean="0">
                <a:solidFill>
                  <a:srgbClr val="FFFF00"/>
                </a:solidFill>
                <a:latin typeface="Times New Roman" charset="0"/>
              </a:rPr>
              <a:t>“13 Reasons They </a:t>
            </a:r>
            <a:r>
              <a:rPr lang="en-US" sz="4800" b="1" i="1" u="sng" dirty="0" smtClean="0">
                <a:solidFill>
                  <a:srgbClr val="FFFF00"/>
                </a:solidFill>
                <a:latin typeface="Times New Roman" charset="0"/>
              </a:rPr>
              <a:t>Stay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800" i="1" dirty="0" smtClean="0">
                <a:solidFill>
                  <a:srgbClr val="FFFF00"/>
                </a:solidFill>
                <a:latin typeface="Times New Roman" charset="0"/>
              </a:rPr>
              <a:t>in Band”</a:t>
            </a:r>
            <a:endParaRPr lang="en-US" sz="4800" dirty="0"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13 Reasons Why YOU Should Stay In Band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895350"/>
            <a:ext cx="7848600" cy="588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5486400"/>
            <a:ext cx="8001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38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2. The Business Side of </a:t>
            </a:r>
            <a:br>
              <a:rPr lang="en-US" sz="9600" i="1">
                <a:solidFill>
                  <a:srgbClr val="FFFF00"/>
                </a:solidFill>
                <a:latin typeface="Times New Roman" charset="0"/>
              </a:rPr>
            </a:br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Teaching</a:t>
            </a:r>
            <a:r>
              <a:rPr lang="en-US" sz="960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9600">
                <a:solidFill>
                  <a:srgbClr val="FFFF00"/>
                </a:solidFill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Working with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Administrators/Faculty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1000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1000" dirty="0">
                <a:solidFill>
                  <a:srgbClr val="FFFF00"/>
                </a:solidFill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304800" y="1398686"/>
            <a:ext cx="860425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Celebrate your faculty!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Include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the principal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 &amp; faculty in concerts to discover the joy of music-making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Keep all informed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of activities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/events &amp;</a:t>
            </a:r>
            <a:r>
              <a:rPr lang="en-US" sz="3600" u="sng" dirty="0" smtClean="0">
                <a:solidFill>
                  <a:srgbClr val="FFFF00"/>
                </a:solidFill>
                <a:latin typeface="Times New Roman" charset="0"/>
              </a:rPr>
              <a:t> THANK THEM OUTWARDLY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for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their support.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Sign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up to chaperone a dance, cover a class, attend a game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and/or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serve on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committees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Choosing a Music Dealer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304800" y="1447801"/>
            <a:ext cx="8534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Dealers Support Our Programs by. . .</a:t>
            </a:r>
            <a:endParaRPr lang="en-US" sz="3600" dirty="0" smtClean="0">
              <a:solidFill>
                <a:srgbClr val="FFFFFF"/>
              </a:solidFill>
              <a:latin typeface="Times New Roman" charset="0"/>
            </a:endParaRPr>
          </a:p>
          <a:p>
            <a:endParaRPr lang="en-US" sz="8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Providing advocacy materials &amp; recruiting help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Providing regular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service calls</a:t>
            </a: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Ensuring competitive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prices</a:t>
            </a: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Offering lease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programs for new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instruments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Providing folders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,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posters, calendars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,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nametags. . .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Serving as a partner to help develop our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programs</a:t>
            </a:r>
          </a:p>
          <a:p>
            <a:pPr algn="r"/>
            <a:endParaRPr lang="en-US" sz="3600" i="1" dirty="0" smtClean="0">
              <a:solidFill>
                <a:srgbClr val="FFFF00"/>
              </a:solidFill>
              <a:latin typeface="Times New Roman" charset="0"/>
            </a:endParaRPr>
          </a:p>
          <a:p>
            <a:pPr algn="r"/>
            <a:endParaRPr lang="en-US" sz="3600" i="1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4040" name="Picture 11" descr="j021731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28600" y="0"/>
            <a:ext cx="1752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1000" y="5402759"/>
            <a:ext cx="8534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4400" i="1" dirty="0" smtClean="0">
                <a:solidFill>
                  <a:srgbClr val="FFFF00"/>
                </a:solidFill>
                <a:latin typeface="Times New Roman" charset="0"/>
              </a:rPr>
              <a:t>All </a:t>
            </a:r>
            <a:r>
              <a:rPr lang="en-US" sz="4400" b="1" i="1" u="sng" dirty="0" smtClean="0">
                <a:solidFill>
                  <a:srgbClr val="FFFF00"/>
                </a:solidFill>
                <a:latin typeface="Times New Roman" charset="0"/>
              </a:rPr>
              <a:t>YO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charset="0"/>
              </a:rPr>
              <a:t>U </a:t>
            </a:r>
            <a:r>
              <a:rPr lang="en-US" sz="4400" i="1" dirty="0" smtClean="0">
                <a:solidFill>
                  <a:srgbClr val="FFFF00"/>
                </a:solidFill>
                <a:latin typeface="Times New Roman" charset="0"/>
              </a:rPr>
              <a:t>have to do is ask!!!</a:t>
            </a:r>
            <a:endParaRPr lang="en-US" sz="4400" dirty="0" smtClean="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Instrument Replacement: </a:t>
            </a:r>
            <a:r>
              <a:rPr lang="en-US" sz="4000" u="sng" dirty="0" smtClean="0">
                <a:solidFill>
                  <a:srgbClr val="FFFF00"/>
                </a:solidFill>
                <a:latin typeface="Times New Roman" charset="0"/>
              </a:rPr>
              <a:t>The 5-Year Plan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304800" y="1447800"/>
            <a:ext cx="8534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1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.  Evaluate the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instruments/equipment.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Create an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Inventory Record Guide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6088" name="Picture 12" descr="Exhib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8534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200" y="5562600"/>
            <a:ext cx="9063800" cy="13234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FF"/>
                </a:solidFill>
                <a:latin typeface="Times New Roman" charset="0"/>
              </a:rPr>
              <a:t>HINT</a:t>
            </a: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: Know your school’s Fiscal Policies!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Instrument Replacement Plan</a:t>
            </a:r>
            <a:r>
              <a:rPr lang="en-US" dirty="0"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endParaRPr lang="en-US" sz="1000" dirty="0">
              <a:latin typeface="Times New Roman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228600" y="1524000"/>
            <a:ext cx="8534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charset="0"/>
              <a:buAutoNum type="arabicPeriod" startAt="2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Prioritize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a list that should be replaced within 5 years. Estimate probable growth of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program</a:t>
            </a: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latin typeface="Times New Roman" charset="0"/>
            </a:endParaRP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latin typeface="Times New Roman" charset="0"/>
            </a:endParaRPr>
          </a:p>
          <a:p>
            <a:pPr marL="514350" indent="-514350" algn="ctr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  </a:t>
            </a:r>
            <a:endParaRPr lang="en-US" sz="32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57031" y="3048000"/>
            <a:ext cx="835356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3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Write up a complete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i="1" u="sng" dirty="0">
                <a:solidFill>
                  <a:srgbClr val="FFFF00"/>
                </a:solidFill>
                <a:latin typeface="Times New Roman" charset="0"/>
              </a:rPr>
              <a:t>5-YEAR PLAN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that begins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	with a clear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explanation. Provide the plan to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	your supervising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administrator.</a:t>
            </a: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pPr marL="457200" indent="-457200" algn="ctr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Keep Your Rationale </a:t>
            </a:r>
            <a:r>
              <a:rPr lang="en-US" sz="3200" i="1" u="sng" dirty="0" smtClean="0">
                <a:solidFill>
                  <a:srgbClr val="FFFF00"/>
                </a:solidFill>
                <a:latin typeface="Times New Roman" charset="0"/>
              </a:rPr>
              <a:t>STUDENT-CENTERED</a:t>
            </a:r>
            <a:endParaRPr lang="en-US" sz="3200" dirty="0" smtClean="0">
              <a:solidFill>
                <a:srgbClr val="FFFF00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r>
              <a:rPr lang="en-US" sz="3200" dirty="0" smtClean="0">
                <a:latin typeface="Times New Roman" charset="0"/>
              </a:rPr>
              <a:t>	</a:t>
            </a:r>
            <a:endParaRPr lang="en-US" dirty="0">
              <a:solidFill>
                <a:srgbClr val="FFFF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Consider the Education/Training Needed for These Careers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657225" y="2286000"/>
            <a:ext cx="208262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Accountant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3810000" y="4495800"/>
            <a:ext cx="276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Sales Executive</a:t>
            </a:r>
          </a:p>
        </p:txBody>
      </p:sp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657225" y="3886200"/>
            <a:ext cx="2609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Career Planner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3810000" y="5029200"/>
            <a:ext cx="1719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Magician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6" name="Rectangle 16"/>
          <p:cNvSpPr>
            <a:spLocks noChangeArrowheads="1"/>
          </p:cNvSpPr>
          <p:nvPr/>
        </p:nvSpPr>
        <p:spPr bwMode="auto">
          <a:xfrm>
            <a:off x="3810000" y="3886200"/>
            <a:ext cx="4924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Quality Assurance 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7" name="Rectangle 17"/>
          <p:cNvSpPr>
            <a:spLocks noChangeArrowheads="1"/>
          </p:cNvSpPr>
          <p:nvPr/>
        </p:nvSpPr>
        <p:spPr bwMode="auto">
          <a:xfrm>
            <a:off x="3810000" y="2819400"/>
            <a:ext cx="22878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Psychologist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8" name="Rectangle 18"/>
          <p:cNvSpPr>
            <a:spLocks noChangeArrowheads="1"/>
          </p:cNvSpPr>
          <p:nvPr/>
        </p:nvSpPr>
        <p:spPr bwMode="auto">
          <a:xfrm>
            <a:off x="3810000" y="3352800"/>
            <a:ext cx="4586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Public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Relations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9" name="Rectangle 19"/>
          <p:cNvSpPr>
            <a:spLocks noChangeArrowheads="1"/>
          </p:cNvSpPr>
          <p:nvPr/>
        </p:nvSpPr>
        <p:spPr bwMode="auto">
          <a:xfrm>
            <a:off x="657225" y="5029200"/>
            <a:ext cx="2339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Travel Agent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0" name="Rectangle 21"/>
          <p:cNvSpPr>
            <a:spLocks noChangeArrowheads="1"/>
          </p:cNvSpPr>
          <p:nvPr/>
        </p:nvSpPr>
        <p:spPr bwMode="auto">
          <a:xfrm>
            <a:off x="657225" y="3352800"/>
            <a:ext cx="13516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Author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1" name="Rectangle 23"/>
          <p:cNvSpPr>
            <a:spLocks noChangeArrowheads="1"/>
          </p:cNvSpPr>
          <p:nvPr/>
        </p:nvSpPr>
        <p:spPr bwMode="auto">
          <a:xfrm>
            <a:off x="657225" y="2819400"/>
            <a:ext cx="1695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Architect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2" name="Rectangle 26"/>
          <p:cNvSpPr>
            <a:spLocks noChangeArrowheads="1"/>
          </p:cNvSpPr>
          <p:nvPr/>
        </p:nvSpPr>
        <p:spPr bwMode="auto">
          <a:xfrm>
            <a:off x="657225" y="4495800"/>
            <a:ext cx="30700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Financial Planner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3" name="Rectangle 27"/>
          <p:cNvSpPr>
            <a:spLocks noChangeArrowheads="1"/>
          </p:cNvSpPr>
          <p:nvPr/>
        </p:nvSpPr>
        <p:spPr bwMode="auto">
          <a:xfrm>
            <a:off x="3810000" y="2286000"/>
            <a:ext cx="1741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Politician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600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of this is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Job! How is it going?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  <p:bldP spid="17417" grpId="0"/>
      <p:bldP spid="17418" grpId="0"/>
      <p:bldP spid="17419" grpId="0"/>
      <p:bldP spid="17420" grpId="0"/>
      <p:bldP spid="17421" grpId="0"/>
      <p:bldP spid="17422" grpId="0"/>
      <p:bldP spid="17423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Instrument Replacement Plan</a:t>
            </a:r>
            <a:r>
              <a:rPr lang="en-US" sz="4000" dirty="0">
                <a:latin typeface="Times New Roman" charset="0"/>
              </a:rPr>
              <a:t> </a:t>
            </a:r>
            <a:br>
              <a:rPr lang="en-US" sz="4000" dirty="0">
                <a:latin typeface="Times New Roman" charset="0"/>
              </a:rPr>
            </a:br>
            <a:endParaRPr lang="en-US" sz="1000" dirty="0">
              <a:latin typeface="Times New Roman" charset="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136" name="Picture 15" descr="Schedule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65337"/>
            <a:ext cx="8382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8137" name="Picture 16" descr="Schedule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27537"/>
            <a:ext cx="8305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890588" y="1223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57200" y="1379537"/>
            <a:ext cx="7859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Sample Forms to Use to Develop Your Plan.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381000" y="1447800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4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Maintain a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Depreciation Chart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. 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50183" name="Picture 8" descr="Exhibi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098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-749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The Business Side of Teaching</a:t>
            </a:r>
            <a:r>
              <a:rPr lang="en-US" sz="44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/>
            </a:r>
            <a:br>
              <a:rPr lang="en-US" sz="44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</a:br>
            <a:r>
              <a:rPr lang="en-US" sz="44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Instrument Replacement Plan</a:t>
            </a:r>
          </a:p>
        </p:txBody>
      </p:sp>
      <p:pic>
        <p:nvPicPr>
          <p:cNvPr id="50186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810000"/>
            <a:ext cx="4800600" cy="2667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019800"/>
            <a:ext cx="80772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62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3. Telling </a:t>
            </a:r>
            <a:br>
              <a:rPr lang="en-US" sz="9600" i="1">
                <a:solidFill>
                  <a:srgbClr val="FFFF00"/>
                </a:solidFill>
                <a:latin typeface="Times New Roman" charset="0"/>
              </a:rPr>
            </a:br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The Story</a:t>
            </a:r>
            <a:r>
              <a:rPr lang="en-US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>
                <a:latin typeface="Times New Roman" charset="0"/>
              </a:rPr>
              <a:t/>
            </a:r>
            <a:br>
              <a:rPr lang="en-US"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4419600" y="3276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Support Music Encourage Succ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0"/>
            <a:ext cx="6248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Telling the Story: DATA! DATA! DATA!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endParaRPr lang="en-US" dirty="0"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38199"/>
            <a:ext cx="8763000" cy="57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838201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Great Ways to Get Out Your Message</a:t>
            </a:r>
            <a:r>
              <a:rPr lang="en-US" dirty="0">
                <a:latin typeface="Times New Roman" charset="0"/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152400" y="1721106"/>
            <a:ext cx="586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  Have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students tell </a:t>
            </a:r>
            <a:r>
              <a:rPr lang="en-US" sz="3600" dirty="0">
                <a:solidFill>
                  <a:srgbClr val="FFFF00"/>
                </a:solidFill>
                <a:latin typeface="Times New Roman" charset="0"/>
              </a:rPr>
              <a:t>their</a:t>
            </a:r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   </a:t>
            </a:r>
          </a:p>
          <a:p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stories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.  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Music Makes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 the Difference 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Because. . 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Profile Your Students:  </a:t>
            </a:r>
          </a:p>
          <a:p>
            <a:r>
              <a:rPr lang="en-US" sz="3600" i="1" dirty="0" smtClean="0">
                <a:solidFill>
                  <a:srgbClr val="FFFFFF"/>
                </a:solidFill>
                <a:latin typeface="Times New Roman" charset="0"/>
              </a:rPr>
              <a:t>   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Student 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Artist of the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   Week/Month</a:t>
            </a:r>
            <a:r>
              <a:rPr lang="en-US" sz="3600" i="1" dirty="0" smtClean="0">
                <a:solidFill>
                  <a:srgbClr val="FFFFFF"/>
                </a:solidFill>
                <a:latin typeface="Times New Roman" charset="0"/>
              </a:rPr>
              <a:t>.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  Create a </a:t>
            </a:r>
            <a:r>
              <a:rPr lang="en-US" sz="3600" i="1" dirty="0" smtClean="0">
                <a:solidFill>
                  <a:srgbClr val="FFFF00"/>
                </a:solidFill>
                <a:latin typeface="Times New Roman" charset="0"/>
              </a:rPr>
              <a:t>Snapshot </a:t>
            </a:r>
            <a:r>
              <a:rPr lang="en-US" sz="3600" dirty="0" smtClean="0">
                <a:solidFill>
                  <a:srgbClr val="FFFF00"/>
                </a:solidFill>
                <a:latin typeface="Times New Roman" charset="0"/>
              </a:rPr>
              <a:t>Video</a:t>
            </a: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.</a:t>
            </a:r>
            <a:endParaRPr lang="en-US" sz="36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8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17564"/>
            <a:ext cx="2971800" cy="458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latin typeface="Times New Roman" charset="0"/>
              </a:rPr>
              <a:t>Snapshot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Video: Foothill High School</a:t>
            </a:r>
            <a:endParaRPr lang="en-US" dirty="0"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67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4. Supporting</a:t>
            </a: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b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Music </a:t>
            </a:r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Education</a:t>
            </a:r>
            <a:r>
              <a:rPr lang="en-US" sz="8000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8000" dirty="0">
                <a:solidFill>
                  <a:srgbClr val="FFFF00"/>
                </a:solidFill>
                <a:latin typeface="Times New Roman" charset="0"/>
              </a:rPr>
            </a:br>
            <a:endParaRPr lang="en-US" sz="8000" dirty="0">
              <a:latin typeface="Times New Roman" charset="0"/>
            </a:endParaRPr>
          </a:p>
        </p:txBody>
      </p:sp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5675293"/>
            <a:ext cx="83820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00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3" name="Picture 12" descr="artandsoul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7200"/>
            <a:ext cx="7467600" cy="4997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GIVE BACK: Help </a:t>
            </a:r>
            <a:r>
              <a:rPr lang="en-US" i="1" u="sng" dirty="0">
                <a:solidFill>
                  <a:srgbClr val="FFFF00"/>
                </a:solidFill>
                <a:latin typeface="Times New Roman" charset="0"/>
              </a:rPr>
              <a:t>Others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Succeed!</a:t>
            </a:r>
            <a:endParaRPr lang="en-US" dirty="0">
              <a:latin typeface="Times New Roman" charset="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52400" y="1752600"/>
            <a:ext cx="5410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Recruit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new, quality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music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educators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to your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school     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district and help them get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started</a:t>
            </a:r>
            <a:endParaRPr lang="en-US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Offer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to help with the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interviewing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process</a:t>
            </a:r>
            <a:endParaRPr lang="en-US" sz="28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Offer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to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develop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a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Mentoring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Program or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serve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as a mentor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</a:t>
            </a:r>
          </a:p>
        </p:txBody>
      </p:sp>
      <p:pic>
        <p:nvPicPr>
          <p:cNvPr id="7" name="Picture 6" descr="CroppedSucces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504237"/>
            <a:ext cx="3657599" cy="267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GIVE BACK: Help </a:t>
            </a:r>
            <a:r>
              <a:rPr lang="en-US" sz="3200" i="1" u="sng" dirty="0">
                <a:solidFill>
                  <a:srgbClr val="FFFF00"/>
                </a:solidFill>
                <a:latin typeface="Times New Roman" charset="0"/>
              </a:rPr>
              <a:t>Others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Succeed!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09600" y="1524000"/>
            <a:ext cx="8382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Have a Local University?</a:t>
            </a:r>
          </a:p>
          <a:p>
            <a:pPr algn="ctr"/>
            <a:endParaRPr lang="en-US" sz="10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Offer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to have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Music Ed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students observe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classes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Allow Music Ed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students to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teach sectionals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Attend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university concerts and encourage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students to attend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    Take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student teachers and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 “be gentle!” </a:t>
            </a:r>
            <a:endParaRPr lang="en-US" sz="32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Resource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Materials</a:t>
            </a:r>
            <a:endParaRPr lang="en-US" sz="4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04800" y="609600"/>
            <a:ext cx="9448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4" name="Picture 13" descr="Screen Shot 2013-02-21 at 9.36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334000"/>
            <a:ext cx="7848600" cy="4572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90800"/>
            <a:ext cx="9144000" cy="1219200"/>
          </a:xfrm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1. Focusing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on the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Classroom</a:t>
            </a:r>
            <a:r>
              <a:rPr lang="en-US" sz="9600" dirty="0">
                <a:latin typeface="Times New Roman" charset="0"/>
              </a:rPr>
              <a:t/>
            </a:r>
            <a:br>
              <a:rPr lang="en-US" sz="9600" dirty="0">
                <a:latin typeface="Times New Roman" charset="0"/>
              </a:rPr>
            </a:br>
            <a:endParaRPr lang="en-US" sz="60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Helpful Videos!</a:t>
            </a:r>
            <a:endParaRPr lang="en-US" sz="4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55693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3" name="Picture 12" descr="Screen Shot 2013-02-21 at 9.12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7" y="2057400"/>
            <a:ext cx="9056913" cy="4267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Dr. Tim Says It All!</a:t>
            </a:r>
            <a:endParaRPr lang="en-US" sz="4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19200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0" name="MAC_DrTim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905000"/>
            <a:ext cx="84074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FFFF00"/>
                </a:solidFill>
                <a:latin typeface="Times New Roman" charset="0"/>
              </a:rPr>
              <a:t>Got Smart Phone?</a:t>
            </a:r>
            <a:endParaRPr lang="en-US" sz="6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371600" y="762000"/>
            <a:ext cx="6400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00"/>
                </a:solidFill>
                <a:latin typeface="Times New Roman" charset="0"/>
              </a:rPr>
              <a:t>www.MusicAchievementCouncil.org</a:t>
            </a:r>
            <a:endParaRPr lang="en-US" sz="3200" b="1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17" name="Picture 16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57400"/>
            <a:ext cx="2957784" cy="374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First Perf cover"/>
          <p:cNvPicPr>
            <a:picLocks noChangeAspect="1" noChangeArrowheads="1"/>
          </p:cNvPicPr>
          <p:nvPr/>
        </p:nvPicPr>
        <p:blipFill>
          <a:blip r:embed="rId4">
            <a:lum bright="-4000" contrast="6000"/>
          </a:blip>
          <a:srcRect/>
          <a:stretch>
            <a:fillRect/>
          </a:stretch>
        </p:blipFill>
        <p:spPr bwMode="auto">
          <a:xfrm rot="21408970">
            <a:off x="1783567" y="2932474"/>
            <a:ext cx="2621311" cy="39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87070" y="2067872"/>
            <a:ext cx="3023330" cy="3812255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012873" y="3048000"/>
            <a:ext cx="282632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2 USE:MAC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76200"/>
            <a:ext cx="1295400" cy="1295400"/>
          </a:xfrm>
          <a:prstGeom prst="rect">
            <a:avLst/>
          </a:prstGeom>
        </p:spPr>
      </p:pic>
      <p:pic>
        <p:nvPicPr>
          <p:cNvPr id="15" name="Picture 14" descr="2 USE:MAC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"/>
            <a:ext cx="1295400" cy="129540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05000" y="1371600"/>
            <a:ext cx="5638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FF"/>
                </a:solidFill>
                <a:latin typeface="Times New Roman" charset="0"/>
              </a:rPr>
              <a:t>marcia@musicedconsultants.net</a:t>
            </a:r>
            <a:endParaRPr lang="en-US" sz="3200" b="1" i="1" dirty="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286000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7244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810000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867400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3" name="Picture 39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4800600"/>
            <a:ext cx="3581400" cy="8382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7601" y="2336801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6" name="Picture 42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5200" y="3810000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" y="58674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71600" y="2303463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3810000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3582" y="2336800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4800600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  <a:latin typeface="Times New Roman" charset="0"/>
              </a:rPr>
              <a:t>THANK YOU!!!!!</a:t>
            </a:r>
            <a:endParaRPr lang="en-US" sz="5400" b="1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1" name="Picture 20" descr="NASMD Logo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86600" y="1143000"/>
            <a:ext cx="1828800" cy="780715"/>
          </a:xfrm>
          <a:prstGeom prst="rect">
            <a:avLst/>
          </a:prstGeom>
          <a:effectLst/>
        </p:spPr>
      </p:pic>
      <p:pic>
        <p:nvPicPr>
          <p:cNvPr id="22" name="Picture 21" descr="MAC logo color.jpg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2908345" y="990600"/>
            <a:ext cx="3949655" cy="118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NAMM logo_bue.tif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89" y="1143000"/>
            <a:ext cx="2545611" cy="629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286000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7244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810000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867400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3" name="Picture 39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4800600"/>
            <a:ext cx="3581400" cy="8382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7601" y="2336801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6" name="Picture 42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5200" y="3810000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" y="58674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71600" y="2303463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3810000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3582" y="2336800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4800600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  <a:latin typeface="Times New Roman" charset="0"/>
              </a:rPr>
              <a:t>THANK YOU!!!!!</a:t>
            </a:r>
            <a:endParaRPr lang="en-US" sz="5400" b="1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1" name="Picture 20" descr="NASMD Logo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86600" y="1143000"/>
            <a:ext cx="1828800" cy="780715"/>
          </a:xfrm>
          <a:prstGeom prst="rect">
            <a:avLst/>
          </a:prstGeom>
          <a:effectLst/>
        </p:spPr>
      </p:pic>
      <p:pic>
        <p:nvPicPr>
          <p:cNvPr id="22" name="Picture 21" descr="MAC logo color.jpg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2908345" y="990600"/>
            <a:ext cx="3949655" cy="118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NAMM logo_bue.tif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89" y="1143000"/>
            <a:ext cx="2545611" cy="629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What does a Music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 Educator Do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?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533400" y="1524000"/>
            <a:ext cx="4716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Teach (Standards-based)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603250" y="2133600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554037" y="4114800"/>
            <a:ext cx="46976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Prepare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Quality Lessons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533400" y="3392269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533400" y="5410200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Assess Student Progress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33400" y="27432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Share Love of Music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151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981200"/>
            <a:ext cx="3694113" cy="241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28000" dir="5400000" sy="-100000" algn="bl" rotWithShape="0"/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78257" y="48006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78257" y="60960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/>
      <p:bldP spid="113671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munication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1295400"/>
            <a:ext cx="7239000" cy="5429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04800"/>
            <a:ext cx="7033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Times New Roman" charset="0"/>
              </a:rPr>
              <a:t>Result-driven Communication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9704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2" y="1295400"/>
            <a:ext cx="861059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66800" y="1143000"/>
            <a:ext cx="7315200" cy="83099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0"/>
                </a:solidFill>
              </a:rPr>
              <a:t>WE WANT YOU!</a:t>
            </a:r>
            <a:endParaRPr lang="en-US" sz="4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latin typeface="Times New Roman" charset="0"/>
              </a:rPr>
              <a:t>Year-Round</a:t>
            </a:r>
            <a:endParaRPr lang="en-US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4876800" y="14478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Foster student </a:t>
            </a: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interest through </a:t>
            </a:r>
            <a:r>
              <a:rPr lang="en-US" sz="3600" b="1" u="sng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visibility</a:t>
            </a:r>
            <a:endParaRPr lang="en-US" sz="3600" dirty="0" smtClean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3600" dirty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8" name="Picture 7" descr="4-DSC_0031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6844">
            <a:off x="274888" y="2101173"/>
            <a:ext cx="444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Regular visits with feeder programs/teachers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Recruitment meetings with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    students and parents—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Instrument demos/petting zoos</a:t>
            </a:r>
            <a:endParaRPr lang="en-US" sz="3600" dirty="0" smtClean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3600" dirty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600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Instrument demos/petting zoos</a:t>
            </a:r>
          </a:p>
        </p:txBody>
      </p:sp>
      <p:pic>
        <p:nvPicPr>
          <p:cNvPr id="9" name="Picture 8" descr="DSC0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62200"/>
            <a:ext cx="2799394" cy="4191000"/>
          </a:xfrm>
          <a:prstGeom prst="rect">
            <a:avLst/>
          </a:prstGeom>
        </p:spPr>
      </p:pic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58746"/>
            <a:ext cx="6395004" cy="4294454"/>
          </a:xfrm>
          <a:prstGeom prst="rect">
            <a:avLst/>
          </a:prstGeom>
        </p:spPr>
      </p:pic>
      <p:pic>
        <p:nvPicPr>
          <p:cNvPr id="11" name="Picture 10" descr="Petting-Zoo-March-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209800"/>
            <a:ext cx="70866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66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8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2004:Templates:Presentations:Designs:Watermark</Template>
  <TotalTime>3972</TotalTime>
  <Words>1066</Words>
  <Application>Microsoft Macintosh PowerPoint</Application>
  <PresentationFormat>On-screen Show (4:3)</PresentationFormat>
  <Paragraphs>220</Paragraphs>
  <Slides>34</Slides>
  <Notes>33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Blank Presentation</vt:lpstr>
      <vt:lpstr>Slide 1</vt:lpstr>
      <vt:lpstr>Consider the Education/Training Needed for These Careers</vt:lpstr>
      <vt:lpstr>1. Focusing  on the  Classroom </vt:lpstr>
      <vt:lpstr>Focusing on the Classroom  What does a Music Educator Do?</vt:lpstr>
      <vt:lpstr>Slide 5</vt:lpstr>
      <vt:lpstr>Focusing on the Classroom Recruitment and Retention</vt:lpstr>
      <vt:lpstr>Focusing on the Classroom Recruit: Attract Students Year-Round</vt:lpstr>
      <vt:lpstr>Focusing on the Classroom Recruit: Attract Students Year-Round</vt:lpstr>
      <vt:lpstr>Focusing on the Classroom Recruit: Attract Students Year-Round</vt:lpstr>
      <vt:lpstr>Focusing on the Classroom Build the vision EARLY — Elementary </vt:lpstr>
      <vt:lpstr>Focusing on the Classroom First Performance Demo Concert</vt:lpstr>
      <vt:lpstr>Focusing on the Classroom Recruitment and Retention</vt:lpstr>
      <vt:lpstr>Focusing on the Classroom Recruitment and Retention</vt:lpstr>
      <vt:lpstr>“13 Reasons They Stay in Band”</vt:lpstr>
      <vt:lpstr>2. The Business Side of  Teaching </vt:lpstr>
      <vt:lpstr>The Business Side of Teaching Working with Administrators/Faculty  </vt:lpstr>
      <vt:lpstr>The Business Side of Teaching  Choosing a Music Dealer  </vt:lpstr>
      <vt:lpstr>The Business Side of Teaching  Instrument Replacement: The 5-Year Plan </vt:lpstr>
      <vt:lpstr>The Business Side of Teaching  Instrument Replacement Plan  </vt:lpstr>
      <vt:lpstr>The Business Side of Teaching  Instrument Replacement Plan  </vt:lpstr>
      <vt:lpstr>Slide 21</vt:lpstr>
      <vt:lpstr>3. Telling  The Story   </vt:lpstr>
      <vt:lpstr>Telling the Story: DATA! DATA! DATA! </vt:lpstr>
      <vt:lpstr>Telling the Story  Great Ways to Get Out Your Message </vt:lpstr>
      <vt:lpstr>Telling the Story  Snapshot Video: Foothill High School</vt:lpstr>
      <vt:lpstr>4. Supporting  Music Education </vt:lpstr>
      <vt:lpstr>Supporting Music Education  GIVE BACK: Help Others Succeed!</vt:lpstr>
      <vt:lpstr>Supporting Music Education  GIVE BACK: Help Others Succeed!</vt:lpstr>
      <vt:lpstr>“Tips for Success”  Resource Materials</vt:lpstr>
      <vt:lpstr>“Tips for Success”  Resource Materials Helpful Videos!</vt:lpstr>
      <vt:lpstr>“Tips for Success”  Resource Materials Dr. Tim Says It All!</vt:lpstr>
      <vt:lpstr>Got Smart Phone?</vt:lpstr>
      <vt:lpstr>Slide 33</vt:lpstr>
      <vt:lpstr>Slide 34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Neel</dc:creator>
  <cp:lastModifiedBy>Marcia Neel</cp:lastModifiedBy>
  <cp:revision>980</cp:revision>
  <dcterms:created xsi:type="dcterms:W3CDTF">2015-01-24T23:57:49Z</dcterms:created>
  <dcterms:modified xsi:type="dcterms:W3CDTF">2015-01-25T01:11:12Z</dcterms:modified>
</cp:coreProperties>
</file>