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41"/>
  </p:notesMasterIdLst>
  <p:handoutMasterIdLst>
    <p:handoutMasterId r:id="rId42"/>
  </p:handoutMasterIdLst>
  <p:sldIdLst>
    <p:sldId id="336" r:id="rId2"/>
    <p:sldId id="418" r:id="rId3"/>
    <p:sldId id="259" r:id="rId4"/>
    <p:sldId id="367" r:id="rId5"/>
    <p:sldId id="345" r:id="rId6"/>
    <p:sldId id="373" r:id="rId7"/>
    <p:sldId id="374" r:id="rId8"/>
    <p:sldId id="420" r:id="rId9"/>
    <p:sldId id="368" r:id="rId10"/>
    <p:sldId id="392" r:id="rId11"/>
    <p:sldId id="431" r:id="rId12"/>
    <p:sldId id="401" r:id="rId13"/>
    <p:sldId id="398" r:id="rId14"/>
    <p:sldId id="425" r:id="rId15"/>
    <p:sldId id="426" r:id="rId16"/>
    <p:sldId id="427" r:id="rId17"/>
    <p:sldId id="412" r:id="rId18"/>
    <p:sldId id="432" r:id="rId19"/>
    <p:sldId id="433" r:id="rId20"/>
    <p:sldId id="353" r:id="rId21"/>
    <p:sldId id="413" r:id="rId22"/>
    <p:sldId id="354" r:id="rId23"/>
    <p:sldId id="379" r:id="rId24"/>
    <p:sldId id="430" r:id="rId25"/>
    <p:sldId id="376" r:id="rId26"/>
    <p:sldId id="357" r:id="rId27"/>
    <p:sldId id="358" r:id="rId28"/>
    <p:sldId id="359" r:id="rId29"/>
    <p:sldId id="361" r:id="rId30"/>
    <p:sldId id="395" r:id="rId31"/>
    <p:sldId id="362" r:id="rId32"/>
    <p:sldId id="369" r:id="rId33"/>
    <p:sldId id="364" r:id="rId34"/>
    <p:sldId id="365" r:id="rId35"/>
    <p:sldId id="417" r:id="rId36"/>
    <p:sldId id="419" r:id="rId37"/>
    <p:sldId id="421" r:id="rId38"/>
    <p:sldId id="428" r:id="rId39"/>
    <p:sldId id="429" r:id="rId4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890C5"/>
    <a:srgbClr val="4D9AFF"/>
    <a:srgbClr val="1A85FF"/>
    <a:srgbClr val="E58955"/>
    <a:srgbClr val="663300"/>
    <a:srgbClr val="336699"/>
    <a:srgbClr val="2C7478"/>
    <a:srgbClr val="660066"/>
    <a:srgbClr val="9900CC"/>
    <a:srgbClr val="B095F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5544" autoAdjust="0"/>
  </p:normalViewPr>
  <p:slideViewPr>
    <p:cSldViewPr>
      <p:cViewPr>
        <p:scale>
          <a:sx n="100" d="100"/>
          <a:sy n="100" d="100"/>
        </p:scale>
        <p:origin x="-584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23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24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25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38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6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7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1/24/15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2.png"/><Relationship Id="rId1" Type="http://schemas.openxmlformats.org/officeDocument/2006/relationships/video" Target="file://localhost/Users/marcianeel/Desktop/Projects/OKMEA%202014/OKMEA%20PPTS/1%20R&amp;R%20PPT/OKMEA%20R&amp;R%20Videos/17%20The%20Parent%20Band.mp4" TargetMode="Externa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4.png"/><Relationship Id="rId1" Type="http://schemas.openxmlformats.org/officeDocument/2006/relationships/video" Target="file://localhost/ALMEA%20R&amp;R%20Videos%20Used:4b%20R/R%20Slide%2019%20Bailey%20MS%20Mariachi.mov" TargetMode="Externa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0.png"/><Relationship Id="rId1" Type="http://schemas.openxmlformats.org/officeDocument/2006/relationships/video" Target="file://localhost/Users/marcianeel/Desktop/Projects/OKMEA%202014/OKMEA%20PPTS/1%20R&amp;R%20PPT/OKMEA%20R&amp;R%20Videos/19%20Reasons%20Why%20Kids%20Stay%20In%20Band.mp4" TargetMode="External"/><Relationship Id="rId2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5.png"/><Relationship Id="rId1" Type="http://schemas.openxmlformats.org/officeDocument/2006/relationships/video" Target="ALMEA%20R&amp;R%20Videos%20Used:There%20Is%20A%20Place.mp4" TargetMode="Externa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5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1.png"/><Relationship Id="rId5" Type="http://schemas.openxmlformats.org/officeDocument/2006/relationships/hyperlink" Target="http://www.musicachievementcouncil.org" TargetMode="External"/><Relationship Id="rId6" Type="http://schemas.openxmlformats.org/officeDocument/2006/relationships/image" Target="../media/image52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2.png"/><Relationship Id="rId5" Type="http://schemas.openxmlformats.org/officeDocument/2006/relationships/image" Target="../media/image53.pdf"/><Relationship Id="rId6" Type="http://schemas.openxmlformats.org/officeDocument/2006/relationships/image" Target="../media/image54.png"/><Relationship Id="rId7" Type="http://schemas.openxmlformats.org/officeDocument/2006/relationships/image" Target="../media/image55.pdf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jpeg"/><Relationship Id="rId1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0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eg"/><Relationship Id="rId12" Type="http://schemas.openxmlformats.org/officeDocument/2006/relationships/image" Target="../media/image62.jpeg"/><Relationship Id="rId13" Type="http://schemas.openxmlformats.org/officeDocument/2006/relationships/image" Target="../media/image59.png"/><Relationship Id="rId14" Type="http://schemas.openxmlformats.org/officeDocument/2006/relationships/image" Target="../media/image65.jpeg"/><Relationship Id="rId15" Type="http://schemas.openxmlformats.org/officeDocument/2006/relationships/image" Target="../media/image61.png"/><Relationship Id="rId16" Type="http://schemas.openxmlformats.org/officeDocument/2006/relationships/image" Target="../media/image3.jpe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58.png"/><Relationship Id="rId5" Type="http://schemas.openxmlformats.org/officeDocument/2006/relationships/image" Target="../media/image63.jpe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0.jpeg"/><Relationship Id="rId9" Type="http://schemas.openxmlformats.org/officeDocument/2006/relationships/image" Target="../media/image64.jpeg"/><Relationship Id="rId10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eg"/><Relationship Id="rId12" Type="http://schemas.openxmlformats.org/officeDocument/2006/relationships/image" Target="../media/image62.jpeg"/><Relationship Id="rId13" Type="http://schemas.openxmlformats.org/officeDocument/2006/relationships/image" Target="../media/image59.png"/><Relationship Id="rId14" Type="http://schemas.openxmlformats.org/officeDocument/2006/relationships/image" Target="../media/image65.jpeg"/><Relationship Id="rId15" Type="http://schemas.openxmlformats.org/officeDocument/2006/relationships/image" Target="../media/image61.png"/><Relationship Id="rId16" Type="http://schemas.openxmlformats.org/officeDocument/2006/relationships/image" Target="../media/image3.jpe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58.png"/><Relationship Id="rId5" Type="http://schemas.openxmlformats.org/officeDocument/2006/relationships/image" Target="../media/image63.jpe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0.jpeg"/><Relationship Id="rId9" Type="http://schemas.openxmlformats.org/officeDocument/2006/relationships/image" Target="../media/image64.jpeg"/><Relationship Id="rId10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3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7526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You CAN Successfully Recruit and Retain</a:t>
            </a:r>
          </a:p>
          <a:p>
            <a:pPr algn="ctr"/>
            <a:r>
              <a:rPr lang="en-US" sz="4000" b="1" i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Even MORE Music Students!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MAC logo color.jp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5334000"/>
            <a:ext cx="3962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NASMD 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632450"/>
            <a:ext cx="2171700" cy="927100"/>
          </a:xfrm>
          <a:prstGeom prst="rect">
            <a:avLst/>
          </a:prstGeom>
          <a:effectLst/>
        </p:spPr>
      </p:pic>
      <p:pic>
        <p:nvPicPr>
          <p:cNvPr id="12" name="Picture 11" descr="Andy's Music Wordmar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24" y="4124325"/>
            <a:ext cx="2413676" cy="1285875"/>
          </a:xfrm>
          <a:prstGeom prst="rect">
            <a:avLst/>
          </a:prstGeom>
          <a:effectLst/>
        </p:spPr>
      </p:pic>
      <p:pic>
        <p:nvPicPr>
          <p:cNvPr id="13" name="Picture 12" descr="USE:Arts Musi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454" y="4116764"/>
            <a:ext cx="2771946" cy="1253976"/>
          </a:xfrm>
          <a:prstGeom prst="rect">
            <a:avLst/>
          </a:prstGeom>
          <a:effectLst/>
        </p:spPr>
      </p:pic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152400" y="3124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4000" b="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4291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2015 AMEA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January 24, 2015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925634"/>
            <a:ext cx="2800570" cy="1941766"/>
          </a:xfrm>
          <a:prstGeom prst="rect">
            <a:avLst/>
          </a:prstGeom>
          <a:effectLst/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85800"/>
            <a:ext cx="87630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Presentation Day</a:t>
            </a:r>
            <a:b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8001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Best in classroom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Show up unannounced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Never </a:t>
            </a:r>
            <a:r>
              <a:rPr lang="en-US" sz="3200" dirty="0"/>
              <a:t>ask, “how many want to be in the band, choir, orchestra. . .”</a:t>
            </a:r>
          </a:p>
          <a:p>
            <a:pPr marL="1143000" lvl="2" indent="-228600" eaLnBrk="1" hangingPunct="1">
              <a:lnSpc>
                <a:spcPct val="90000"/>
              </a:lnSpc>
              <a:buNone/>
            </a:pPr>
            <a:r>
              <a:rPr lang="en-US" sz="3200" dirty="0">
                <a:ea typeface="ＭＳ Ｐゴシック" charset="-128"/>
              </a:rPr>
              <a:t>Instead, ask for a who of hands “how many </a:t>
            </a:r>
            <a:r>
              <a:rPr lang="en-US" sz="3200" dirty="0" smtClean="0">
                <a:ea typeface="ＭＳ Ｐゴシック" charset="-128"/>
              </a:rPr>
              <a:t>of you </a:t>
            </a:r>
            <a:r>
              <a:rPr lang="en-US" sz="3200" dirty="0">
                <a:ea typeface="ＭＳ Ｐゴシック" charset="-128"/>
              </a:rPr>
              <a:t>want to try an instrument?”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/>
              <a:t>Keep </a:t>
            </a:r>
            <a:r>
              <a:rPr lang="en-US" sz="3200" dirty="0" smtClean="0"/>
              <a:t>presentation short (30 minutes)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CD0000"/>
                </a:solidFill>
              </a:rPr>
              <a:t>BE ENTHUSIASTIC!!!!!</a:t>
            </a:r>
            <a:endParaRPr lang="en-US" sz="3200" dirty="0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914400" y="1255693"/>
            <a:ext cx="53692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charset="0"/>
              </a:rPr>
              <a:t>    </a:t>
            </a:r>
            <a:r>
              <a:rPr lang="en-US" sz="2800" dirty="0">
                <a:latin typeface="Times New Roman" charset="0"/>
              </a:rPr>
              <a:t>Can be:  Musical Aptitude Survey </a:t>
            </a:r>
          </a:p>
          <a:p>
            <a:r>
              <a:rPr lang="en-US" sz="2800" dirty="0">
                <a:latin typeface="Times New Roman" charset="0"/>
              </a:rPr>
              <a:t>	     </a:t>
            </a:r>
            <a:r>
              <a:rPr lang="en-US" sz="2800" dirty="0" smtClean="0">
                <a:latin typeface="Times New Roman" charset="0"/>
              </a:rPr>
              <a:t>   Instrument </a:t>
            </a:r>
            <a:r>
              <a:rPr lang="en-US" sz="2800" dirty="0">
                <a:latin typeface="Times New Roman" charset="0"/>
              </a:rPr>
              <a:t>Try-out</a:t>
            </a: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609600"/>
            <a:ext cx="1889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8763000" cy="16002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Jeff Scott and Emily Wilkinson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/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0"/>
            <a:ext cx="2336800" cy="261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52600"/>
            <a:ext cx="40386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>
                <a:ea typeface="ＭＳ Ｐゴシック" charset="-128"/>
                <a:cs typeface="ＭＳ Ｐゴシック" charset="-128"/>
              </a:rPr>
              <a:t>Recruitment Letters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Keep </a:t>
            </a:r>
            <a:r>
              <a:rPr lang="en-US" sz="1800" dirty="0"/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Emphasize rewards, details,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1800" dirty="0"/>
              <a:t>	your 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Meeting</a:t>
            </a: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 smtClean="0"/>
              <a:t>Involve </a:t>
            </a:r>
            <a:r>
              <a:rPr lang="en-US" sz="2000" dirty="0"/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000" dirty="0"/>
              <a:t>Provide advocacy </a:t>
            </a:r>
            <a:r>
              <a:rPr lang="en-US" sz="2000" dirty="0" smtClean="0"/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 Child</a:t>
            </a: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676400"/>
            <a:ext cx="40386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1524000"/>
            <a:ext cx="4267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Teach </a:t>
            </a:r>
            <a:r>
              <a:rPr lang="en-US" sz="2400" dirty="0"/>
              <a:t>PARENTS how to support their child’s </a:t>
            </a:r>
            <a:r>
              <a:rPr lang="en-US" sz="2400" dirty="0" smtClean="0"/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44437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908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657600"/>
            <a:ext cx="4267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5105400"/>
            <a:ext cx="426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engaged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686800" cy="12954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17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5621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spanic Growth in 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117" y="528857"/>
            <a:ext cx="3923483" cy="632914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6096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609600"/>
            <a:ext cx="510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Add NEW Students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(and Programs)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y</a:t>
            </a:r>
            <a:r>
              <a:rPr lang="en-US" sz="3600" b="1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our</a:t>
            </a: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school’s comprehensive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Ed Curriculum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Bent Arrow 7"/>
          <p:cNvSpPr/>
          <p:nvPr/>
        </p:nvSpPr>
        <p:spPr bwMode="auto">
          <a:xfrm flipV="1">
            <a:off x="4419600" y="4495800"/>
            <a:ext cx="822960" cy="838200"/>
          </a:xfrm>
          <a:prstGeom prst="bentArrow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45720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National </a:t>
            </a: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Ave Growth 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Latinos Under 18 = 39%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54864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Alabama </a:t>
            </a: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Ave Growth 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Latinos Under 18 = 170%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04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¡Mariachi!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668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Bailey MS Mariachi Program: Year 2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4b R:R Slide 19 Bailey MS Mariachi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752600"/>
            <a:ext cx="7467600" cy="504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8288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sz="28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sz="2800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28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Performance </a:t>
            </a:r>
            <a:r>
              <a:rPr lang="en-US" sz="28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Program</a:t>
            </a:r>
            <a:endParaRPr lang="en-US" sz="2800" dirty="0">
              <a:solidFill>
                <a:schemeClr val="bg2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1679575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YOU!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524000"/>
            <a:ext cx="3186113" cy="2074863"/>
          </a:xfrm>
        </p:spPr>
      </p:pic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895600"/>
            <a:ext cx="17716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810000"/>
            <a:ext cx="1692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810000"/>
            <a:ext cx="15700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447800"/>
            <a:ext cx="1889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9906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Recruits. . .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Why Do Kids Stay?  Let’s Ask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19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5400" y="18288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752600"/>
            <a:ext cx="41148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Provide a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from the day they receive their instruments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Build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appreciation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Give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recognition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and 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reinforcement</a:t>
            </a:r>
            <a:endParaRPr lang="en-US" b="1" dirty="0" smtClean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1447800"/>
            <a:ext cx="4724400" cy="2819400"/>
          </a:xfrm>
        </p:spPr>
      </p:pic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191000"/>
            <a:ext cx="22860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4191000"/>
            <a:ext cx="2514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752600"/>
            <a:ext cx="5486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Developing group pride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Improving communication with parents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Evaluating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yourself on a continual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basis – “What else?”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Understanding each student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	as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an individual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Being positive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z="2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enthusiastic</a:t>
            </a:r>
            <a:endParaRPr lang="en-US" sz="2800" b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Providing engaging lessons </a:t>
            </a:r>
            <a:r>
              <a:rPr lang="en-US" sz="28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consistently</a:t>
            </a: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905000"/>
            <a:ext cx="3502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Story: 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1752600"/>
            <a:ext cx="8805333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5344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828800"/>
            <a:ext cx="41910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The first disappointment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28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1910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267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676400"/>
            <a:ext cx="2114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latin typeface="Times New Roman" charset="0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819400"/>
            <a:ext cx="495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 smtClean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Didn’t like the</a:t>
            </a:r>
            <a:r>
              <a:rPr lang="en-US" sz="3200" dirty="0" smtClean="0">
                <a:latin typeface="Times New Roman" charset="0"/>
              </a:rPr>
              <a:t> teacher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3352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latin typeface="Times New Roman" charset="0"/>
              </a:rPr>
              <a:t>Conflicts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5" grpId="0" build="p"/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447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7526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/>
              <a:t>Probe for real reason they want to quit</a:t>
            </a:r>
          </a:p>
          <a:p>
            <a:pPr lvl="1" eaLnBrk="1" hangingPunct="1"/>
            <a:r>
              <a:rPr lang="en-US" dirty="0"/>
              <a:t>Show interest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828800"/>
            <a:ext cx="2962275" cy="43021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810000" cy="4302125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Students saw immediate success?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their first performance just weeks after they started?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Learning to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play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was 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213360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919163" y="1747838"/>
            <a:ext cx="2997200" cy="4495800"/>
          </a:xfrm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2133600"/>
            <a:ext cx="4114800" cy="3200400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en-US" sz="2800" dirty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sz="20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3600" dirty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 scripted demonstration of what your students have learned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Demonstration Concert for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362200" y="2057400"/>
            <a:ext cx="4038600" cy="2133600"/>
          </a:xfrm>
        </p:spPr>
        <p:txBody>
          <a:bodyPr/>
          <a:lstStyle/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sz="2800"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457200" y="1905000"/>
            <a:ext cx="1611313" cy="2438400"/>
          </a:xfrm>
        </p:spPr>
      </p:pic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800" b="1" i="1" dirty="0">
                <a:solidFill>
                  <a:srgbClr val="000090"/>
                </a:solidFill>
                <a:latin typeface="Times New Roman" charset="0"/>
              </a:rPr>
              <a:t>May be the best performance in terms of excitement and audience</a:t>
            </a:r>
            <a:r>
              <a:rPr lang="en-US" sz="2800" i="1" dirty="0">
                <a:solidFill>
                  <a:srgbClr val="000090"/>
                </a:solidFill>
                <a:latin typeface="Times New Roman" charset="0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438400"/>
            <a:ext cx="2506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86200" y="19812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12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10 pages of sample forms</a:t>
            </a:r>
            <a:endParaRPr lang="en-US" sz="3200" dirty="0" smtClean="0"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Guidelines </a:t>
            </a:r>
            <a:r>
              <a:rPr lang="en-US" sz="3200" dirty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for</a:t>
            </a:r>
            <a:r>
              <a:rPr lang="en-US" sz="3200" dirty="0" smtClean="0"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 directors</a:t>
            </a:r>
          </a:p>
        </p:txBody>
      </p:sp>
      <p:pic>
        <p:nvPicPr>
          <p:cNvPr id="25605" name="Picture 11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3344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228600" y="5334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Materials </a:t>
            </a:r>
            <a:r>
              <a:rPr lang="en-US" sz="4000" b="1" dirty="0" smtClean="0">
                <a:solidFill>
                  <a:srgbClr val="CD00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Available for You to Use. . . A Year-Round Planner</a:t>
            </a:r>
            <a:endParaRPr lang="en-US" sz="3200" dirty="0">
              <a:solidFill>
                <a:srgbClr val="CD00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1143000"/>
          </a:xfrm>
        </p:spPr>
        <p:txBody>
          <a:bodyPr/>
          <a:lstStyle/>
          <a:p>
            <a:pPr algn="ctr" eaLnBrk="1" hangingPunct="1"/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762000"/>
          </a:xfrm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391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The timing 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Students practice more prior to a performance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-- </a:t>
            </a:r>
            <a:r>
              <a:rPr lang="en-US" sz="2800" b="1" i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the parents!</a:t>
            </a: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059921" y="1353477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Parents will be </a:t>
            </a:r>
            <a:r>
              <a:rPr lang="en-US" sz="2800" b="1" i="1" u="sng">
                <a:solidFill>
                  <a:srgbClr val="CD0000"/>
                </a:solidFill>
                <a:latin typeface="Times New Roman" charset="0"/>
              </a:rPr>
              <a:t>amazed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… </a:t>
            </a:r>
            <a:r>
              <a:rPr lang="en-US" sz="3200" i="1">
                <a:solidFill>
                  <a:srgbClr val="CD0000"/>
                </a:solidFill>
                <a:latin typeface="Times New Roman" charset="0"/>
              </a:rPr>
              <a:t>most</a:t>
            </a:r>
            <a:r>
              <a:rPr lang="en-US" sz="2800" i="1">
                <a:solidFill>
                  <a:srgbClr val="CD0000"/>
                </a:solidFill>
                <a:latin typeface="Times New Roman" charset="0"/>
              </a:rPr>
              <a:t> have no idea how much their child has learned based on what they hear at home!</a:t>
            </a:r>
            <a:endParaRPr lang="en-US" sz="2800" i="1">
              <a:latin typeface="Times New Roman" charset="0"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81200"/>
            <a:ext cx="55626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8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600" y="1981200"/>
            <a:ext cx="6324600" cy="36576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sz="28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applause is </a:t>
            </a:r>
          </a:p>
          <a:p>
            <a:pPr eaLnBrk="1" hangingPunct="1"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infectious</a:t>
            </a:r>
            <a:endParaRPr lang="en-US" sz="35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CD00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CD0000"/>
                </a:solidFill>
                <a:latin typeface="Times New Roman" charset="0"/>
              </a:rPr>
              <a:t>early</a:t>
            </a:r>
            <a:endParaRPr lang="en-US" sz="3100" dirty="0">
              <a:solidFill>
                <a:srgbClr val="CD00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658250"/>
            <a:ext cx="4343400" cy="26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057400"/>
            <a:ext cx="127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68580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991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Performance 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Our 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7432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7640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  <a:hlinkClick r:id="rId5"/>
              </a:rPr>
              <a:t>www.musicachievementcouncil.org</a:t>
            </a:r>
            <a:endParaRPr lang="en-US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b="1" dirty="0" smtClean="0">
                <a:solidFill>
                  <a:srgbClr val="4890C5"/>
                </a:solidFill>
                <a:latin typeface="Times New Roman"/>
                <a:cs typeface="Times New Roman"/>
              </a:rPr>
              <a:t>@</a:t>
            </a:r>
            <a:r>
              <a:rPr lang="en-US" sz="2800" b="1" dirty="0" err="1" smtClean="0">
                <a:solidFill>
                  <a:srgbClr val="4890C5"/>
                </a:solidFill>
                <a:latin typeface="Times New Roman"/>
                <a:cs typeface="Times New Roman"/>
              </a:rPr>
              <a:t>MusicAchCouncil</a:t>
            </a:r>
            <a:endParaRPr lang="en-US" sz="2800" dirty="0" smtClean="0">
              <a:solidFill>
                <a:srgbClr val="4890C5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8" name="Picture 7" descr="Twitter_bird_logo_2012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209030"/>
            <a:ext cx="943928" cy="762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914400"/>
          </a:xfrm>
        </p:spPr>
        <p:txBody>
          <a:bodyPr/>
          <a:lstStyle/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First Perf cover"/>
          <p:cNvPicPr>
            <a:picLocks noChangeAspect="1" noChangeArrowheads="1"/>
          </p:cNvPicPr>
          <p:nvPr/>
        </p:nvPicPr>
        <p:blipFill>
          <a:blip r:embed="rId4">
            <a:lum bright="-4000" contrast="6000"/>
          </a:blip>
          <a:srcRect/>
          <a:stretch>
            <a:fillRect/>
          </a:stretch>
        </p:blipFill>
        <p:spPr bwMode="auto">
          <a:xfrm rot="21408970">
            <a:off x="1859767" y="28562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63270" y="1600200"/>
            <a:ext cx="3023330" cy="3812255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089073" y="29718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33400"/>
            <a:ext cx="1066800" cy="1066800"/>
          </a:xfrm>
          <a:prstGeom prst="rect">
            <a:avLst/>
          </a:prstGeom>
        </p:spPr>
      </p:pic>
      <p:pic>
        <p:nvPicPr>
          <p:cNvPr id="16" name="Picture 15" descr="QRCode Direct Link to MAC Resourc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6096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819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800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983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916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779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962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907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743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4059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743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17526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800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</a:t>
            </a:r>
          </a:p>
          <a:p>
            <a:pPr algn="ctr" eaLnBrk="1" hangingPunct="1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1828800"/>
            <a:ext cx="990600" cy="800484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64" y="1600200"/>
            <a:ext cx="2307936" cy="1600200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0035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9718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8956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Alfred-logo-600 pixe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2971800"/>
            <a:ext cx="9906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D'Addario 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0386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3800" y="40386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2200" y="41008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LOGO Trevor James Flutes_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5600" y="4769182"/>
            <a:ext cx="1903843" cy="945818"/>
          </a:xfrm>
          <a:prstGeom prst="rect">
            <a:avLst/>
          </a:prstGeom>
        </p:spPr>
      </p:pic>
      <p:pic>
        <p:nvPicPr>
          <p:cNvPr id="34" name="Picture 33" descr="Jupiter Band Instrument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4857159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al Leonar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5800" y="4800601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56816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Yamah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76800" y="5757864"/>
            <a:ext cx="2743200" cy="64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ooter Placeholder 5"/>
          <p:cNvSpPr>
            <a:spLocks noGrp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Arial" charset="0"/>
            </a:endParaRPr>
          </a:p>
        </p:txBody>
      </p:sp>
      <p:pic>
        <p:nvPicPr>
          <p:cNvPr id="39" name="Picture 38" descr="Andy's Music Wordmark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600" y="1828801"/>
            <a:ext cx="1981200" cy="1055476"/>
          </a:xfrm>
          <a:prstGeom prst="rect">
            <a:avLst/>
          </a:prstGeom>
          <a:effectLst/>
        </p:spPr>
      </p:pic>
      <p:pic>
        <p:nvPicPr>
          <p:cNvPr id="40" name="Picture 39" descr="USE:Arts Mus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5200" y="1828800"/>
            <a:ext cx="2314746" cy="1047147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64" y="1600200"/>
            <a:ext cx="2307936" cy="1600200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0035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9718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8956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Alfred-logo-600 pixe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2971800"/>
            <a:ext cx="9906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D'Addario 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0386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3800" y="40386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2200" y="41008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LOGO Trevor James Flutes_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5600" y="4769182"/>
            <a:ext cx="1903843" cy="945818"/>
          </a:xfrm>
          <a:prstGeom prst="rect">
            <a:avLst/>
          </a:prstGeom>
        </p:spPr>
      </p:pic>
      <p:pic>
        <p:nvPicPr>
          <p:cNvPr id="34" name="Picture 33" descr="Jupiter Band Instrument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4857159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al Leonar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5800" y="4800601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56816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Yamah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76800" y="5757864"/>
            <a:ext cx="2743200" cy="64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ooter Placeholder 5"/>
          <p:cNvSpPr>
            <a:spLocks noGrp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Arial" charset="0"/>
            </a:endParaRPr>
          </a:p>
        </p:txBody>
      </p:sp>
      <p:pic>
        <p:nvPicPr>
          <p:cNvPr id="39" name="Picture 38" descr="Andy's Music Wordmark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600" y="1828801"/>
            <a:ext cx="1981200" cy="1055476"/>
          </a:xfrm>
          <a:prstGeom prst="rect">
            <a:avLst/>
          </a:prstGeom>
          <a:effectLst/>
        </p:spPr>
      </p:pic>
      <p:pic>
        <p:nvPicPr>
          <p:cNvPr id="40" name="Picture 39" descr="USE:Arts Mus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5200" y="1828800"/>
            <a:ext cx="2314746" cy="1047147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noFill/>
          <a:effectLst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765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1295400"/>
          </a:xfrm>
          <a:effectLst/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Fundamental Beliefs of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      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Effective</a:t>
            </a:r>
            <a:r>
              <a:rPr lang="en-US" sz="4000" b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Recruiters:</a:t>
            </a:r>
            <a:endParaRPr lang="en-US" sz="40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038600" cy="4302125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4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4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57200" y="2317991"/>
            <a:ext cx="4038600" cy="2598738"/>
          </a:xfr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       </a:t>
            </a:r>
            <a:r>
              <a:rPr lang="en-US" sz="40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09800"/>
            <a:ext cx="40386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Inform 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Build and nurture support among administration &amp; classroom 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11150" y="2393950"/>
            <a:ext cx="44450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143000"/>
            <a:ext cx="8382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Recruiting is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b="1" i="1" u="sng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process including: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Regular visits with feeder programs/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Effective PR: Bulletin boards, school newsletters, PTA announcements, concert programs, school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announcements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1749" name="Picture 14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276600"/>
            <a:ext cx="1495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1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276600"/>
            <a:ext cx="24651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8288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144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14478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HIGH</a:t>
            </a:r>
            <a:r>
              <a:rPr lang="en-US" sz="44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and fulfillment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success—give it to them!</a:t>
            </a: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Font typeface="Wingdings" charset="2"/>
              <a:buChar char="q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Learning can be FUN! 				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28194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991600" cy="8382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676400"/>
            <a:ext cx="4038600" cy="2587625"/>
          </a:xfrm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752600"/>
            <a:ext cx="41417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962400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4990</TotalTime>
  <Words>1343</Words>
  <Application>Microsoft Macintosh PowerPoint</Application>
  <PresentationFormat>On-screen Show (4:3)</PresentationFormat>
  <Paragraphs>286</Paragraphs>
  <Slides>39</Slides>
  <Notes>39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Quadrant</vt:lpstr>
      <vt:lpstr>Slide 1</vt:lpstr>
      <vt:lpstr>Today’s Session</vt:lpstr>
      <vt:lpstr>Slide 3</vt:lpstr>
      <vt:lpstr>Fundamental Beliefs of                  Effective Recruiters:</vt:lpstr>
      <vt:lpstr>Key Steps in Recruiting:            Attracting Students. . .</vt:lpstr>
      <vt:lpstr>Key Steps in Recruiting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 </vt:lpstr>
      <vt:lpstr>Follow-up idea from:  Jeff Scott and Emily Wilkinson </vt:lpstr>
      <vt:lpstr>Engage Parent Support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Slide 18</vt:lpstr>
      <vt:lpstr>Slide 19</vt:lpstr>
      <vt:lpstr>Keeping Your New Recruits</vt:lpstr>
      <vt:lpstr>   Keeping Your New Recruits. . .   Why Do Kids Stay?  Let’s Ask THEM!</vt:lpstr>
      <vt:lpstr>Retention: Keys to Success</vt:lpstr>
      <vt:lpstr>Actions That Help Retain Students</vt:lpstr>
      <vt:lpstr>Why Should Students Continue?  Tell Your OWN Story: </vt:lpstr>
      <vt:lpstr>Common Reasons for Drop-outs?</vt:lpstr>
      <vt:lpstr>What Can You Do?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32</vt:lpstr>
      <vt:lpstr>Slide 33</vt:lpstr>
      <vt:lpstr>Put the Date on Your Calendar! Schedule First Performance NOW!</vt:lpstr>
      <vt:lpstr>M.A.C. Wants to Help. . .   Check Out Our Online Resources</vt:lpstr>
      <vt:lpstr>Got SMART Phone?</vt:lpstr>
      <vt:lpstr>Slide 37</vt:lpstr>
      <vt:lpstr>Slide 38</vt:lpstr>
      <vt:lpstr>Slide 39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1045</cp:revision>
  <dcterms:created xsi:type="dcterms:W3CDTF">2015-01-24T19:47:15Z</dcterms:created>
  <dcterms:modified xsi:type="dcterms:W3CDTF">2015-01-24T20:33:35Z</dcterms:modified>
</cp:coreProperties>
</file>