
<file path=[Content_Types].xml><?xml version="1.0" encoding="utf-8"?>
<Types xmlns="http://schemas.openxmlformats.org/package/2006/content-types">
  <Override PartName="/ppt/notesSlides/notesSlide24.xml" ContentType="application/vnd.openxmlformats-officedocument.presentationml.notesSlide+xml"/>
  <Default Extension="pdf" ContentType="application/pdf"/>
  <Override PartName="/ppt/slides/slide14.xml" ContentType="application/vnd.openxmlformats-officedocument.presentationml.slide+xml"/>
  <Default Extension="rels" ContentType="application/vnd.openxmlformats-package.relationships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39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8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36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notesSlides/notesSlide2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notesSlides/notesSlide41.xml" ContentType="application/vnd.openxmlformats-officedocument.presentationml.notesSlid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3701" r:id="rId1"/>
  </p:sldMasterIdLst>
  <p:notesMasterIdLst>
    <p:notesMasterId r:id="rId43"/>
  </p:notesMasterIdLst>
  <p:handoutMasterIdLst>
    <p:handoutMasterId r:id="rId44"/>
  </p:handoutMasterIdLst>
  <p:sldIdLst>
    <p:sldId id="336" r:id="rId2"/>
    <p:sldId id="418" r:id="rId3"/>
    <p:sldId id="259" r:id="rId4"/>
    <p:sldId id="367" r:id="rId5"/>
    <p:sldId id="345" r:id="rId6"/>
    <p:sldId id="373" r:id="rId7"/>
    <p:sldId id="374" r:id="rId8"/>
    <p:sldId id="420" r:id="rId9"/>
    <p:sldId id="368" r:id="rId10"/>
    <p:sldId id="392" r:id="rId11"/>
    <p:sldId id="431" r:id="rId12"/>
    <p:sldId id="443" r:id="rId13"/>
    <p:sldId id="401" r:id="rId14"/>
    <p:sldId id="398" r:id="rId15"/>
    <p:sldId id="425" r:id="rId16"/>
    <p:sldId id="426" r:id="rId17"/>
    <p:sldId id="427" r:id="rId18"/>
    <p:sldId id="444" r:id="rId19"/>
    <p:sldId id="412" r:id="rId20"/>
    <p:sldId id="438" r:id="rId21"/>
    <p:sldId id="433" r:id="rId22"/>
    <p:sldId id="353" r:id="rId23"/>
    <p:sldId id="413" r:id="rId24"/>
    <p:sldId id="354" r:id="rId25"/>
    <p:sldId id="379" r:id="rId26"/>
    <p:sldId id="376" r:id="rId27"/>
    <p:sldId id="357" r:id="rId28"/>
    <p:sldId id="445" r:id="rId29"/>
    <p:sldId id="430" r:id="rId30"/>
    <p:sldId id="358" r:id="rId31"/>
    <p:sldId id="359" r:id="rId32"/>
    <p:sldId id="361" r:id="rId33"/>
    <p:sldId id="395" r:id="rId34"/>
    <p:sldId id="362" r:id="rId35"/>
    <p:sldId id="369" r:id="rId36"/>
    <p:sldId id="364" r:id="rId37"/>
    <p:sldId id="365" r:id="rId38"/>
    <p:sldId id="417" r:id="rId39"/>
    <p:sldId id="419" r:id="rId40"/>
    <p:sldId id="421" r:id="rId41"/>
    <p:sldId id="446" r:id="rId42"/>
  </p:sldIdLst>
  <p:sldSz cx="9144000" cy="6858000" type="screen4x3"/>
  <p:notesSz cx="6858000" cy="9180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4890C5"/>
    <a:srgbClr val="4D9AFF"/>
    <a:srgbClr val="1A85FF"/>
    <a:srgbClr val="E58955"/>
    <a:srgbClr val="663300"/>
    <a:srgbClr val="336699"/>
    <a:srgbClr val="2C7478"/>
    <a:srgbClr val="660066"/>
    <a:srgbClr val="9900CC"/>
    <a:srgbClr val="B095F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60" autoAdjust="0"/>
    <p:restoredTop sz="95513" autoAdjust="0"/>
  </p:normalViewPr>
  <p:slideViewPr>
    <p:cSldViewPr>
      <p:cViewPr>
        <p:scale>
          <a:sx n="100" d="100"/>
          <a:sy n="100" d="100"/>
        </p:scale>
        <p:origin x="-58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2520" y="-104"/>
      </p:cViewPr>
      <p:guideLst>
        <p:guide orient="horz" pos="2891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D8740342-88AF-394B-B732-DDB4ACA69DEA}" type="datetime1">
              <a:rPr lang="en-US"/>
              <a:pPr>
                <a:defRPr/>
              </a:pPr>
              <a:t>5/1/15</a:t>
            </a:fld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CCD0701C-8767-7748-BB28-F52BB2FD0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75A0A98-2420-AA46-97BE-521E26A34E3C}" type="datetime1">
              <a:rPr lang="en-US"/>
              <a:pPr>
                <a:defRPr/>
              </a:pPr>
              <a:t>5/1/15</a:t>
            </a:fld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5063" y="688975"/>
            <a:ext cx="4591050" cy="344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60863"/>
            <a:ext cx="54864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39AECCE-B0FE-4E46-839A-6B1EA38F7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DC51DA-B95C-D341-B962-2E8ACE502E8E}" type="slidenum">
              <a:rPr lang="en-US">
                <a:latin typeface="Times" charset="0"/>
              </a:rPr>
              <a:pPr/>
              <a:t>1</a:t>
            </a:fld>
            <a:endParaRPr lang="en-US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10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11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12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3C524-CB1F-434F-95D0-E437F9425D12}" type="slidenum">
              <a:rPr lang="en-US">
                <a:latin typeface="Times" charset="0"/>
              </a:rPr>
              <a:pPr/>
              <a:t>13</a:t>
            </a:fld>
            <a:endParaRPr lang="en-US">
              <a:latin typeface="Times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14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15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16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17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18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19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20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21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A2730-C559-6149-AF69-33893FB84282}" type="slidenum">
              <a:rPr lang="en-US">
                <a:latin typeface="Times" charset="0"/>
              </a:rPr>
              <a:pPr/>
              <a:t>22</a:t>
            </a:fld>
            <a:endParaRPr lang="en-US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A2730-C559-6149-AF69-33893FB84282}" type="slidenum">
              <a:rPr lang="en-US">
                <a:latin typeface="Times" charset="0"/>
              </a:rPr>
              <a:pPr/>
              <a:t>23</a:t>
            </a:fld>
            <a:endParaRPr lang="en-US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915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53249C-0124-C842-94CC-967B691BC945}" type="slidenum">
              <a:rPr lang="en-US">
                <a:latin typeface="Times" charset="0"/>
              </a:rPr>
              <a:pPr/>
              <a:t>24</a:t>
            </a:fld>
            <a:endParaRPr lang="en-US">
              <a:latin typeface="Times" charset="0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D2754D03-7674-2A4F-ACED-F50A6153A886}" type="slidenum">
              <a:rPr lang="en-US" sz="1200"/>
              <a:pPr algn="r" eaLnBrk="0" hangingPunct="0"/>
              <a:t>25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26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7796D4-2468-D241-AEE4-66E9989D8D25}" type="slidenum">
              <a:rPr lang="en-US">
                <a:latin typeface="Times" charset="0"/>
              </a:rPr>
              <a:pPr/>
              <a:t>27</a:t>
            </a:fld>
            <a:endParaRPr lang="en-US">
              <a:latin typeface="Times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7796D4-2468-D241-AEE4-66E9989D8D25}" type="slidenum">
              <a:rPr lang="en-US">
                <a:latin typeface="Times" charset="0"/>
              </a:rPr>
              <a:pPr/>
              <a:t>28</a:t>
            </a:fld>
            <a:endParaRPr lang="en-US">
              <a:latin typeface="Times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D2754D03-7674-2A4F-ACED-F50A6153A886}" type="slidenum">
              <a:rPr lang="en-US" sz="1200"/>
              <a:pPr algn="r" eaLnBrk="0" hangingPunct="0"/>
              <a:t>29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349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A22F2C-74E5-1B42-B6C2-D65B614F5CB8}" type="slidenum">
              <a:rPr lang="en-US">
                <a:latin typeface="Times" charset="0"/>
              </a:rPr>
              <a:pPr/>
              <a:t>30</a:t>
            </a:fld>
            <a:endParaRPr lang="en-US">
              <a:latin typeface="Times" charset="0"/>
            </a:endParaRPr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553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EA7B2-6225-2841-AD00-BA1FADCBDB0A}" type="slidenum">
              <a:rPr lang="en-US">
                <a:latin typeface="Times" charset="0"/>
              </a:rPr>
              <a:pPr/>
              <a:t>31</a:t>
            </a:fld>
            <a:endParaRPr lang="en-US">
              <a:latin typeface="Times" charset="0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37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38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39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86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17CFF4-B237-0E4C-BE91-19C18C04C462}" type="slidenum">
              <a:rPr lang="en-US">
                <a:latin typeface="Times" charset="0"/>
              </a:rPr>
              <a:pPr/>
              <a:t>4</a:t>
            </a:fld>
            <a:endParaRPr lang="en-US">
              <a:latin typeface="Times" charset="0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20F90B-4549-8B42-8271-881C773E68E5}" type="slidenum">
              <a:rPr lang="en-US" sz="1200"/>
              <a:pPr algn="r" eaLnBrk="0" hangingPunct="0"/>
              <a:t>40</a:t>
            </a:fld>
            <a:endParaRPr lang="en-US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20F90B-4549-8B42-8271-881C773E68E5}" type="slidenum">
              <a:rPr lang="en-US" sz="1200"/>
              <a:pPr algn="r" eaLnBrk="0" hangingPunct="0"/>
              <a:t>41</a:t>
            </a:fld>
            <a:endParaRPr lang="en-US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11E31-A891-7145-813C-32B07326DB4A}" type="slidenum">
              <a:rPr lang="en-US">
                <a:latin typeface="Times" charset="0"/>
              </a:rPr>
              <a:pPr/>
              <a:t>5</a:t>
            </a:fld>
            <a:endParaRPr lang="en-US">
              <a:latin typeface="Times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827501BC-4349-A844-BA03-C42FA1A8B46F}" type="slidenum">
              <a:rPr lang="en-US" sz="1200"/>
              <a:pPr algn="r" eaLnBrk="0" hangingPunct="0"/>
              <a:t>6</a:t>
            </a:fld>
            <a:endParaRPr lang="en-US" sz="1200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4DA43024-AE97-8043-AC15-2820158D0ECF}" type="slidenum">
              <a:rPr lang="en-US" sz="1200"/>
              <a:pPr algn="r" eaLnBrk="0" hangingPunct="0"/>
              <a:t>7</a:t>
            </a:fld>
            <a:endParaRPr lang="en-U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4DA43024-AE97-8043-AC15-2820158D0ECF}" type="slidenum">
              <a:rPr lang="en-US" sz="1200"/>
              <a:pPr algn="r" eaLnBrk="0" hangingPunct="0"/>
              <a:t>8</a:t>
            </a:fld>
            <a:endParaRPr lang="en-U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686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64C40B-BD92-904B-B0D1-39491AF29CEA}" type="slidenum">
              <a:rPr lang="en-US">
                <a:latin typeface="Times" charset="0"/>
              </a:rPr>
              <a:pPr/>
              <a:t>9</a:t>
            </a:fld>
            <a:endParaRPr lang="en-US">
              <a:latin typeface="Times" charset="0"/>
            </a:endParaRPr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dirty="0">
              <a:latin typeface="Times New Roman"/>
            </a:endParaRPr>
          </a:p>
        </p:txBody>
      </p:sp>
      <p:grpSp>
        <p:nvGrpSpPr>
          <p:cNvPr id="5" name="Group 1032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6" name="Rectangle 1033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7" name="Rectangle 1034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8" name="Rectangle 1035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9" name="Rectangle 1036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10" name="Line 1037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CA" dirty="0"/>
            </a:p>
          </p:txBody>
        </p:sp>
        <p:sp>
          <p:nvSpPr>
            <p:cNvPr id="11" name="Rectangle 1038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</p:grpSp>
      <p:sp>
        <p:nvSpPr>
          <p:cNvPr id="294915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4916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latin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02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CC2A0-207B-324C-9854-DFDA1863FDE1}" type="datetime1">
              <a:rPr lang="en-US"/>
              <a:pPr>
                <a:defRPr/>
              </a:pPr>
              <a:t>5/1/15</a:t>
            </a:fld>
            <a:endParaRPr lang="en-US"/>
          </a:p>
        </p:txBody>
      </p:sp>
      <p:sp>
        <p:nvSpPr>
          <p:cNvPr id="13" name="Rectangle 10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0"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14" name="Rectangle 103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FEAEA901-911E-8F4B-ADE6-4DAAFA38A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47133-5F69-4640-A4AA-4405A49ED681}" type="datetime1">
              <a:rPr lang="en-US"/>
              <a:pPr>
                <a:defRPr/>
              </a:pPr>
              <a:t>5/1/15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298BF-2ED1-C641-8AF2-D62E0FB0F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7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7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28916-3468-0F48-8867-0723C64D51C4}" type="datetime1">
              <a:rPr lang="en-US"/>
              <a:pPr>
                <a:defRPr/>
              </a:pPr>
              <a:t>5/1/15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30AD8-A0C4-9245-9CC9-F064FDAEB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8990-19E4-624D-A52F-29D476C99851}" type="datetime1">
              <a:rPr lang="en-US"/>
              <a:pPr>
                <a:defRPr/>
              </a:pPr>
              <a:t>5/1/15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C437-0A12-3E4A-B959-FB613AA65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02895-75B7-7F42-B0DA-5DCF2C23CB47}" type="datetime1">
              <a:rPr lang="en-US"/>
              <a:pPr>
                <a:defRPr/>
              </a:pPr>
              <a:t>5/1/15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BABC7-3438-0242-9902-1569626FF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0037E-6282-DB40-B0DA-163EFCF72F80}" type="datetime1">
              <a:rPr lang="en-US"/>
              <a:pPr>
                <a:defRPr/>
              </a:pPr>
              <a:t>5/1/15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D5DB-31D2-E845-B1D6-42C544E9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69239-3426-2942-8EA9-48A848B123C2}" type="datetime1">
              <a:rPr lang="en-US"/>
              <a:pPr>
                <a:defRPr/>
              </a:pPr>
              <a:t>5/1/15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A4C9D-5E3E-F844-B17C-D86FA4D50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166F8-CE87-8B43-BAE2-65CDED238B66}" type="datetime1">
              <a:rPr lang="en-US"/>
              <a:pPr>
                <a:defRPr/>
              </a:pPr>
              <a:t>5/1/15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1FE74-AD99-234C-AAB2-EBF98255D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44613-3C06-4C49-AAF4-D49BC73B3724}" type="datetime1">
              <a:rPr lang="en-US"/>
              <a:pPr>
                <a:defRPr/>
              </a:pPr>
              <a:t>5/1/15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BA3FF-04C3-304C-AFAC-535F33ABC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F616D-1AB2-584A-ABDC-F8AFEBF9E4D3}" type="datetime1">
              <a:rPr lang="en-US"/>
              <a:pPr>
                <a:defRPr/>
              </a:pPr>
              <a:t>5/1/15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A3C15-6233-A445-AFD5-FCAA31080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D230F-A3F0-5041-8E23-129B9FF44FF8}" type="datetime1">
              <a:rPr lang="en-US"/>
              <a:pPr>
                <a:defRPr/>
              </a:pPr>
              <a:t>5/1/15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5CF69-2477-6646-8D09-BB92A8E73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F37C9-2858-2148-A578-424EB224237F}" type="datetime1">
              <a:rPr lang="en-US"/>
              <a:pPr>
                <a:defRPr/>
              </a:pPr>
              <a:t>5/1/15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BA6AC-771E-6B4B-A2B5-C6E1E0B15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18DE9-B5AB-A045-89EF-2CB70DA3856F}" type="datetime1">
              <a:rPr lang="en-US"/>
              <a:pPr>
                <a:defRPr/>
              </a:pPr>
              <a:t>5/1/15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258C2-9E0C-F843-94B0-06B40E8DF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F48C1-105D-9946-8B5E-4E7A0D78D215}" type="datetime1">
              <a:rPr lang="en-US"/>
              <a:pPr>
                <a:defRPr/>
              </a:pPr>
              <a:t>5/1/15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B5DC3-9D3E-EE47-91E6-964F596B2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CA918-6897-3547-9585-3256AAB893D3}" type="datetime1">
              <a:rPr lang="en-US"/>
              <a:pPr>
                <a:defRPr/>
              </a:pPr>
              <a:t>5/1/15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FF567-FC49-4B4E-BB0F-A4A90FB61F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3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-112" charset="0"/>
              </a:defRPr>
            </a:lvl1pPr>
          </a:lstStyle>
          <a:p>
            <a:pPr>
              <a:defRPr/>
            </a:pPr>
            <a:fld id="{70232422-39F9-8E4E-9D55-B4F015B40938}" type="datetime1">
              <a:rPr lang="en-US"/>
              <a:pPr>
                <a:defRPr/>
              </a:pPr>
              <a:t>5/1/15</a:t>
            </a:fld>
            <a:endParaRPr lang="en-US"/>
          </a:p>
        </p:txBody>
      </p:sp>
      <p:sp>
        <p:nvSpPr>
          <p:cNvPr id="293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Arial" pitchFamily="-109" charset="0"/>
              </a:defRPr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293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-112" charset="0"/>
              </a:defRPr>
            </a:lvl1pPr>
          </a:lstStyle>
          <a:p>
            <a:pPr>
              <a:defRPr/>
            </a:pPr>
            <a:fld id="{665C1D2B-DEBA-2D44-B1C4-CDFCB62A1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279400" y="152400"/>
            <a:ext cx="8686800" cy="1600200"/>
            <a:chOff x="176" y="96"/>
            <a:chExt cx="5472" cy="1008"/>
          </a:xfrm>
        </p:grpSpPr>
        <p:sp>
          <p:nvSpPr>
            <p:cNvPr id="293896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CA" dirty="0"/>
            </a:p>
          </p:txBody>
        </p:sp>
        <p:sp>
          <p:nvSpPr>
            <p:cNvPr id="293897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293898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293899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293900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4065" r:id="rId13"/>
    <p:sldLayoutId id="2147484066" r:id="rId14"/>
    <p:sldLayoutId id="2147484067" r:id="rId1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2"/>
        <a:buChar char="o"/>
        <a:defRPr sz="3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n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377950" indent="-4683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2"/>
        <a:buChar char="o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827213" indent="-4381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2971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2"/>
        <a:buChar char="o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7" Type="http://schemas.openxmlformats.org/officeDocument/2006/relationships/image" Target="../media/image4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22.png"/><Relationship Id="rId1" Type="http://schemas.openxmlformats.org/officeDocument/2006/relationships/video" Target="file://localhost/Users/marcianeel/Desktop/CTMEA%20PPT/CTMEA%20R&amp;R%20Videos%20Used/R:R%20Slide%2018%20Parent%20Band.mp4" TargetMode="Externa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25.png"/><Relationship Id="rId1" Type="http://schemas.openxmlformats.org/officeDocument/2006/relationships/video" Target="file://localhost/Users/marcianeel/Desktop/CTMEA%20PPT/CTMEA%20R&amp;R%20Videos%20Used/R:R%20Slide%2021%20Bailey%20MS%20Mariachi.mov" TargetMode="Externa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31.png"/><Relationship Id="rId1" Type="http://schemas.openxmlformats.org/officeDocument/2006/relationships/video" Target="file://localhost/Users/marcianeel/Desktop/CTMEA%20PPT/CTMEA%20R&amp;R%20Videos%20Used/R:R%20Slide%2023%20Why%20Kids%20Stay%20in%20Band.mp4" TargetMode="External"/><Relationship Id="rId2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43.png"/><Relationship Id="rId1" Type="http://schemas.openxmlformats.org/officeDocument/2006/relationships/video" Target="file://localhost/Users/marcianeel/Desktop/CTMEA%20PPT/CTMEA%20R&amp;R%20Videos%20Used/R:R%20Slide%2028%20There%20Is%20A%20Place.mp4" TargetMode="Externa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48.png"/><Relationship Id="rId1" Type="http://schemas.openxmlformats.org/officeDocument/2006/relationships/video" Target="file://localhost/Users/marcianeel/Desktop/Projects/OKMEA%202014/OKMEA%20PPTS/1%20R&amp;R%20PPT/OKMEA%20R&amp;R%20Videos/22%20First%20Performance.mov" TargetMode="External"/><Relationship Id="rId2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54.png"/><Relationship Id="rId5" Type="http://schemas.openxmlformats.org/officeDocument/2006/relationships/hyperlink" Target="http://www.musicachievementcouncil.org" TargetMode="External"/><Relationship Id="rId6" Type="http://schemas.openxmlformats.org/officeDocument/2006/relationships/image" Target="../media/image55.png"/><Relationship Id="rId1" Type="http://schemas.openxmlformats.org/officeDocument/2006/relationships/video" Target="file://localhost/Users/marcianeel/Desktop/Projects/OKMEA%202014/OKMEA%20PPTS/1%20R&amp;R%20PPT/OKMEA%20R&amp;R%20Videos/37%20MAC_DrTim.mp4" TargetMode="External"/><Relationship Id="rId2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45.png"/><Relationship Id="rId5" Type="http://schemas.openxmlformats.org/officeDocument/2006/relationships/image" Target="../media/image56.pdf"/><Relationship Id="rId6" Type="http://schemas.openxmlformats.org/officeDocument/2006/relationships/image" Target="../media/image57.png"/><Relationship Id="rId7" Type="http://schemas.openxmlformats.org/officeDocument/2006/relationships/image" Target="../media/image58.pdf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png"/><Relationship Id="rId12" Type="http://schemas.openxmlformats.org/officeDocument/2006/relationships/image" Target="../media/image70.png"/><Relationship Id="rId13" Type="http://schemas.openxmlformats.org/officeDocument/2006/relationships/image" Target="../media/image71.png"/><Relationship Id="rId14" Type="http://schemas.openxmlformats.org/officeDocument/2006/relationships/image" Target="../media/image72.jpeg"/><Relationship Id="rId15" Type="http://schemas.openxmlformats.org/officeDocument/2006/relationships/image" Target="../media/image55.png"/><Relationship Id="rId16" Type="http://schemas.openxmlformats.org/officeDocument/2006/relationships/image" Target="../media/image4.jpeg"/><Relationship Id="rId17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jpeg"/><Relationship Id="rId6" Type="http://schemas.openxmlformats.org/officeDocument/2006/relationships/image" Target="../media/image64.png"/><Relationship Id="rId7" Type="http://schemas.openxmlformats.org/officeDocument/2006/relationships/image" Target="../media/image65.jpeg"/><Relationship Id="rId8" Type="http://schemas.openxmlformats.org/officeDocument/2006/relationships/image" Target="../media/image66.jpeg"/><Relationship Id="rId9" Type="http://schemas.openxmlformats.org/officeDocument/2006/relationships/image" Target="../media/image67.jpeg"/><Relationship Id="rId10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png"/><Relationship Id="rId12" Type="http://schemas.openxmlformats.org/officeDocument/2006/relationships/image" Target="../media/image70.png"/><Relationship Id="rId13" Type="http://schemas.openxmlformats.org/officeDocument/2006/relationships/image" Target="../media/image71.png"/><Relationship Id="rId14" Type="http://schemas.openxmlformats.org/officeDocument/2006/relationships/image" Target="../media/image72.jpeg"/><Relationship Id="rId15" Type="http://schemas.openxmlformats.org/officeDocument/2006/relationships/image" Target="../media/image55.png"/><Relationship Id="rId16" Type="http://schemas.openxmlformats.org/officeDocument/2006/relationships/image" Target="../media/image4.jpeg"/><Relationship Id="rId17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jpeg"/><Relationship Id="rId6" Type="http://schemas.openxmlformats.org/officeDocument/2006/relationships/image" Target="../media/image64.png"/><Relationship Id="rId7" Type="http://schemas.openxmlformats.org/officeDocument/2006/relationships/image" Target="../media/image65.jpeg"/><Relationship Id="rId8" Type="http://schemas.openxmlformats.org/officeDocument/2006/relationships/image" Target="../media/image66.jpeg"/><Relationship Id="rId9" Type="http://schemas.openxmlformats.org/officeDocument/2006/relationships/image" Target="../media/image67.jpeg"/><Relationship Id="rId10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1.png"/><Relationship Id="rId1" Type="http://schemas.openxmlformats.org/officeDocument/2006/relationships/video" Target="file://localhost/Users/marcianeel/Desktop/Projects/OKMEA%202014/OKMEA%20PPTS/1%20R&amp;R%20PPT/OKMEA%20R&amp;R%20Videos/Video%20of%20Dan%20copy.MOV" TargetMode="Externa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8"/>
          <p:cNvSpPr>
            <a:spLocks noChangeArrowheads="1"/>
          </p:cNvSpPr>
          <p:nvPr/>
        </p:nvSpPr>
        <p:spPr bwMode="auto">
          <a:xfrm>
            <a:off x="0" y="2133600"/>
            <a:ext cx="9144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i="1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You CAN Successfully Recruit and Retain</a:t>
            </a:r>
          </a:p>
          <a:p>
            <a:pPr algn="ctr"/>
            <a:r>
              <a:rPr lang="en-US" sz="4000" b="1" i="1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Even MORE Music Students!</a:t>
            </a:r>
            <a:endParaRPr lang="en-US" dirty="0">
              <a:solidFill>
                <a:srgbClr val="CD00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 descr="MAC logo color.jpg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11579" y="5354515"/>
            <a:ext cx="4017821" cy="127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7"/>
          <p:cNvSpPr>
            <a:spLocks noGrp="1" noChangeArrowheads="1"/>
          </p:cNvSpPr>
          <p:nvPr/>
        </p:nvSpPr>
        <p:spPr bwMode="auto">
          <a:xfrm>
            <a:off x="0" y="33528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r>
              <a:rPr lang="en-US" sz="4000" b="0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Times New Roman Bold" pitchFamily="1" charset="0"/>
              </a:rPr>
              <a:t>Marcia Neel</a:t>
            </a:r>
          </a:p>
          <a:p>
            <a:endParaRPr lang="en-US" sz="3200" b="0" dirty="0" smtClean="0">
              <a:solidFill>
                <a:srgbClr val="008000"/>
              </a:solidFill>
              <a:latin typeface="Times New Roman Bold" pitchFamily="1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209800" y="429161"/>
            <a:ext cx="67818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69</a:t>
            </a:r>
            <a:r>
              <a:rPr lang="en-US" sz="4400" b="1" baseline="30000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th</a:t>
            </a:r>
            <a:r>
              <a:rPr lang="en-US" sz="4400" b="1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 Annual Conference</a:t>
            </a:r>
          </a:p>
          <a:p>
            <a:pPr algn="ctr"/>
            <a:r>
              <a:rPr lang="en-US" sz="3200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May 1, 2015</a:t>
            </a:r>
            <a:endParaRPr lang="en-US" sz="3200" dirty="0">
              <a:solidFill>
                <a:srgbClr val="CD00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7800" y="5269468"/>
            <a:ext cx="130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Liz </a:t>
            </a:r>
            <a:r>
              <a:rPr lang="en-US" dirty="0" err="1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Reineke</a:t>
            </a:r>
            <a:endParaRPr lang="en-US" dirty="0"/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248400" y="3810000"/>
            <a:ext cx="2265363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3" charset="0"/>
              <a:ea typeface="Times New Roman" pitchFamily="-103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79074" y="5269468"/>
            <a:ext cx="119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Renier</a:t>
            </a:r>
            <a:r>
              <a:rPr lang="en-US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 Fee</a:t>
            </a:r>
            <a:endParaRPr lang="en-US" dirty="0"/>
          </a:p>
        </p:txBody>
      </p:sp>
      <p:pic>
        <p:nvPicPr>
          <p:cNvPr id="13" name="Picture 12" descr="CTMEA Logo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609600"/>
            <a:ext cx="2057400" cy="989734"/>
          </a:xfrm>
          <a:prstGeom prst="rect">
            <a:avLst/>
          </a:prstGeom>
          <a:noFill/>
          <a:ln>
            <a:noFill/>
          </a:ln>
          <a:effectLst>
            <a:reflection stA="50000" endPos="75000" dist="12700" dir="5400000" sy="-100000" algn="bl" rotWithShape="0"/>
          </a:effectLst>
        </p:spPr>
      </p:pic>
      <p:pic>
        <p:nvPicPr>
          <p:cNvPr id="14" name="Picture 13" descr="Creative Music Cente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4029649"/>
            <a:ext cx="2209800" cy="1254387"/>
          </a:xfrm>
          <a:prstGeom prst="rect">
            <a:avLst/>
          </a:prstGeom>
        </p:spPr>
      </p:pic>
      <p:pic>
        <p:nvPicPr>
          <p:cNvPr id="15" name="Picture 14" descr="Music &amp; Arts Logo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0" y="4189968"/>
            <a:ext cx="3440729" cy="10033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685800"/>
            <a:ext cx="8763000" cy="838200"/>
          </a:xfrm>
        </p:spPr>
        <p:txBody>
          <a:bodyPr/>
          <a:lstStyle/>
          <a:p>
            <a:pPr eaLnBrk="1" hangingPunct="1"/>
            <a:r>
              <a:rPr lang="en-US" sz="4000" b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Presentation Day</a:t>
            </a:r>
            <a:br>
              <a:rPr lang="en-US" sz="4000" b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2400" i="1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828800"/>
            <a:ext cx="8001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200" dirty="0"/>
              <a:t>Best in classroom setting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dirty="0"/>
              <a:t>Show up unannounced</a:t>
            </a:r>
            <a:endParaRPr lang="en-US" sz="32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3200" dirty="0" smtClean="0"/>
              <a:t>Never </a:t>
            </a:r>
            <a:r>
              <a:rPr lang="en-US" sz="3200" dirty="0"/>
              <a:t>ask, “how many want to be in the band, choir, orchestra. . .”</a:t>
            </a:r>
          </a:p>
          <a:p>
            <a:pPr marL="1143000" lvl="2" indent="-228600" eaLnBrk="1" hangingPunct="1">
              <a:lnSpc>
                <a:spcPct val="90000"/>
              </a:lnSpc>
              <a:buNone/>
            </a:pPr>
            <a:r>
              <a:rPr lang="en-US" sz="3200" dirty="0">
                <a:ea typeface="ＭＳ Ｐゴシック" charset="-128"/>
              </a:rPr>
              <a:t>Instead, ask for a who of hands “how many </a:t>
            </a:r>
            <a:r>
              <a:rPr lang="en-US" sz="3200" dirty="0" smtClean="0">
                <a:ea typeface="ＭＳ Ｐゴシック" charset="-128"/>
              </a:rPr>
              <a:t>of you </a:t>
            </a:r>
            <a:r>
              <a:rPr lang="en-US" sz="3200" dirty="0">
                <a:ea typeface="ＭＳ Ｐゴシック" charset="-128"/>
              </a:rPr>
              <a:t>want to try an instrument?”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dirty="0"/>
              <a:t>Keep </a:t>
            </a:r>
            <a:r>
              <a:rPr lang="en-US" sz="3200" dirty="0" smtClean="0"/>
              <a:t>presentation short (30 minutes)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b="1" dirty="0">
                <a:solidFill>
                  <a:srgbClr val="CD0000"/>
                </a:solidFill>
              </a:rPr>
              <a:t>BE ENTHUSIASTIC!!!!!</a:t>
            </a:r>
            <a:endParaRPr lang="en-US" sz="3200" dirty="0"/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914400" y="1255693"/>
            <a:ext cx="536920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Times New Roman" charset="0"/>
              </a:rPr>
              <a:t>    </a:t>
            </a:r>
            <a:r>
              <a:rPr lang="en-US" sz="2800" dirty="0">
                <a:latin typeface="Times New Roman" charset="0"/>
              </a:rPr>
              <a:t>Can be:  Musical Aptitude Survey </a:t>
            </a:r>
          </a:p>
          <a:p>
            <a:r>
              <a:rPr lang="en-US" sz="2800" dirty="0">
                <a:latin typeface="Times New Roman" charset="0"/>
              </a:rPr>
              <a:t>	     </a:t>
            </a:r>
            <a:r>
              <a:rPr lang="en-US" sz="2800" dirty="0" smtClean="0">
                <a:latin typeface="Times New Roman" charset="0"/>
              </a:rPr>
              <a:t>   Instrument </a:t>
            </a:r>
            <a:r>
              <a:rPr lang="en-US" sz="2800" dirty="0">
                <a:latin typeface="Times New Roman" charset="0"/>
              </a:rPr>
              <a:t>Try-out</a:t>
            </a:r>
          </a:p>
        </p:txBody>
      </p:sp>
      <p:pic>
        <p:nvPicPr>
          <p:cNvPr id="37894" name="Picture 10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609600"/>
            <a:ext cx="18891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533400"/>
            <a:ext cx="8763000" cy="16002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Follow-up idea from: 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Jeff Scott &amp; Emily Wilkinson, ALMEA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2400" i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524000"/>
            <a:ext cx="91440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/>
              <a:t>“Congratulations!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/>
              <a:t>You have been chosen to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/>
              <a:t>play (insert instrument)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/>
              <a:t>in the (name of school) band!”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3200" dirty="0" smtClean="0"/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/>
              <a:t>Giving a “Golden Invitation” to band makes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/>
              <a:t>them feel special!”</a:t>
            </a:r>
          </a:p>
        </p:txBody>
      </p:sp>
      <p:pic>
        <p:nvPicPr>
          <p:cNvPr id="9" name="Picture 8" descr="Screen Shot 2015-01-23 at 8.01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05000"/>
            <a:ext cx="2336800" cy="261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533400"/>
            <a:ext cx="8763000" cy="16002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Follow-up idea from: 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Chris Crone, PAMEA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2400" i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752600"/>
            <a:ext cx="91440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lvl="1">
              <a:buNone/>
            </a:pPr>
            <a:r>
              <a:rPr lang="en-US" sz="3200" dirty="0" smtClean="0"/>
              <a:t>“And let me say. . .</a:t>
            </a:r>
          </a:p>
          <a:p>
            <a:pPr>
              <a:buNone/>
            </a:pPr>
            <a:r>
              <a:rPr lang="en-US" dirty="0" smtClean="0"/>
              <a:t>	. . .when you </a:t>
            </a:r>
            <a:r>
              <a:rPr lang="en-US" u="sng" dirty="0" smtClean="0"/>
              <a:t>make the time </a:t>
            </a:r>
            <a:r>
              <a:rPr lang="en-US" dirty="0" smtClean="0"/>
              <a:t>to have each 4th grader touch, hold, and play three instruments of their choice, then send a personal letter home with each student letting the parents know which instrument their child had success on, your instrumental numbers go through the roof!”</a:t>
            </a:r>
            <a:endParaRPr lang="en-US" sz="2400" dirty="0"/>
          </a:p>
        </p:txBody>
      </p:sp>
      <p:pic>
        <p:nvPicPr>
          <p:cNvPr id="5" name="Picture 4" descr="1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609600"/>
            <a:ext cx="2908467" cy="1939925"/>
          </a:xfrm>
          <a:prstGeom prst="rect">
            <a:avLst/>
          </a:prstGeom>
        </p:spPr>
      </p:pic>
      <p:pic>
        <p:nvPicPr>
          <p:cNvPr id="6" name="Picture 5" descr="Students-from-Eduardo-Mata-Elementa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584" y="609600"/>
            <a:ext cx="3478020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/>
          <a:p>
            <a:pPr eaLnBrk="1" hangingPunct="1"/>
            <a:r>
              <a:rPr lang="en-US" sz="40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Engage</a:t>
            </a: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Parent Support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752600"/>
            <a:ext cx="40386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b="1" dirty="0">
                <a:ea typeface="ＭＳ Ｐゴシック" charset="-128"/>
                <a:cs typeface="ＭＳ Ｐゴシック" charset="-128"/>
              </a:rPr>
              <a:t>Recruitment Letters</a:t>
            </a:r>
            <a:endParaRPr lang="en-US" sz="24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Keep </a:t>
            </a:r>
            <a:r>
              <a:rPr lang="en-US" sz="2000" dirty="0"/>
              <a:t>them simple, upbeat and informational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Emphasize rewards, details,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None/>
            </a:pPr>
            <a:r>
              <a:rPr lang="en-US" sz="2000" dirty="0"/>
              <a:t>	your expectations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RSVP form</a:t>
            </a:r>
          </a:p>
          <a:p>
            <a:pPr lvl="1" eaLnBrk="1" hangingPunct="1">
              <a:lnSpc>
                <a:spcPct val="90000"/>
              </a:lnSpc>
            </a:pPr>
            <a:endParaRPr lang="en-US" sz="1000" dirty="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400" b="1" dirty="0" smtClean="0">
                <a:ea typeface="ＭＳ Ｐゴシック" charset="-128"/>
                <a:cs typeface="ＭＳ Ｐゴシック" charset="-128"/>
              </a:rPr>
              <a:t>Initial </a:t>
            </a:r>
            <a:r>
              <a:rPr lang="en-US" sz="2400" b="1" dirty="0">
                <a:ea typeface="ＭＳ Ｐゴシック" charset="-128"/>
                <a:cs typeface="ＭＳ Ｐゴシック" charset="-128"/>
              </a:rPr>
              <a:t>Meeting</a:t>
            </a:r>
            <a:endParaRPr lang="en-US" sz="24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000" dirty="0" smtClean="0"/>
              <a:t>Involve </a:t>
            </a:r>
            <a:r>
              <a:rPr lang="en-US" sz="2000" dirty="0"/>
              <a:t>current parents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000" dirty="0"/>
              <a:t>Explain rental program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000" dirty="0"/>
              <a:t>Provide advocacy </a:t>
            </a:r>
            <a:r>
              <a:rPr lang="en-US" sz="2000" dirty="0" smtClean="0"/>
              <a:t>materials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en-US" sz="1000" dirty="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400" b="1" dirty="0" smtClean="0">
                <a:ea typeface="ＭＳ Ｐゴシック" charset="-128"/>
                <a:cs typeface="ＭＳ Ｐゴシック" charset="-128"/>
              </a:rPr>
              <a:t>Remember – The Best Ambassador is an </a:t>
            </a:r>
            <a:r>
              <a:rPr lang="en-US" sz="24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Excited</a:t>
            </a:r>
            <a:r>
              <a:rPr lang="en-US" sz="2400" b="1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sz="2400" b="1" i="1" u="sng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Child</a:t>
            </a:r>
            <a:endParaRPr lang="en-US" sz="2400" i="1" u="sng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4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1989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81000" y="1676400"/>
            <a:ext cx="4038600" cy="4267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33400"/>
            <a:ext cx="8229600" cy="12192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76200" y="1524000"/>
            <a:ext cx="4267200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Teach </a:t>
            </a:r>
            <a:r>
              <a:rPr lang="en-US" sz="2400" dirty="0"/>
              <a:t>PARENTS how to support their child’s </a:t>
            </a:r>
            <a:r>
              <a:rPr lang="en-US" sz="2400" dirty="0" smtClean="0"/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209800"/>
            <a:ext cx="444374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33400"/>
            <a:ext cx="8229600" cy="12192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76200" y="1524000"/>
            <a:ext cx="4267200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Teach </a:t>
            </a:r>
            <a:r>
              <a:rPr lang="en-US" sz="2400" dirty="0"/>
              <a:t>PARENTS how to support their child’s </a:t>
            </a:r>
            <a:r>
              <a:rPr lang="en-US" sz="2400" dirty="0" smtClean="0"/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209800"/>
            <a:ext cx="444374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25908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</a:t>
            </a:r>
            <a:r>
              <a:rPr lang="en-US" sz="2400" kern="0" dirty="0" smtClean="0">
                <a:latin typeface="+mn-lt"/>
                <a:ea typeface="ＭＳ Ｐゴシック" pitchFamily="-112" charset="-128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 on how to keep their children motivated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33400"/>
            <a:ext cx="8229600" cy="12192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76200" y="1524000"/>
            <a:ext cx="4267200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Teach </a:t>
            </a:r>
            <a:r>
              <a:rPr lang="en-US" sz="2400" dirty="0"/>
              <a:t>PARENTS how to support their child’s </a:t>
            </a:r>
            <a:r>
              <a:rPr lang="en-US" sz="2400" dirty="0" smtClean="0"/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209800"/>
            <a:ext cx="444374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25908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lvl="1" indent="-436563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2"/>
              <a:buChar char="n"/>
              <a:defRPr/>
            </a:pPr>
            <a:r>
              <a:rPr lang="en-US" sz="2400" kern="0" dirty="0" smtClean="0">
                <a:ea typeface="ＭＳ Ｐゴシック" pitchFamily="-112" charset="-128"/>
              </a:rPr>
              <a:t>Give PARENTS ideas  on how to keep their children motivated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76200" y="3657600"/>
            <a:ext cx="4267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lvl="1" indent="-436563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2"/>
              <a:buChar char="n"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Encourage PARENTS to play an </a:t>
            </a:r>
            <a:r>
              <a:rPr lang="en-US" sz="2400" b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active</a:t>
            </a:r>
            <a:r>
              <a:rPr lang="en-US" sz="24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role in the learning process and to</a:t>
            </a:r>
            <a:r>
              <a:rPr lang="en-US" sz="24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400" b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stay</a:t>
            </a:r>
            <a:r>
              <a:rPr lang="en-US" sz="24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400" dirty="0" smtClean="0">
                <a:ea typeface="ＭＳ Ｐゴシック" charset="-128"/>
                <a:cs typeface="ＭＳ Ｐゴシック" charset="-128"/>
              </a:rPr>
              <a:t>involved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33400"/>
            <a:ext cx="8229600" cy="12192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76200" y="1524000"/>
            <a:ext cx="4267200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Teach </a:t>
            </a:r>
            <a:r>
              <a:rPr lang="en-US" sz="2400" dirty="0"/>
              <a:t>PARENTS how to support their child’s </a:t>
            </a:r>
            <a:r>
              <a:rPr lang="en-US" sz="2400" dirty="0" smtClean="0"/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209800"/>
            <a:ext cx="444374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25908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lvl="1" indent="-436563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2"/>
              <a:buChar char="n"/>
              <a:defRPr/>
            </a:pPr>
            <a:r>
              <a:rPr lang="en-US" sz="2400" kern="0" dirty="0" smtClean="0">
                <a:ea typeface="ＭＳ Ｐゴシック" pitchFamily="-112" charset="-128"/>
              </a:rPr>
              <a:t>Give PARENTS ideas  on how to keep their children motivated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76200" y="3657600"/>
            <a:ext cx="4267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lvl="1" indent="-436563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2"/>
              <a:buChar char="n"/>
              <a:defRPr/>
            </a:pPr>
            <a:r>
              <a:rPr lang="en-US" sz="2400" kern="0" dirty="0" smtClean="0">
                <a:ea typeface="ＭＳ Ｐゴシック" pitchFamily="-112" charset="-128"/>
              </a:rPr>
              <a:t>Encourage PARENTS to play an </a:t>
            </a:r>
            <a:r>
              <a:rPr lang="en-US" sz="2400" b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active</a:t>
            </a:r>
            <a:r>
              <a:rPr lang="en-US" sz="24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400" kern="0" dirty="0" smtClean="0">
                <a:ea typeface="ＭＳ Ｐゴシック" pitchFamily="-112" charset="-128"/>
              </a:rPr>
              <a:t>role in the learning process and to</a:t>
            </a:r>
            <a:r>
              <a:rPr lang="en-US" sz="24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400" b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stay</a:t>
            </a:r>
            <a:r>
              <a:rPr lang="en-US" sz="24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400" dirty="0" smtClean="0">
                <a:ea typeface="ＭＳ Ｐゴシック" charset="-128"/>
                <a:cs typeface="ＭＳ Ｐゴシック" charset="-128"/>
              </a:rPr>
              <a:t>involved</a:t>
            </a:r>
            <a:endParaRPr lang="en-US" sz="2400" kern="0" dirty="0" smtClean="0">
              <a:ea typeface="ＭＳ Ｐゴシック" pitchFamily="-112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76200" y="5105400"/>
            <a:ext cx="4267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Communicate with Parents REGULARLY to keep them engaged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33400"/>
            <a:ext cx="8229600" cy="12192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2362200"/>
            <a:ext cx="8458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smtClean="0"/>
              <a:t>I have a very large band set up on the gym floor--each 2 children share a music stand and their parents sit on the outside-so there are 4 chairs per music stand. It's my own </a:t>
            </a:r>
            <a:r>
              <a:rPr lang="en-US" sz="2400" u="sng" dirty="0" smtClean="0"/>
              <a:t>band version of open house</a:t>
            </a:r>
            <a:r>
              <a:rPr lang="en-US" sz="2400" dirty="0" smtClean="0"/>
              <a:t>!</a:t>
            </a:r>
          </a:p>
          <a:p>
            <a:endParaRPr lang="en-US" sz="2400" dirty="0" smtClean="0"/>
          </a:p>
          <a:p>
            <a:r>
              <a:rPr lang="en-US" sz="2400" dirty="0" smtClean="0"/>
              <a:t>Half of the gathering is an actual rehearsal and half of it is going over practice techniques and student expectations. Some of what I do is procedural and some of it is telling parents, “Yes--the brass players really do need to practice buzzing. They aren't fooling around.”</a:t>
            </a:r>
          </a:p>
          <a:p>
            <a:endParaRPr lang="en-US" sz="2400" dirty="0" smtClean="0"/>
          </a:p>
          <a:p>
            <a:r>
              <a:rPr lang="en-US" sz="2400" i="1" dirty="0" smtClean="0"/>
              <a:t>By the way, the set up takes up almost half of the gym floor. </a:t>
            </a:r>
            <a:endParaRPr lang="en-US" sz="2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8288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Follow-up idea from: Meredith </a:t>
            </a:r>
            <a:r>
              <a:rPr lang="en-US" sz="28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Rubinstein, NYSSMA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686800" cy="1295400"/>
          </a:xfrm>
        </p:spPr>
        <p:txBody>
          <a:bodyPr/>
          <a:lstStyle/>
          <a:p>
            <a:pPr eaLnBrk="1" hangingPunct="1"/>
            <a:r>
              <a:rPr lang="en-US" sz="40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Engage</a:t>
            </a: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Parent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Support…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Directly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!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Parent Band – REALLY FUN!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R:R Slide 18 Parent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762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Today’s Session</a:t>
            </a:r>
            <a:endParaRPr lang="en-US" dirty="0">
              <a:solidFill>
                <a:srgbClr val="CD00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019800" y="1828800"/>
            <a:ext cx="3124200" cy="4302125"/>
          </a:xfrm>
        </p:spPr>
        <p:txBody>
          <a:bodyPr/>
          <a:lstStyle/>
          <a:p>
            <a:pPr eaLnBrk="1" hangingPunct="1">
              <a:buClr>
                <a:schemeClr val="accent2"/>
              </a:buClr>
              <a:buFont typeface="Wingdings" charset="2"/>
              <a:buNone/>
            </a:pPr>
            <a:r>
              <a:rPr lang="en-US" sz="2800" dirty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Tips for </a:t>
            </a:r>
            <a:r>
              <a:rPr lang="en-US" sz="2800" b="1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Recruiting</a:t>
            </a:r>
            <a:r>
              <a:rPr lang="en-US" sz="2800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Students</a:t>
            </a: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sz="2800" dirty="0"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Font typeface="Wingdings" charset="2"/>
              <a:buNone/>
            </a:pPr>
            <a:r>
              <a:rPr lang="en-US" sz="2800" dirty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Tips for </a:t>
            </a:r>
            <a:r>
              <a:rPr lang="en-US" sz="2800" b="1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Retaining</a:t>
            </a:r>
            <a:r>
              <a:rPr lang="en-US" sz="2800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Students</a:t>
            </a: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sz="2800" dirty="0" smtClean="0"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sz="2800" b="1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First</a:t>
            </a:r>
            <a:r>
              <a:rPr lang="en-US" sz="2800" dirty="0" smtClean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sz="2800" b="1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Performance </a:t>
            </a:r>
            <a:r>
              <a:rPr lang="en-US" sz="2800" dirty="0" smtClean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Program</a:t>
            </a:r>
            <a:endParaRPr lang="en-US" sz="2800" dirty="0">
              <a:solidFill>
                <a:schemeClr val="bg2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557" name="Picture 6" descr="director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11250" y="2514600"/>
            <a:ext cx="3460750" cy="3048000"/>
          </a:xfrm>
        </p:spPr>
      </p:pic>
      <p:pic>
        <p:nvPicPr>
          <p:cNvPr id="23558" name="Picture 7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831975"/>
            <a:ext cx="5594064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1000" y="1679575"/>
            <a:ext cx="548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WE WANT YOU!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1" grpId="0" build="p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" y="457200"/>
            <a:ext cx="8915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Increase Your Base 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Rhode Island’s Population </a:t>
            </a:r>
            <a:r>
              <a:rPr lang="en-US" sz="3200" b="1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is</a:t>
            </a:r>
            <a:r>
              <a:rPr lang="en-US" sz="3200" b="1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14.7%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Hispanic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04800" y="1524000"/>
            <a:ext cx="8534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Picture 11" descr="Screen Shot 2015-04-10 at 7.52.4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981200"/>
            <a:ext cx="4483324" cy="3937000"/>
          </a:xfrm>
          <a:prstGeom prst="rect">
            <a:avLst/>
          </a:prstGeom>
        </p:spPr>
      </p:pic>
      <p:pic>
        <p:nvPicPr>
          <p:cNvPr id="18" name="Picture 17" descr="Screen Shot 2015-04-10 at 7.52.5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400" y="1981200"/>
            <a:ext cx="3149600" cy="3403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438400" y="6172200"/>
            <a:ext cx="4450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http://</a:t>
            </a:r>
            <a:r>
              <a:rPr lang="en-US" sz="2400" dirty="0" err="1" smtClean="0">
                <a:solidFill>
                  <a:srgbClr val="FF0000"/>
                </a:solidFill>
              </a:rPr>
              <a:t>infoworks.ride.ri.gov/state/ri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Left Arrow 20"/>
          <p:cNvSpPr/>
          <p:nvPr/>
        </p:nvSpPr>
        <p:spPr bwMode="auto">
          <a:xfrm>
            <a:off x="4038600" y="3200400"/>
            <a:ext cx="822960" cy="41148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23" name="Left Arrow 22"/>
          <p:cNvSpPr/>
          <p:nvPr/>
        </p:nvSpPr>
        <p:spPr bwMode="auto">
          <a:xfrm flipH="1">
            <a:off x="4953000" y="3200400"/>
            <a:ext cx="914400" cy="41148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3048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¡Mariachi!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6680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Bailey MS Mariachi Program: Year 2</a:t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R:R Slide 21 Bailey MS Mariachi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90600" y="1828800"/>
            <a:ext cx="7224889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46083" name="Rectangle 2050"/>
          <p:cNvSpPr>
            <a:spLocks noGrp="1" noChangeArrowheads="1"/>
          </p:cNvSpPr>
          <p:nvPr>
            <p:ph type="title" sz="quarter"/>
          </p:nvPr>
        </p:nvSpPr>
        <p:spPr>
          <a:xfrm>
            <a:off x="381000" y="533400"/>
            <a:ext cx="8229600" cy="7620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Keeping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Your </a:t>
            </a: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New Recruits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292" name="Picture 2051" descr="3-DSC_002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90600" y="1524000"/>
            <a:ext cx="3186113" cy="2074863"/>
          </a:xfrm>
        </p:spPr>
      </p:pic>
      <p:pic>
        <p:nvPicPr>
          <p:cNvPr id="12295" name="Picture 7" descr="HS Musicia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2895600"/>
            <a:ext cx="17716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4" descr="DSC_02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3810000"/>
            <a:ext cx="16922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13" descr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3810000"/>
            <a:ext cx="157003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8800" y="1447800"/>
            <a:ext cx="18891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600" decel="100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46083" name="Rectangle 2050"/>
          <p:cNvSpPr>
            <a:spLocks noGrp="1" noChangeArrowheads="1"/>
          </p:cNvSpPr>
          <p:nvPr>
            <p:ph type="title" sz="quarter"/>
          </p:nvPr>
        </p:nvSpPr>
        <p:spPr>
          <a:xfrm>
            <a:off x="0" y="9906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Keeping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Your </a:t>
            </a: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New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Recruits. . .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 Why Do Kids Stay?  Let’s Ask 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THEM!</a:t>
            </a:r>
            <a:endParaRPr lang="en-US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R:R Slide 23 Why Kids Stay in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95400" y="1771650"/>
            <a:ext cx="6578600" cy="4933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763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Retention: Keys to</a:t>
            </a:r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Success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83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1752600"/>
            <a:ext cx="4114800" cy="3733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charset="-128"/>
                <a:cs typeface="ＭＳ Ｐゴシック" charset="-128"/>
              </a:rPr>
              <a:t>Provide a </a:t>
            </a:r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satisfying experience </a:t>
            </a:r>
            <a:r>
              <a:rPr lang="en-US" dirty="0">
                <a:ea typeface="ＭＳ Ｐゴシック" charset="-128"/>
                <a:cs typeface="ＭＳ Ｐゴシック" charset="-128"/>
              </a:rPr>
              <a:t>from the day they receive their instruments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charset="-128"/>
                <a:cs typeface="ＭＳ Ｐゴシック" charset="-128"/>
              </a:rPr>
              <a:t>Build </a:t>
            </a:r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appreciation </a:t>
            </a:r>
            <a:r>
              <a:rPr lang="en-US" dirty="0">
                <a:ea typeface="ＭＳ Ｐゴシック" charset="-128"/>
                <a:cs typeface="ＭＳ Ｐゴシック" charset="-128"/>
              </a:rPr>
              <a:t>for the ensemble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charset="-128"/>
                <a:cs typeface="ＭＳ Ｐゴシック" charset="-128"/>
              </a:rPr>
              <a:t>Give </a:t>
            </a:r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recognition </a:t>
            </a:r>
            <a:r>
              <a:rPr lang="en-US" dirty="0">
                <a:ea typeface="ＭＳ Ｐゴシック" charset="-128"/>
                <a:cs typeface="ＭＳ Ｐゴシック" charset="-128"/>
              </a:rPr>
              <a:t>and </a:t>
            </a:r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reinforcement</a:t>
            </a:r>
            <a:endParaRPr lang="en-US" b="1" dirty="0" smtClean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8133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343400" y="1447800"/>
            <a:ext cx="4724400" cy="2819400"/>
          </a:xfrm>
        </p:spPr>
      </p:pic>
      <p:pic>
        <p:nvPicPr>
          <p:cNvPr id="48134" name="Picture 9" descr="AP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4191000"/>
            <a:ext cx="228600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4191000"/>
            <a:ext cx="2514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339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334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Actions That Help </a:t>
            </a:r>
            <a:r>
              <a:rPr lang="en-US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Retain</a:t>
            </a:r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Students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752600"/>
            <a:ext cx="54864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Developing group pride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Improving communication with parents</a:t>
            </a: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charset="-128"/>
                <a:cs typeface="ＭＳ Ｐゴシック" charset="-128"/>
              </a:rPr>
              <a:t>Evaluating 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yourself on a continual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basis – “What else?”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Understanding each student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2800" dirty="0" smtClean="0">
                <a:ea typeface="ＭＳ Ｐゴシック" charset="-128"/>
                <a:cs typeface="ＭＳ Ｐゴシック" charset="-128"/>
              </a:rPr>
              <a:t>	as 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an individual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Being positive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and </a:t>
            </a:r>
            <a:r>
              <a:rPr lang="en-US" sz="28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enthusiastic</a:t>
            </a:r>
            <a:endParaRPr lang="en-US" sz="2800" b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Providing engaging lessons </a:t>
            </a:r>
            <a:r>
              <a:rPr lang="en-US" sz="28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consistently</a:t>
            </a:r>
          </a:p>
        </p:txBody>
      </p:sp>
      <p:pic>
        <p:nvPicPr>
          <p:cNvPr id="54277" name="Picture 13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1905000"/>
            <a:ext cx="35020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0" decel="1000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00" decel="100000" fill="hold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100000" fill="hold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4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4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800" decel="100000" fill="hold"/>
                                        <p:tgtEl>
                                          <p:spTgt spid="54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457200"/>
            <a:ext cx="85344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828800"/>
            <a:ext cx="4191000" cy="6858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-128"/>
                <a:cs typeface="ＭＳ Ｐゴシック" charset="-128"/>
              </a:rPr>
              <a:t>The first disappointment</a:t>
            </a: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8288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4191000"/>
            <a:ext cx="1752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42672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800" y="1676400"/>
            <a:ext cx="21145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22860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None/>
            </a:pPr>
            <a:endParaRPr lang="en-US" sz="2800" dirty="0" smtClean="0">
              <a:latin typeface="Times New Roman" charset="0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 smtClean="0">
                <a:latin typeface="Times New Roman" charset="0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latin typeface="Times New Roman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8600" y="2819400"/>
            <a:ext cx="495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None/>
            </a:pPr>
            <a:endParaRPr lang="en-US" sz="2800" dirty="0" smtClean="0">
              <a:latin typeface="Times New Roman" charset="0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>
                <a:latin typeface="Times New Roman" charset="0"/>
              </a:rPr>
              <a:t>Didn’t like the</a:t>
            </a:r>
            <a:r>
              <a:rPr lang="en-US" sz="3200" dirty="0" smtClean="0">
                <a:latin typeface="Times New Roman" charset="0"/>
              </a:rPr>
              <a:t> teacher</a:t>
            </a:r>
            <a:endParaRPr lang="en-US" sz="3200" dirty="0">
              <a:latin typeface="Times New Roman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3352800"/>
            <a:ext cx="2362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None/>
            </a:pPr>
            <a:endParaRPr lang="en-US" sz="2800" dirty="0">
              <a:latin typeface="Times New Roman" charset="0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>
                <a:latin typeface="Times New Roman" charset="0"/>
              </a:rPr>
              <a:t>Conflicts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435" grpId="0" build="p"/>
      <p:bldP spid="2" grpId="0"/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4478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Can You Do</a:t>
            </a:r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?</a:t>
            </a:r>
            <a:b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91000" y="1752600"/>
            <a:ext cx="4572000" cy="44958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-128"/>
                <a:cs typeface="ＭＳ Ｐゴシック" charset="-128"/>
              </a:rPr>
              <a:t>Talk to the student</a:t>
            </a:r>
          </a:p>
          <a:p>
            <a:pPr lvl="1" eaLnBrk="1" hangingPunct="1"/>
            <a:r>
              <a:rPr lang="en-US" dirty="0"/>
              <a:t>Probe for real reason they want to quit</a:t>
            </a:r>
          </a:p>
          <a:p>
            <a:pPr lvl="1" eaLnBrk="1" hangingPunct="1"/>
            <a:r>
              <a:rPr lang="en-US" dirty="0"/>
              <a:t>Show interest</a:t>
            </a:r>
          </a:p>
          <a:p>
            <a:pPr eaLnBrk="1" hangingPunct="1"/>
            <a:r>
              <a:rPr lang="en-US" dirty="0">
                <a:ea typeface="ＭＳ Ｐゴシック" charset="-128"/>
                <a:cs typeface="ＭＳ Ｐゴシック" charset="-128"/>
              </a:rPr>
              <a:t>Check their instrument</a:t>
            </a:r>
          </a:p>
          <a:p>
            <a:pPr eaLnBrk="1" hangingPunct="1"/>
            <a:r>
              <a:rPr lang="en-US" dirty="0">
                <a:ea typeface="ＭＳ Ｐゴシック" charset="-128"/>
                <a:cs typeface="ＭＳ Ｐゴシック" charset="-128"/>
              </a:rPr>
              <a:t>Talk with the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parents</a:t>
            </a:r>
          </a:p>
          <a:p>
            <a:pPr eaLnBrk="1" hangingPunct="1"/>
            <a:r>
              <a:rPr lang="en-US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Iowa Bandmasters Exit Survey online</a:t>
            </a:r>
            <a:endParaRPr lang="en-US" i="1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8373" name="Picture 4" descr="DSC_004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14400" y="1828800"/>
            <a:ext cx="2962275" cy="43021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229600" cy="14478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Iowa Bandmasters Exit Survey</a:t>
            </a:r>
            <a:b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2800" dirty="0" err="1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www.musicedconsultants.net</a:t>
            </a:r>
            <a:r>
              <a:rPr lang="en-US" sz="280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/conference-materials</a:t>
            </a:r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" name="Picture 10" descr="1 Exit Surve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676400"/>
            <a:ext cx="4572000" cy="470348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 descr="2 Exit Surve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2286000"/>
            <a:ext cx="4724400" cy="43434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9144000" cy="13716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 Should Students Continue? </a:t>
            </a:r>
            <a:b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Have Them Tell Their </a:t>
            </a:r>
            <a:r>
              <a:rPr lang="en-US" b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OWN </a:t>
            </a:r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Story 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R:R Slide 28 There Is A Place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8000" y="1828800"/>
            <a:ext cx="8128000" cy="464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3352800" y="1524000"/>
            <a:ext cx="53340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endParaRPr lang="en-US" baseline="30000">
              <a:solidFill>
                <a:srgbClr val="000000"/>
              </a:solidFill>
              <a:latin typeface="Century Gothic" charset="0"/>
            </a:endParaRPr>
          </a:p>
          <a:p>
            <a:pPr eaLnBrk="0" hangingPunct="0"/>
            <a:endParaRPr lang="en-US" baseline="30000">
              <a:solidFill>
                <a:srgbClr val="000000"/>
              </a:solidFill>
              <a:latin typeface="Century Gothic" charset="0"/>
            </a:endParaRPr>
          </a:p>
          <a:p>
            <a:pPr eaLnBrk="0" hangingPunct="0"/>
            <a:endParaRPr lang="en-US" baseline="30000">
              <a:solidFill>
                <a:srgbClr val="000000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5604" name="Rectangle 10"/>
          <p:cNvSpPr>
            <a:spLocks noChangeArrowheads="1"/>
          </p:cNvSpPr>
          <p:nvPr/>
        </p:nvSpPr>
        <p:spPr bwMode="auto">
          <a:xfrm>
            <a:off x="3886200" y="1981200"/>
            <a:ext cx="5029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 smtClean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12 </a:t>
            </a:r>
            <a:r>
              <a:rPr lang="en-US" sz="3200" dirty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pages of proven methods</a:t>
            </a:r>
          </a:p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10 pages of sample forms</a:t>
            </a:r>
            <a:endParaRPr lang="en-US" sz="3200" dirty="0" smtClean="0">
              <a:effectLst>
                <a:outerShdw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 smtClean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Guidelines </a:t>
            </a:r>
            <a:r>
              <a:rPr lang="en-US" sz="3200" dirty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for</a:t>
            </a:r>
            <a:r>
              <a:rPr lang="en-US" sz="3200" dirty="0" smtClean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directors</a:t>
            </a:r>
          </a:p>
        </p:txBody>
      </p:sp>
      <p:pic>
        <p:nvPicPr>
          <p:cNvPr id="25605" name="Picture 11" descr="MAC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905000"/>
            <a:ext cx="334486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15"/>
          <p:cNvSpPr txBox="1">
            <a:spLocks noChangeArrowheads="1"/>
          </p:cNvSpPr>
          <p:nvPr/>
        </p:nvSpPr>
        <p:spPr bwMode="auto">
          <a:xfrm>
            <a:off x="228600" y="533400"/>
            <a:ext cx="8763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Materials </a:t>
            </a:r>
            <a:r>
              <a:rPr lang="en-US" sz="4000" b="1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Available for You to Use. . . A Year-Round Planner</a:t>
            </a:r>
            <a:endParaRPr lang="en-US" sz="3200" dirty="0">
              <a:solidFill>
                <a:srgbClr val="CD00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If …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3810000" cy="4302125"/>
          </a:xfrm>
        </p:spPr>
        <p:txBody>
          <a:bodyPr/>
          <a:lstStyle/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Students saw immediate success?</a:t>
            </a: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Parents heard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their kids play 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their first performance just weeks after they started?</a:t>
            </a: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Learning to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play 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was really fun?</a:t>
            </a:r>
          </a:p>
        </p:txBody>
      </p:sp>
      <p:pic>
        <p:nvPicPr>
          <p:cNvPr id="62469" name="Picture 4" descr="3-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95800" y="2133600"/>
            <a:ext cx="4445000" cy="2895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1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First Performance Concert!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4516" name="Picture 3" descr="First Perf cov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>
          <a:xfrm rot="21408970">
            <a:off x="919163" y="1747838"/>
            <a:ext cx="2997200" cy="4495800"/>
          </a:xfrm>
        </p:spPr>
      </p:pic>
      <p:sp>
        <p:nvSpPr>
          <p:cNvPr id="6451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962400" y="2133600"/>
            <a:ext cx="4114800" cy="3200400"/>
          </a:xfrm>
        </p:spPr>
        <p:txBody>
          <a:bodyPr/>
          <a:lstStyle/>
          <a:p>
            <a:pPr algn="ctr" eaLnBrk="1" hangingPunct="1">
              <a:buFont typeface="Wingdings" charset="2"/>
              <a:buNone/>
            </a:pPr>
            <a:endParaRPr lang="en-US" sz="2800" dirty="0">
              <a:solidFill>
                <a:srgbClr val="2C7478"/>
              </a:solidFill>
              <a:ea typeface="ＭＳ Ｐゴシック" charset="-128"/>
              <a:cs typeface="ＭＳ Ｐゴシック" charset="-128"/>
            </a:endParaRPr>
          </a:p>
          <a:p>
            <a:pPr algn="ctr" eaLnBrk="1" hangingPunct="1">
              <a:buFont typeface="Wingdings" charset="2"/>
              <a:buNone/>
            </a:pPr>
            <a:r>
              <a:rPr lang="en-US" sz="2000" dirty="0">
                <a:solidFill>
                  <a:srgbClr val="000090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3600" dirty="0">
                <a:solidFill>
                  <a:srgbClr val="000090"/>
                </a:solidFill>
                <a:ea typeface="ＭＳ Ｐゴシック" charset="-128"/>
                <a:cs typeface="ＭＳ Ｐゴシック" charset="-128"/>
              </a:rPr>
              <a:t>A scripted demonstration of what your students have learned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85800"/>
            <a:ext cx="8839200" cy="1143000"/>
          </a:xfrm>
        </p:spPr>
        <p:txBody>
          <a:bodyPr/>
          <a:lstStyle/>
          <a:p>
            <a:pPr algn="ctr" eaLnBrk="1" hangingPunct="1"/>
            <a:r>
              <a:rPr lang="en-US" sz="4000" b="1" i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First Performance Demonstration Concert for </a:t>
            </a:r>
            <a:r>
              <a:rPr lang="en-US" sz="4000" b="1" i="1" u="sng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Band</a:t>
            </a:r>
            <a:r>
              <a:rPr lang="en-US" sz="4000" b="1" i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or </a:t>
            </a:r>
            <a:r>
              <a:rPr lang="en-US" sz="4000" b="1" i="1" u="sng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Orchestra</a:t>
            </a:r>
            <a:endParaRPr lang="en-US" sz="40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2675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2362200" y="2057400"/>
            <a:ext cx="4038600" cy="2133600"/>
          </a:xfrm>
        </p:spPr>
        <p:txBody>
          <a:bodyPr/>
          <a:lstStyle/>
          <a:p>
            <a:pPr eaLnBrk="1" hangingPunct="1"/>
            <a:r>
              <a:rPr lang="en-US" sz="2800">
                <a:ea typeface="ＭＳ Ｐゴシック" charset="-128"/>
                <a:cs typeface="ＭＳ Ｐゴシック" charset="-128"/>
              </a:rPr>
              <a:t>Schedule 6-8 weeks after the first class</a:t>
            </a:r>
          </a:p>
          <a:p>
            <a:pPr eaLnBrk="1" hangingPunct="1"/>
            <a:r>
              <a:rPr lang="en-US" sz="2800">
                <a:ea typeface="ＭＳ Ｐゴシック" charset="-128"/>
                <a:cs typeface="ＭＳ Ｐゴシック" charset="-128"/>
              </a:rPr>
              <a:t>Complete “turn-key” package</a:t>
            </a:r>
          </a:p>
        </p:txBody>
      </p:sp>
      <p:pic>
        <p:nvPicPr>
          <p:cNvPr id="66565" name="Picture 4" descr="First Perf cover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>
          <a:xfrm rot="21408970">
            <a:off x="457200" y="1905000"/>
            <a:ext cx="1611313" cy="2438400"/>
          </a:xfrm>
        </p:spPr>
      </p:pic>
      <p:sp>
        <p:nvSpPr>
          <p:cNvPr id="412678" name="Text Box 6"/>
          <p:cNvSpPr txBox="1">
            <a:spLocks noChangeArrowheads="1"/>
          </p:cNvSpPr>
          <p:nvPr/>
        </p:nvSpPr>
        <p:spPr bwMode="auto">
          <a:xfrm>
            <a:off x="1524000" y="4267200"/>
            <a:ext cx="4267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800" b="1" i="1" dirty="0">
                <a:solidFill>
                  <a:srgbClr val="000090"/>
                </a:solidFill>
                <a:latin typeface="Times New Roman" charset="0"/>
              </a:rPr>
              <a:t>May be the best performance in terms of excitement and audience</a:t>
            </a:r>
            <a:r>
              <a:rPr lang="en-US" sz="2800" i="1" dirty="0">
                <a:solidFill>
                  <a:srgbClr val="000090"/>
                </a:solidFill>
                <a:latin typeface="Times New Roman" charset="0"/>
              </a:rPr>
              <a:t>!</a:t>
            </a:r>
          </a:p>
        </p:txBody>
      </p:sp>
      <p:pic>
        <p:nvPicPr>
          <p:cNvPr id="66567" name="Picture 10" descr="Beg Band Conce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2438400"/>
            <a:ext cx="250666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75" grpId="0" build="p" autoUpdateAnimBg="0"/>
      <p:bldP spid="41267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85800"/>
            <a:ext cx="8839200" cy="1143000"/>
          </a:xfrm>
        </p:spPr>
        <p:txBody>
          <a:bodyPr/>
          <a:lstStyle/>
          <a:p>
            <a:pPr algn="ctr" eaLnBrk="1" hangingPunct="1"/>
            <a:r>
              <a:rPr lang="en-US" sz="40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First Performance </a:t>
            </a: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Demonstration</a:t>
            </a:r>
            <a:b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2678" name="Text Box 6"/>
          <p:cNvSpPr txBox="1">
            <a:spLocks noChangeArrowheads="1"/>
          </p:cNvSpPr>
          <p:nvPr/>
        </p:nvSpPr>
        <p:spPr bwMode="auto">
          <a:xfrm>
            <a:off x="1524000" y="4267200"/>
            <a:ext cx="426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endParaRPr lang="en-US" sz="2800" i="1">
              <a:latin typeface="Times New Roman" charset="0"/>
            </a:endParaRPr>
          </a:p>
        </p:txBody>
      </p:sp>
      <p:pic>
        <p:nvPicPr>
          <p:cNvPr id="7" name="22 First Performanc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4859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85800"/>
            <a:ext cx="8839200" cy="762000"/>
          </a:xfrm>
        </p:spPr>
        <p:txBody>
          <a:bodyPr/>
          <a:lstStyle/>
          <a:p>
            <a:pPr algn="ctr" eaLnBrk="1" hangingPunct="1"/>
            <a:r>
              <a:rPr lang="en-US" sz="4000" b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 Does </a:t>
            </a:r>
            <a:r>
              <a:rPr lang="en-US" sz="4000" b="1" i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First Performance</a:t>
            </a:r>
            <a:r>
              <a:rPr lang="en-US" sz="4000" b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Work?</a:t>
            </a:r>
            <a:endParaRPr lang="en-US" sz="40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9800"/>
            <a:ext cx="73914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The timing of the performance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Parents want to hear their kids play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Student interest soars and they learn to love performing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Students practice more prior to a performance</a:t>
            </a: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charset="-128"/>
                <a:cs typeface="ＭＳ Ｐゴシック" charset="-128"/>
              </a:rPr>
              <a:t>The 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audience will be large … enthusiastic … and will arrive early -- lots of quality time with those who care most about the outcome -- </a:t>
            </a:r>
            <a:r>
              <a:rPr lang="en-US" sz="2800" b="1" i="1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the parents!</a:t>
            </a:r>
          </a:p>
        </p:txBody>
      </p:sp>
      <p:pic>
        <p:nvPicPr>
          <p:cNvPr id="70661" name="Picture 4" descr="First Perf cover"/>
          <p:cNvPicPr>
            <a:picLocks noChangeAspect="1" noChangeArrowheads="1"/>
          </p:cNvPicPr>
          <p:nvPr/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 bwMode="auto">
          <a:xfrm rot="310421">
            <a:off x="7059921" y="1353477"/>
            <a:ext cx="1482183" cy="22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416772" name="Text Box 4"/>
          <p:cNvSpPr txBox="1">
            <a:spLocks noChangeArrowheads="1"/>
          </p:cNvSpPr>
          <p:nvPr/>
        </p:nvSpPr>
        <p:spPr bwMode="auto">
          <a:xfrm>
            <a:off x="304800" y="533400"/>
            <a:ext cx="8686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i="1">
                <a:solidFill>
                  <a:srgbClr val="CD0000"/>
                </a:solidFill>
                <a:latin typeface="Times New Roman" charset="0"/>
              </a:rPr>
              <a:t>Parents will be </a:t>
            </a:r>
            <a:r>
              <a:rPr lang="en-US" sz="2800" b="1" i="1" u="sng">
                <a:solidFill>
                  <a:srgbClr val="CD0000"/>
                </a:solidFill>
                <a:latin typeface="Times New Roman" charset="0"/>
              </a:rPr>
              <a:t>amazed</a:t>
            </a:r>
            <a:r>
              <a:rPr lang="en-US" sz="2800" i="1">
                <a:solidFill>
                  <a:srgbClr val="CD0000"/>
                </a:solidFill>
                <a:latin typeface="Times New Roman" charset="0"/>
              </a:rPr>
              <a:t> … </a:t>
            </a:r>
            <a:r>
              <a:rPr lang="en-US" sz="3200" i="1">
                <a:solidFill>
                  <a:srgbClr val="CD0000"/>
                </a:solidFill>
                <a:latin typeface="Times New Roman" charset="0"/>
              </a:rPr>
              <a:t>most</a:t>
            </a:r>
            <a:r>
              <a:rPr lang="en-US" sz="2800" i="1">
                <a:solidFill>
                  <a:srgbClr val="CD0000"/>
                </a:solidFill>
                <a:latin typeface="Times New Roman" charset="0"/>
              </a:rPr>
              <a:t> have no idea how much their child has learned based on what they hear at home!</a:t>
            </a:r>
            <a:endParaRPr lang="en-US" sz="2800" i="1">
              <a:latin typeface="Times New Roman" charset="0"/>
            </a:endParaRPr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981200"/>
            <a:ext cx="5562600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8" descr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1828800"/>
            <a:ext cx="76962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16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7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133600" y="1981200"/>
            <a:ext cx="6324600" cy="3657600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Many schools have the principal serve as the narrator -- </a:t>
            </a:r>
            <a:r>
              <a:rPr lang="en-US" sz="28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GREAT PR!</a:t>
            </a:r>
            <a:endParaRPr lang="en-US" sz="2800" dirty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The sound of </a:t>
            </a:r>
          </a:p>
          <a:p>
            <a:pPr eaLnBrk="1" hangingPunct="1">
              <a:buFont typeface="Wingdings" charset="2"/>
              <a:buNone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     applause is </a:t>
            </a:r>
          </a:p>
          <a:p>
            <a:pPr eaLnBrk="1" hangingPunct="1">
              <a:buFont typeface="Wingdings" charset="2"/>
              <a:buNone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     infectious</a:t>
            </a:r>
            <a:endParaRPr lang="en-US" sz="35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4756" name="Text Box 5"/>
          <p:cNvSpPr txBox="1">
            <a:spLocks noChangeArrowheads="1"/>
          </p:cNvSpPr>
          <p:nvPr/>
        </p:nvSpPr>
        <p:spPr bwMode="auto">
          <a:xfrm>
            <a:off x="228600" y="609600"/>
            <a:ext cx="8686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 dirty="0">
                <a:solidFill>
                  <a:srgbClr val="CD0000"/>
                </a:solidFill>
                <a:latin typeface="Times New Roman" charset="0"/>
              </a:rPr>
              <a:t>Students enjoy the satisfaction of a performance after good preparation – the process starts </a:t>
            </a:r>
            <a:r>
              <a:rPr lang="en-US" sz="3200" b="1" i="1" u="sng" dirty="0">
                <a:solidFill>
                  <a:srgbClr val="CD0000"/>
                </a:solidFill>
                <a:latin typeface="Times New Roman" charset="0"/>
              </a:rPr>
              <a:t>early</a:t>
            </a:r>
            <a:endParaRPr lang="en-US" sz="3100" dirty="0">
              <a:solidFill>
                <a:srgbClr val="CD0000"/>
              </a:solidFill>
              <a:latin typeface="Times New Roman" charset="0"/>
            </a:endParaRPr>
          </a:p>
        </p:txBody>
      </p:sp>
      <p:pic>
        <p:nvPicPr>
          <p:cNvPr id="7475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658250"/>
            <a:ext cx="4343400" cy="261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2057400"/>
            <a:ext cx="1270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8" descr="C:\Documents and Settings\William Harvey\Local Settings\Temporary Internet Files\Content.IE5\FN4DI34B\MPj04053960000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981200"/>
            <a:ext cx="6858000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85800"/>
            <a:ext cx="8991600" cy="1143000"/>
          </a:xfrm>
        </p:spPr>
        <p:txBody>
          <a:bodyPr/>
          <a:lstStyle/>
          <a:p>
            <a:pPr algn="ctr" eaLnBrk="1" hangingPunct="1"/>
            <a:r>
              <a:rPr lang="en-US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Put the Date on Your Calendar!</a:t>
            </a:r>
            <a:br>
              <a:rPr lang="en-US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Schedule </a:t>
            </a:r>
            <a:r>
              <a:rPr lang="en-US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First</a:t>
            </a:r>
            <a:r>
              <a:rPr lang="en-US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Performance </a:t>
            </a:r>
            <a: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NOW</a:t>
            </a:r>
            <a:r>
              <a:rPr lang="en-US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!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04800"/>
            <a:ext cx="8229600" cy="1524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M.A.C. Wants to Help. . .</a:t>
            </a:r>
            <a: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Check Out Our Online Resources</a:t>
            </a:r>
            <a:endParaRPr lang="en-US" b="1" i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37 MAC_DrTim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41400" y="2743200"/>
            <a:ext cx="7112000" cy="403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676400"/>
            <a:ext cx="914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/>
                <a:cs typeface="Times New Roman"/>
                <a:hlinkClick r:id="rId5"/>
              </a:rPr>
              <a:t>www.musicachievementcouncil.org</a:t>
            </a:r>
            <a:endParaRPr lang="en-US" sz="28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800" b="1" dirty="0" smtClean="0">
                <a:solidFill>
                  <a:srgbClr val="4890C5"/>
                </a:solidFill>
                <a:latin typeface="Times New Roman"/>
                <a:cs typeface="Times New Roman"/>
              </a:rPr>
              <a:t>@</a:t>
            </a:r>
            <a:r>
              <a:rPr lang="en-US" sz="2800" b="1" dirty="0" err="1" smtClean="0">
                <a:solidFill>
                  <a:srgbClr val="4890C5"/>
                </a:solidFill>
                <a:latin typeface="Times New Roman"/>
                <a:cs typeface="Times New Roman"/>
              </a:rPr>
              <a:t>MusicAchCouncil</a:t>
            </a:r>
            <a:endParaRPr lang="en-US" sz="2800" dirty="0" smtClean="0">
              <a:solidFill>
                <a:srgbClr val="4890C5"/>
              </a:solidFill>
              <a:latin typeface="Times New Roman"/>
              <a:cs typeface="Times New Roman"/>
            </a:endParaRPr>
          </a:p>
          <a:p>
            <a:endParaRPr lang="en-US" dirty="0"/>
          </a:p>
        </p:txBody>
      </p:sp>
      <p:pic>
        <p:nvPicPr>
          <p:cNvPr id="8" name="Picture 7" descr="Twitter_bird_logo_2012.sv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2209030"/>
            <a:ext cx="943928" cy="762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33400"/>
            <a:ext cx="9144000" cy="10668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Got SMART Phone?</a:t>
            </a:r>
            <a:b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2800" dirty="0" err="1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www.musicedconsultants.net</a:t>
            </a:r>
            <a:r>
              <a:rPr lang="en-US" sz="280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/conference-materials</a:t>
            </a:r>
            <a:endParaRPr lang="en-US" sz="28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MAC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676400"/>
            <a:ext cx="2957784" cy="3746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First Perf cover"/>
          <p:cNvPicPr>
            <a:picLocks noChangeAspect="1" noChangeArrowheads="1"/>
          </p:cNvPicPr>
          <p:nvPr/>
        </p:nvPicPr>
        <p:blipFill>
          <a:blip r:embed="rId4">
            <a:lum bright="-4000" contrast="6000"/>
          </a:blip>
          <a:srcRect/>
          <a:stretch>
            <a:fillRect/>
          </a:stretch>
        </p:blipFill>
        <p:spPr bwMode="auto">
          <a:xfrm rot="21408970">
            <a:off x="1859767" y="2856274"/>
            <a:ext cx="2621311" cy="393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 descr="Tips for Success Book Cov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063270" y="1600200"/>
            <a:ext cx="3023330" cy="3812255"/>
          </a:xfrm>
          <a:prstGeom prst="rect">
            <a:avLst/>
          </a:prstGeom>
          <a:effectLst/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rcRect/>
              <a:stretch>
                <a:fillRect/>
              </a:stretch>
            </p:blipFill>
          </mc:Choice>
          <mc:Fallback>
            <p:blipFill>
              <a:blip r:embed="rId8"/>
              <a:srcRect/>
              <a:stretch>
                <a:fillRect/>
              </a:stretch>
            </p:blipFill>
          </mc:Fallback>
        </mc:AlternateContent>
        <p:spPr bwMode="auto">
          <a:xfrm>
            <a:off x="6089073" y="2971800"/>
            <a:ext cx="282632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5" descr="QRCode Direct Link to MAC Resource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1400" y="1600200"/>
            <a:ext cx="1295400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5"/>
          <p:cNvSpPr>
            <a:spLocks noGrp="1"/>
          </p:cNvSpPr>
          <p:nvPr>
            <p:ph type="ftr" sz="quarter" idx="11"/>
          </p:nvPr>
        </p:nvSpPr>
        <p:spPr>
          <a:noFill/>
          <a:effectLst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765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534400" cy="1295400"/>
          </a:xfrm>
          <a:effectLst/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Fundamental Beliefs of </a:t>
            </a:r>
            <a:b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               </a:t>
            </a:r>
            <a:r>
              <a:rPr lang="en-US" sz="40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Effective</a:t>
            </a:r>
            <a:r>
              <a:rPr lang="en-US" sz="4000" b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Recruiters:</a:t>
            </a:r>
            <a:endParaRPr lang="en-US" sz="4000" dirty="0">
              <a:solidFill>
                <a:schemeClr val="accent2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24963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52600"/>
            <a:ext cx="4038600" cy="4302125"/>
          </a:xfrm>
          <a:effectLst/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4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Every</a:t>
            </a:r>
            <a:r>
              <a:rPr lang="en-US" sz="2400" dirty="0">
                <a:ea typeface="ＭＳ Ｐゴシック" charset="-128"/>
                <a:cs typeface="ＭＳ Ｐゴシック" charset="-128"/>
              </a:rPr>
              <a:t> student will be interested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4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All</a:t>
            </a:r>
            <a:r>
              <a:rPr lang="en-US" sz="2400" dirty="0">
                <a:ea typeface="ＭＳ Ｐゴシック" charset="-128"/>
                <a:cs typeface="ＭＳ Ｐゴシック" charset="-128"/>
              </a:rPr>
              <a:t> students will have an equal opportunity to succeed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400" dirty="0">
                <a:ea typeface="ＭＳ Ｐゴシック" charset="-128"/>
                <a:cs typeface="ＭＳ Ｐゴシック" charset="-128"/>
              </a:rPr>
              <a:t>Music is an integral part of their </a:t>
            </a:r>
            <a:r>
              <a:rPr lang="en-US" sz="24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total</a:t>
            </a:r>
            <a:r>
              <a:rPr lang="en-US" sz="2400" dirty="0">
                <a:ea typeface="ＭＳ Ｐゴシック" charset="-128"/>
                <a:cs typeface="ＭＳ Ｐゴシック" charset="-128"/>
              </a:rPr>
              <a:t> education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4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Every</a:t>
            </a:r>
            <a:r>
              <a:rPr lang="en-US" sz="2400" dirty="0">
                <a:ea typeface="ＭＳ Ｐゴシック" charset="-128"/>
                <a:cs typeface="ＭＳ Ｐゴシック" charset="-128"/>
              </a:rPr>
              <a:t> student is eagerly</a:t>
            </a:r>
            <a:r>
              <a:rPr lang="en-US" sz="2400" dirty="0" smtClean="0">
                <a:ea typeface="ＭＳ Ｐゴシック" charset="-128"/>
                <a:cs typeface="ＭＳ Ｐゴシック" charset="-128"/>
              </a:rPr>
              <a:t> welcome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400" dirty="0">
                <a:ea typeface="ＭＳ Ｐゴシック" charset="-128"/>
                <a:cs typeface="ＭＳ Ｐゴシック" charset="-128"/>
              </a:rPr>
              <a:t>Students want to play because it looks like </a:t>
            </a:r>
            <a:r>
              <a:rPr lang="en-US" sz="24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fun</a:t>
            </a:r>
            <a:endParaRPr lang="en-US" sz="2400" dirty="0">
              <a:solidFill>
                <a:schemeClr val="accent2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7653" name="Picture 1028" descr="DSC_000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1412426">
            <a:off x="457200" y="2317991"/>
            <a:ext cx="4038600" cy="2598738"/>
          </a:xfrm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63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8194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8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800600"/>
            <a:ext cx="190500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9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962400"/>
            <a:ext cx="25908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10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5983288"/>
            <a:ext cx="27432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2" name="Picture 11" descr="Jupiter Band Instrument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71800" y="4916488"/>
            <a:ext cx="31242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Picture 12" descr="large-logo-black_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00600" y="2779712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4" name="Picture 13" descr="Dansr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81400" y="3962400"/>
            <a:ext cx="19050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5" name="Picture 14" descr="VIC FIRTH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47800" y="5907088"/>
            <a:ext cx="3200400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6" name="Picture 15" descr="Alfred-logo-600 pixel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19200" y="2743200"/>
            <a:ext cx="11430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8" name="Picture 19" descr="Picture 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19800" y="4059237"/>
            <a:ext cx="22098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9" name="Picture 1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48000" y="2743200"/>
            <a:ext cx="9906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0" y="1752600"/>
            <a:ext cx="883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			  	 			</a:t>
            </a:r>
            <a:r>
              <a:rPr lang="en-US" sz="3200" b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		      							</a:t>
            </a:r>
            <a:r>
              <a:rPr lang="en-US" sz="3200" b="1" i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					          @</a:t>
            </a:r>
            <a:r>
              <a:rPr lang="en-US" sz="3200" b="1" i="1" kern="0" dirty="0" err="1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MusicAchCouncil</a:t>
            </a:r>
            <a:endParaRPr lang="en-US" sz="3200" b="1" i="1" kern="0" dirty="0" smtClean="0">
              <a:solidFill>
                <a:srgbClr val="4890C5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			 @</a:t>
            </a:r>
            <a:r>
              <a:rPr lang="en-US" sz="3200" b="1" i="1" kern="0" dirty="0" err="1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MusicEdConsult</a:t>
            </a:r>
            <a:endParaRPr kumimoji="0" lang="en-US" sz="3200" b="1" i="1" u="none" strike="noStrike" kern="0" cap="none" spc="0" normalizeH="0" baseline="0" noProof="0" dirty="0" smtClean="0">
              <a:ln>
                <a:noFill/>
              </a:ln>
              <a:solidFill>
                <a:srgbClr val="4890C5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8" name="Picture 17" descr="LOGO Trevor James Flutes_logo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3200" y="4800600"/>
            <a:ext cx="1903843" cy="1087438"/>
          </a:xfrm>
          <a:prstGeom prst="rect">
            <a:avLst/>
          </a:prstGeom>
        </p:spPr>
      </p:pic>
      <p:sp>
        <p:nvSpPr>
          <p:cNvPr id="23" name="Rectangle 22"/>
          <p:cNvSpPr>
            <a:spLocks noGrp="1" noChangeArrowheads="1"/>
          </p:cNvSpPr>
          <p:nvPr/>
        </p:nvSpPr>
        <p:spPr bwMode="auto">
          <a:xfrm>
            <a:off x="0" y="1524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Thanks to these </a:t>
            </a:r>
            <a:r>
              <a:rPr lang="en-US" sz="40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4000" i="1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" name="Picture 16" descr="Twitter_bird_logo_2012.svg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95800" y="1905000"/>
            <a:ext cx="838200" cy="677333"/>
          </a:xfrm>
          <a:prstGeom prst="rect">
            <a:avLst/>
          </a:prstGeom>
        </p:spPr>
      </p:pic>
      <p:sp>
        <p:nvSpPr>
          <p:cNvPr id="22" name="Rectangle 21"/>
          <p:cNvSpPr>
            <a:spLocks noGrp="1" noChangeArrowheads="1"/>
          </p:cNvSpPr>
          <p:nvPr/>
        </p:nvSpPr>
        <p:spPr bwMode="auto">
          <a:xfrm>
            <a:off x="0" y="7620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b="1" i="1" dirty="0" err="1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4000" i="1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8" name="Picture 27" descr="Music &amp; Arts Logo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81200" y="1828799"/>
            <a:ext cx="2394921" cy="698347"/>
          </a:xfrm>
          <a:prstGeom prst="rect">
            <a:avLst/>
          </a:prstGeom>
        </p:spPr>
      </p:pic>
      <p:pic>
        <p:nvPicPr>
          <p:cNvPr id="29" name="Picture 28" descr="Creative Music Center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1000" y="1763918"/>
            <a:ext cx="1524000" cy="865094"/>
          </a:xfrm>
          <a:prstGeom prst="rect">
            <a:avLst/>
          </a:prstGeom>
        </p:spPr>
      </p:pic>
    </p:spTree>
  </p:cSld>
  <p:clrMapOvr>
    <a:masterClrMapping/>
  </p:clrMapOvr>
  <p:transition spd="slow" advClick="0" advTm="90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8194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8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800600"/>
            <a:ext cx="190500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9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962400"/>
            <a:ext cx="25908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10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5983288"/>
            <a:ext cx="27432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2" name="Picture 11" descr="Jupiter Band Instrument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71800" y="4916488"/>
            <a:ext cx="31242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Picture 12" descr="large-logo-black_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00600" y="2779712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4" name="Picture 13" descr="Dansr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81400" y="3962400"/>
            <a:ext cx="19050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5" name="Picture 14" descr="VIC FIRTH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47800" y="5907088"/>
            <a:ext cx="3200400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6" name="Picture 15" descr="Alfred-logo-600 pixel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19200" y="2743200"/>
            <a:ext cx="11430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8" name="Picture 19" descr="Picture 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19800" y="4059237"/>
            <a:ext cx="22098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9" name="Picture 1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48000" y="2743200"/>
            <a:ext cx="9906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0" y="1752600"/>
            <a:ext cx="883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			  	 			</a:t>
            </a:r>
            <a:r>
              <a:rPr lang="en-US" sz="3200" b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		      							</a:t>
            </a:r>
            <a:r>
              <a:rPr lang="en-US" sz="3200" b="1" i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					          @</a:t>
            </a:r>
            <a:r>
              <a:rPr lang="en-US" sz="3200" b="1" i="1" kern="0" dirty="0" err="1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MusicAchCouncil</a:t>
            </a:r>
            <a:endParaRPr lang="en-US" sz="3200" b="1" i="1" kern="0" dirty="0" smtClean="0">
              <a:solidFill>
                <a:srgbClr val="4890C5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			 @</a:t>
            </a:r>
            <a:r>
              <a:rPr lang="en-US" sz="3200" b="1" i="1" kern="0" dirty="0" err="1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MusicEdConsult</a:t>
            </a:r>
            <a:endParaRPr kumimoji="0" lang="en-US" sz="3200" b="1" i="1" u="none" strike="noStrike" kern="0" cap="none" spc="0" normalizeH="0" baseline="0" noProof="0" dirty="0" smtClean="0">
              <a:ln>
                <a:noFill/>
              </a:ln>
              <a:solidFill>
                <a:srgbClr val="4890C5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8" name="Picture 17" descr="LOGO Trevor James Flutes_logo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3200" y="4800600"/>
            <a:ext cx="1903843" cy="1087438"/>
          </a:xfrm>
          <a:prstGeom prst="rect">
            <a:avLst/>
          </a:prstGeom>
        </p:spPr>
      </p:pic>
      <p:sp>
        <p:nvSpPr>
          <p:cNvPr id="23" name="Rectangle 22"/>
          <p:cNvSpPr>
            <a:spLocks noGrp="1" noChangeArrowheads="1"/>
          </p:cNvSpPr>
          <p:nvPr/>
        </p:nvSpPr>
        <p:spPr bwMode="auto">
          <a:xfrm>
            <a:off x="0" y="1524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Thanks to these </a:t>
            </a:r>
            <a:r>
              <a:rPr lang="en-US" sz="40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4000" i="1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" name="Picture 16" descr="Twitter_bird_logo_2012.svg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95800" y="1905000"/>
            <a:ext cx="838200" cy="677333"/>
          </a:xfrm>
          <a:prstGeom prst="rect">
            <a:avLst/>
          </a:prstGeom>
        </p:spPr>
      </p:pic>
      <p:sp>
        <p:nvSpPr>
          <p:cNvPr id="22" name="Rectangle 21"/>
          <p:cNvSpPr>
            <a:spLocks noGrp="1" noChangeArrowheads="1"/>
          </p:cNvSpPr>
          <p:nvPr/>
        </p:nvSpPr>
        <p:spPr bwMode="auto">
          <a:xfrm>
            <a:off x="0" y="7620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b="1" i="1" dirty="0" err="1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4000" i="1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8" name="Picture 27" descr="Music &amp; Arts Logo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81200" y="1828799"/>
            <a:ext cx="2394921" cy="698347"/>
          </a:xfrm>
          <a:prstGeom prst="rect">
            <a:avLst/>
          </a:prstGeom>
        </p:spPr>
      </p:pic>
      <p:pic>
        <p:nvPicPr>
          <p:cNvPr id="29" name="Picture 28" descr="Creative Music Center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1000" y="1763918"/>
            <a:ext cx="1524000" cy="865094"/>
          </a:xfrm>
          <a:prstGeom prst="rect">
            <a:avLst/>
          </a:prstGeom>
        </p:spPr>
      </p:pic>
    </p:spTree>
  </p:cSld>
  <p:clrMapOvr>
    <a:masterClrMapping/>
  </p:clrMapOvr>
  <p:transition spd="slow" advClick="0" advTm="90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8382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	         </a:t>
            </a:r>
            <a:r>
              <a:rPr lang="en-US" sz="40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Attracting </a:t>
            </a: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. . .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2209800"/>
            <a:ext cx="4038600" cy="3429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Foster student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interest through </a:t>
            </a:r>
            <a:r>
              <a:rPr lang="en-US" sz="2800" b="1" u="sng" dirty="0" smtClean="0">
                <a:ea typeface="ＭＳ Ｐゴシック" charset="-128"/>
                <a:cs typeface="ＭＳ Ｐゴシック" charset="-128"/>
              </a:rPr>
              <a:t>visibility</a:t>
            </a: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Inform parents of benefits of music 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Build and nurture support among administration &amp; classroom teachers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9701" name="Picture 4" descr="4-DSC_003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1286844">
            <a:off x="311150" y="2393950"/>
            <a:ext cx="4445000" cy="2895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59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Key Steps in Recruiting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143000"/>
            <a:ext cx="83820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r>
              <a:rPr lang="en-US" sz="24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Recruiting is 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a </a:t>
            </a:r>
            <a:r>
              <a:rPr lang="en-US" sz="28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YEAR-ROUND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process including: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endParaRPr lang="en-US" sz="800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Regular visits with feeder programs/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teachers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Effective PR: Bulletin boards, school newsletters, PTA announcements, concert programs, school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announcements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Mass concerts with feeder programs 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      including recorder classes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Recruitment meetings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with students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r>
              <a:rPr lang="en-US" sz="2800" dirty="0" smtClean="0">
                <a:ea typeface="ＭＳ Ｐゴシック" charset="-128"/>
                <a:cs typeface="ＭＳ Ｐゴシック" charset="-128"/>
              </a:rPr>
              <a:t>	and parents—</a:t>
            </a:r>
            <a:r>
              <a:rPr lang="en-US" sz="2800" b="1" dirty="0" smtClean="0">
                <a:ea typeface="ＭＳ Ｐゴシック" charset="-128"/>
                <a:cs typeface="ＭＳ Ｐゴシック" charset="-128"/>
              </a:rPr>
              <a:t>REACH OUT! PTAs!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Instrument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demos/petting zoos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2800" dirty="0" smtClean="0">
                <a:ea typeface="ＭＳ Ｐゴシック" charset="-128"/>
                <a:cs typeface="ＭＳ Ｐゴシック" charset="-128"/>
              </a:rPr>
              <a:t>Follow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-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ups – </a:t>
            </a:r>
            <a:r>
              <a:rPr lang="en-US" sz="2800" b="1" dirty="0" smtClean="0">
                <a:ea typeface="ＭＳ Ｐゴシック" charset="-128"/>
                <a:cs typeface="ＭＳ Ｐゴシック" charset="-128"/>
              </a:rPr>
              <a:t>SHOW UP FOR EVERYTHING!</a:t>
            </a:r>
            <a:endParaRPr lang="en-US" sz="2800" b="1" i="1" u="sng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" name="Picture 8" descr="Screen Shot 2015-04-10 at 8.24.2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3124200"/>
            <a:ext cx="200578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914400"/>
            <a:ext cx="8686800" cy="8382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	 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Engage Students Early. </a:t>
            </a:r>
            <a:r>
              <a:rPr lang="en-US" sz="40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. .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Video of Dan copy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12800" y="1879600"/>
            <a:ext cx="7569200" cy="429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914400"/>
            <a:ext cx="8686800" cy="8382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	 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What’s Really Important. </a:t>
            </a:r>
            <a:r>
              <a:rPr lang="en-US" sz="40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. .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352800" y="1447800"/>
            <a:ext cx="57912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endParaRPr lang="en-US" sz="2000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dirty="0">
                <a:ea typeface="ＭＳ Ｐゴシック" charset="-128"/>
                <a:cs typeface="ＭＳ Ｐゴシック" charset="-128"/>
              </a:rPr>
              <a:t>Ensure </a:t>
            </a:r>
            <a:r>
              <a:rPr lang="en-US" sz="4400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HIGH</a:t>
            </a:r>
            <a:r>
              <a:rPr lang="en-US" sz="440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ea typeface="ＭＳ Ｐゴシック" charset="-128"/>
                <a:cs typeface="ＭＳ Ｐゴシック" charset="-128"/>
              </a:rPr>
              <a:t>quality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and fulfillment </a:t>
            </a:r>
            <a:endParaRPr lang="en-US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dirty="0">
                <a:ea typeface="ＭＳ Ｐゴシック" charset="-128"/>
                <a:cs typeface="ＭＳ Ｐゴシック" charset="-128"/>
              </a:rPr>
              <a:t>Your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ENTHUSIASM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matters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Be </a:t>
            </a:r>
            <a:r>
              <a:rPr lang="en-US" dirty="0">
                <a:ea typeface="ＭＳ Ｐゴシック" charset="-128"/>
                <a:cs typeface="ＭＳ Ｐゴシック" charset="-128"/>
              </a:rPr>
              <a:t>friendly, approachable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dirty="0">
                <a:ea typeface="ＭＳ Ｐゴシック" charset="-128"/>
                <a:cs typeface="ＭＳ Ｐゴシック" charset="-128"/>
              </a:rPr>
              <a:t>Students have big dreams of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success—</a:t>
            </a:r>
            <a:r>
              <a:rPr lang="en-US" b="1" dirty="0" smtClean="0">
                <a:ea typeface="ＭＳ Ｐゴシック" charset="-128"/>
                <a:cs typeface="ＭＳ Ｐゴシック" charset="-128"/>
              </a:rPr>
              <a:t>give it to them!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dirty="0">
                <a:ea typeface="ＭＳ Ｐゴシック" charset="-128"/>
                <a:cs typeface="ＭＳ Ｐゴシック" charset="-128"/>
              </a:rPr>
              <a:t>It’s never to early to recruit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Learning can be FUN! 				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SMILE</a:t>
            </a:r>
            <a:r>
              <a:rPr lang="en-US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!</a:t>
            </a:r>
            <a:endParaRPr lang="en-US" b="1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3797" name="Picture 5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905000"/>
            <a:ext cx="2819400" cy="434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33400"/>
            <a:ext cx="8991600" cy="838200"/>
          </a:xfrm>
        </p:spPr>
        <p:txBody>
          <a:bodyPr/>
          <a:lstStyle/>
          <a:p>
            <a:pPr eaLnBrk="1" hangingPunct="1"/>
            <a:r>
              <a:rPr lang="en-US" sz="4000" b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r>
              <a:rPr lang="en-US" sz="4000" b="1" i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Plan Way A</a:t>
            </a:r>
            <a:r>
              <a:rPr lang="en-US" sz="3600" b="1" i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</a:t>
            </a:r>
            <a:r>
              <a:rPr lang="en-US" sz="3200" b="1" i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</a:t>
            </a:r>
            <a:r>
              <a:rPr lang="en-US" sz="2400" b="1" i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ad 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1219200"/>
            <a:ext cx="4800600" cy="4876800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endParaRPr lang="en-US" sz="2400" dirty="0">
              <a:ea typeface="ＭＳ Ｐゴシック" charset="-128"/>
              <a:cs typeface="ＭＳ Ｐゴシック" charset="-128"/>
            </a:endParaRPr>
          </a:p>
          <a:p>
            <a:pPr lvl="1" eaLnBrk="1" hangingPunct="1"/>
            <a:r>
              <a:rPr lang="en-US" dirty="0"/>
              <a:t>Meet with feeder/classroom teachers to identify future instrumentalists</a:t>
            </a:r>
          </a:p>
          <a:p>
            <a:pPr lvl="1" eaLnBrk="1" hangingPunct="1"/>
            <a:r>
              <a:rPr lang="en-US" dirty="0"/>
              <a:t>Select recruitment materials: DVDs, posters, surveys, forms, pamphlets, PR items</a:t>
            </a:r>
          </a:p>
          <a:p>
            <a:pPr lvl="1" eaLnBrk="1" hangingPunct="1"/>
            <a:r>
              <a:rPr lang="en-US" dirty="0"/>
              <a:t>Enlist dealer help well in advance--let them know what you </a:t>
            </a:r>
            <a:r>
              <a:rPr lang="en-US" dirty="0" smtClean="0"/>
              <a:t>need</a:t>
            </a:r>
          </a:p>
        </p:txBody>
      </p:sp>
      <p:pic>
        <p:nvPicPr>
          <p:cNvPr id="3584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0996966">
            <a:off x="304800" y="1676400"/>
            <a:ext cx="4038600" cy="2587625"/>
          </a:xfrm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752600"/>
            <a:ext cx="4141788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7" descr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3962400"/>
            <a:ext cx="22860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59" grpId="0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4.9"/>
</p:tagLst>
</file>

<file path=ppt/theme/theme1.xml><?xml version="1.0" encoding="utf-8"?>
<a:theme xmlns:a="http://schemas.openxmlformats.org/drawingml/2006/main" name="Quadrant">
  <a:themeElements>
    <a:clrScheme name="">
      <a:dk1>
        <a:srgbClr val="000000"/>
      </a:dk1>
      <a:lt1>
        <a:srgbClr val="FFE096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EDC9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5462</TotalTime>
  <Words>1605</Words>
  <Application>Microsoft Macintosh PowerPoint</Application>
  <PresentationFormat>On-screen Show (4:3)</PresentationFormat>
  <Paragraphs>293</Paragraphs>
  <Slides>41</Slides>
  <Notes>41</Notes>
  <HiddenSlides>0</HiddenSlides>
  <MMClips>7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Quadrant</vt:lpstr>
      <vt:lpstr>Slide 1</vt:lpstr>
      <vt:lpstr>Today’s Session</vt:lpstr>
      <vt:lpstr>Slide 3</vt:lpstr>
      <vt:lpstr>Fundamental Beliefs of                  Effective Recruiters:</vt:lpstr>
      <vt:lpstr>Key Steps in Recruiting:            Attracting Students. . .</vt:lpstr>
      <vt:lpstr>Key Steps in Recruiting</vt:lpstr>
      <vt:lpstr>Key Steps in Recruiting:      Engage Students Early. . .</vt:lpstr>
      <vt:lpstr>Key Steps in Recruiting:      What’s Really Important. . .</vt:lpstr>
      <vt:lpstr>Key Steps in Recruiting: Plan Way Ahead </vt:lpstr>
      <vt:lpstr>Presentation Day </vt:lpstr>
      <vt:lpstr>Follow-up idea from:  Jeff Scott &amp; Emily Wilkinson, ALMEA </vt:lpstr>
      <vt:lpstr>Follow-up idea from:  Chris Crone, PAMEA </vt:lpstr>
      <vt:lpstr>Engage Parent Support</vt:lpstr>
      <vt:lpstr>Teach the Parents Too. . . They don’t know what NORMAL is!</vt:lpstr>
      <vt:lpstr>Teach the Parents Too. . . They don’t know what NORMAL is!</vt:lpstr>
      <vt:lpstr>Teach the Parents Too. . . They don’t know what NORMAL is!</vt:lpstr>
      <vt:lpstr>Teach the Parents Too. . . They don’t know what NORMAL is!</vt:lpstr>
      <vt:lpstr>Teach the Parents Too. . . They don’t know what NORMAL is!</vt:lpstr>
      <vt:lpstr>Engage Parent Support…Directly! The Parent Band – REALLY FUN!</vt:lpstr>
      <vt:lpstr>Slide 20</vt:lpstr>
      <vt:lpstr>Slide 21</vt:lpstr>
      <vt:lpstr>Keeping Your New Recruits</vt:lpstr>
      <vt:lpstr>   Keeping Your New Recruits. . .   Why Do Kids Stay?  Let’s Ask THEM!</vt:lpstr>
      <vt:lpstr>Retention: Keys to Success</vt:lpstr>
      <vt:lpstr>Actions That Help Retain Students</vt:lpstr>
      <vt:lpstr>Common Reasons for Drop-outs?</vt:lpstr>
      <vt:lpstr>What Can You Do? </vt:lpstr>
      <vt:lpstr>Iowa Bandmasters Exit Survey www.musicedconsultants.net/conference-materials </vt:lpstr>
      <vt:lpstr>Why Should Students Continue?  Have Them Tell Their OWN Story </vt:lpstr>
      <vt:lpstr>What If …</vt:lpstr>
      <vt:lpstr>First Performance Concert!</vt:lpstr>
      <vt:lpstr>First Performance Demonstration Concert for Band or Orchestra</vt:lpstr>
      <vt:lpstr>First Performance Demonstration </vt:lpstr>
      <vt:lpstr>Why Does First Performance Work?</vt:lpstr>
      <vt:lpstr>Slide 35</vt:lpstr>
      <vt:lpstr>Slide 36</vt:lpstr>
      <vt:lpstr>Put the Date on Your Calendar! Schedule First Performance NOW!</vt:lpstr>
      <vt:lpstr>M.A.C. Wants to Help. . .   Check Out Our Online Resources</vt:lpstr>
      <vt:lpstr>Got SMART Phone? www.musicedconsultants.net/conference-materials</vt:lpstr>
      <vt:lpstr>Slide 40</vt:lpstr>
      <vt:lpstr>Slide 41</vt:lpstr>
    </vt:vector>
  </TitlesOfParts>
  <Company>Music Achievement Council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NAMM / Bill Harvey</dc:creator>
  <cp:lastModifiedBy>Marcia Neel</cp:lastModifiedBy>
  <cp:revision>1175</cp:revision>
  <dcterms:created xsi:type="dcterms:W3CDTF">2015-05-01T15:25:00Z</dcterms:created>
  <dcterms:modified xsi:type="dcterms:W3CDTF">2015-05-01T15:55:16Z</dcterms:modified>
</cp:coreProperties>
</file>