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tags/tag1.xml" ContentType="application/vnd.openxmlformats-officedocument.presentationml.tags+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s/slide70.xml" ContentType="application/vnd.openxmlformats-officedocument.presentationml.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tags/tag2.xml" ContentType="application/vnd.openxmlformats-officedocument.presentationml.tags+xml"/>
  <Override PartName="/ppt/notesSlides/notesSlide31.xml" ContentType="application/vnd.openxmlformats-officedocument.presentationml.notesSlide+xml"/>
  <Override PartName="/ppt/slides/slide20.xml" ContentType="application/vnd.openxmlformats-officedocument.presentationml.slide+xml"/>
  <Override PartName="/ppt/notesSlides/notesSlide50.xml" ContentType="application/vnd.openxmlformats-officedocument.presentationml.notes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42.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tags/tag3.xml" ContentType="application/vnd.openxmlformats-officedocument.presentationml.tags+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51.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73"/>
  </p:notesMasterIdLst>
  <p:sldIdLst>
    <p:sldId id="297" r:id="rId2"/>
    <p:sldId id="298" r:id="rId3"/>
    <p:sldId id="299" r:id="rId4"/>
    <p:sldId id="300" r:id="rId5"/>
    <p:sldId id="301" r:id="rId6"/>
    <p:sldId id="302" r:id="rId7"/>
    <p:sldId id="303" r:id="rId8"/>
    <p:sldId id="388" r:id="rId9"/>
    <p:sldId id="389" r:id="rId10"/>
    <p:sldId id="306" r:id="rId11"/>
    <p:sldId id="390" r:id="rId12"/>
    <p:sldId id="395" r:id="rId13"/>
    <p:sldId id="396" r:id="rId14"/>
    <p:sldId id="397" r:id="rId15"/>
    <p:sldId id="398" r:id="rId16"/>
    <p:sldId id="399" r:id="rId17"/>
    <p:sldId id="312" r:id="rId18"/>
    <p:sldId id="313" r:id="rId19"/>
    <p:sldId id="314" r:id="rId20"/>
    <p:sldId id="315" r:id="rId21"/>
    <p:sldId id="316" r:id="rId22"/>
    <p:sldId id="322" r:id="rId23"/>
    <p:sldId id="323" r:id="rId24"/>
    <p:sldId id="324" r:id="rId25"/>
    <p:sldId id="325" r:id="rId26"/>
    <p:sldId id="326" r:id="rId27"/>
    <p:sldId id="327" r:id="rId28"/>
    <p:sldId id="334" r:id="rId29"/>
    <p:sldId id="387" r:id="rId30"/>
    <p:sldId id="328" r:id="rId31"/>
    <p:sldId id="329" r:id="rId32"/>
    <p:sldId id="330" r:id="rId33"/>
    <p:sldId id="331" r:id="rId34"/>
    <p:sldId id="332" r:id="rId35"/>
    <p:sldId id="333" r:id="rId36"/>
    <p:sldId id="339" r:id="rId37"/>
    <p:sldId id="340" r:id="rId38"/>
    <p:sldId id="341" r:id="rId39"/>
    <p:sldId id="342" r:id="rId40"/>
    <p:sldId id="343" r:id="rId41"/>
    <p:sldId id="344" r:id="rId42"/>
    <p:sldId id="345" r:id="rId43"/>
    <p:sldId id="373" r:id="rId44"/>
    <p:sldId id="347" r:id="rId45"/>
    <p:sldId id="348" r:id="rId46"/>
    <p:sldId id="349" r:id="rId47"/>
    <p:sldId id="350" r:id="rId48"/>
    <p:sldId id="374" r:id="rId49"/>
    <p:sldId id="354" r:id="rId50"/>
    <p:sldId id="353" r:id="rId51"/>
    <p:sldId id="356" r:id="rId52"/>
    <p:sldId id="369" r:id="rId53"/>
    <p:sldId id="376" r:id="rId54"/>
    <p:sldId id="368" r:id="rId55"/>
    <p:sldId id="377" r:id="rId56"/>
    <p:sldId id="378" r:id="rId57"/>
    <p:sldId id="379" r:id="rId58"/>
    <p:sldId id="380" r:id="rId59"/>
    <p:sldId id="355" r:id="rId60"/>
    <p:sldId id="375" r:id="rId61"/>
    <p:sldId id="357" r:id="rId62"/>
    <p:sldId id="358" r:id="rId63"/>
    <p:sldId id="359" r:id="rId64"/>
    <p:sldId id="360" r:id="rId65"/>
    <p:sldId id="362" r:id="rId66"/>
    <p:sldId id="361" r:id="rId67"/>
    <p:sldId id="363" r:id="rId68"/>
    <p:sldId id="364" r:id="rId69"/>
    <p:sldId id="365" r:id="rId70"/>
    <p:sldId id="370" r:id="rId71"/>
    <p:sldId id="38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9B0C5"/>
    <a:srgbClr val="2AB091"/>
    <a:srgbClr val="45A3D6"/>
    <a:srgbClr val="4097C5"/>
    <a:srgbClr val="00B000"/>
    <a:srgbClr val="008000"/>
    <a:srgbClr val="22840F"/>
    <a:srgbClr val="008040"/>
    <a:srgbClr val="4529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8" autoAdjust="0"/>
    <p:restoredTop sz="94715" autoAdjust="0"/>
  </p:normalViewPr>
  <p:slideViewPr>
    <p:cSldViewPr>
      <p:cViewPr varScale="1">
        <p:scale>
          <a:sx n="94" d="100"/>
          <a:sy n="94" d="100"/>
        </p:scale>
        <p:origin x="-7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BEF32B-673F-F540-ABAF-93D4BED62F1A}" type="datetimeFigureOut">
              <a:rPr lang="en-US" smtClean="0"/>
              <a:pPr/>
              <a:t>12/16/15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EE917-5F64-334D-BB4C-D9BD7A5F979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0483" name="Rectangle 7"/>
          <p:cNvSpPr>
            <a:spLocks noGrp="1" noChangeArrowheads="1"/>
          </p:cNvSpPr>
          <p:nvPr>
            <p:ph type="sldNum" sz="quarter" idx="5"/>
          </p:nvPr>
        </p:nvSpPr>
        <p:spPr>
          <a:noFill/>
        </p:spPr>
        <p:txBody>
          <a:bodyPr/>
          <a:lstStyle/>
          <a:p>
            <a:fld id="{C3DC51DA-B95C-D341-B962-2E8ACE502E8E}" type="slidenum">
              <a:rPr lang="en-US">
                <a:latin typeface="Times" charset="0"/>
              </a:rPr>
              <a:pPr/>
              <a:t>29</a:t>
            </a:fld>
            <a:endParaRPr lang="en-US">
              <a:latin typeface="Times"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30</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31</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32</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33</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34</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35</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36</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37</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38</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39</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40</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41</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42</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43</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44</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45</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46</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47</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48</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49</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50</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51</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52</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53</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54</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55</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56</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57</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58</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59</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60</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61</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62</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63</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64</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65</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66</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67</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68</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24</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69</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70</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71</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0483" name="Rectangle 7"/>
          <p:cNvSpPr>
            <a:spLocks noGrp="1" noChangeArrowheads="1"/>
          </p:cNvSpPr>
          <p:nvPr>
            <p:ph type="sldNum" sz="quarter" idx="5"/>
          </p:nvPr>
        </p:nvSpPr>
        <p:spPr>
          <a:noFill/>
        </p:spPr>
        <p:txBody>
          <a:bodyPr/>
          <a:lstStyle/>
          <a:p>
            <a:fld id="{C3DC51DA-B95C-D341-B962-2E8ACE502E8E}" type="slidenum">
              <a:rPr lang="en-US">
                <a:latin typeface="Times" charset="0"/>
              </a:rPr>
              <a:pPr/>
              <a:t>27</a:t>
            </a:fld>
            <a:endParaRPr lang="en-US">
              <a:latin typeface="Times"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0483" name="Rectangle 7"/>
          <p:cNvSpPr>
            <a:spLocks noGrp="1" noChangeArrowheads="1"/>
          </p:cNvSpPr>
          <p:nvPr>
            <p:ph type="sldNum" sz="quarter" idx="5"/>
          </p:nvPr>
        </p:nvSpPr>
        <p:spPr>
          <a:noFill/>
        </p:spPr>
        <p:txBody>
          <a:bodyPr/>
          <a:lstStyle/>
          <a:p>
            <a:fld id="{C3DC51DA-B95C-D341-B962-2E8ACE502E8E}" type="slidenum">
              <a:rPr lang="en-US">
                <a:latin typeface="Times" charset="0"/>
              </a:rPr>
              <a:pPr/>
              <a:t>28</a:t>
            </a:fld>
            <a:endParaRPr lang="en-US">
              <a:latin typeface="Times"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37CE5-8A5D-4E67-8365-FAAB938C4965}"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CC9AE-D1C8-442A-A0FC-B837D1950049}"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ADEB9-449A-441B-A8CF-2F04E4703C8A}"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1A7B1-11BB-40FD-8E7F-E65A94D6D7D5}" type="slidenum">
              <a:rPr lang="en-US">
                <a:solidFill>
                  <a:srgbClr val="000000"/>
                </a:solidFill>
              </a:rPr>
              <a:pPr>
                <a:defRPr/>
              </a:pPr>
              <a:t>‹#›</a:t>
            </a:fld>
            <a:endParaRPr lang="en-US" dirty="0">
              <a:solidFill>
                <a:srgbClr val="000000"/>
              </a:solidFill>
            </a:endParaRPr>
          </a:p>
        </p:txBody>
      </p:sp>
    </p:spTree>
  </p:cSld>
  <p:clrMapOvr>
    <a:masterClrMapping/>
  </p:clrMapOvr>
  <p:transition advClick="0" advTm="10000"/>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DC3754D-E3A2-49F4-BA0E-98D67832104C}"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1094E-0CE7-4347-A0E6-9600B59D0D84}"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69ECFC-BE78-44A4-910D-4CACBCDDC260}"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D2B59-E4FD-47E6-AB45-005D750EF777}"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80798D-4D1E-473F-A831-3C23B977D162}"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A796B2-8C19-4E6C-AD9B-ECEB2DA5905B}"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B66788-855E-43E4-8188-84645DABEC32}"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E06D3A-B5FF-48F2-A97D-44D264F1402A}"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C7E8F8-D28E-4CD3-8764-C862F6060910}"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EB95-E17A-46F3-BFDD-08CF69B445A5}" type="slidenum">
              <a:rPr lang="en-US">
                <a:solidFill>
                  <a:srgbClr val="000000"/>
                </a:solidFill>
              </a:rPr>
              <a:pPr>
                <a:defRPr/>
              </a:pPr>
              <a:t>‹#›</a:t>
            </a:fld>
            <a:endParaRPr lang="en-US">
              <a:solidFill>
                <a:srgbClr val="000000"/>
              </a:solidFill>
            </a:endParaRPr>
          </a:p>
        </p:txBody>
      </p:sp>
    </p:spTree>
  </p:cSld>
  <p:clrMapOvr>
    <a:masterClrMapping/>
  </p:clrMapOvr>
  <p:transition advClick="0" advTm="10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latin typeface="Arial" charset="0"/>
            </a:endParaRPr>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latin typeface="Arial" charset="0"/>
            </a:endParaRPr>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A979F217-B990-452F-8803-2D193385C7E0}"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advClick="0" advTm="10000"/>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9.png"/><Relationship Id="rId7" Type="http://schemas.openxmlformats.org/officeDocument/2006/relationships/image" Target="../media/image25.jpe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jpeg"/><Relationship Id="rId11" Type="http://schemas.openxmlformats.org/officeDocument/2006/relationships/image" Target="../media/image1.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9.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0.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9.png"/><Relationship Id="rId5"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51.png"/><Relationship Id="rId1" Type="http://schemas.openxmlformats.org/officeDocument/2006/relationships/video" Target="file://localhost/Users/marcianeel/Desktop/Projects/Midwest%202015/%202015%20Midwest%20Clinic%20Videos/Bridging%20the%20Gap%20Videos/Slide%2029%20The%20Parent%20Band.mp4" TargetMode="External"/><Relationship Id="rId2"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jpeg"/><Relationship Id="rId13" Type="http://schemas.openxmlformats.org/officeDocument/2006/relationships/image" Target="../media/image67.jpeg"/><Relationship Id="rId14" Type="http://schemas.openxmlformats.org/officeDocument/2006/relationships/image" Target="../media/image68.jpeg"/><Relationship Id="rId15" Type="http://schemas.openxmlformats.org/officeDocument/2006/relationships/image" Target="../media/image69.png"/><Relationship Id="rId16" Type="http://schemas.openxmlformats.org/officeDocument/2006/relationships/image" Target="../media/image27.png"/><Relationship Id="rId17" Type="http://schemas.openxmlformats.org/officeDocument/2006/relationships/image" Target="../media/image28.jpeg"/><Relationship Id="rId18"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pn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9" name="Rectangle 5"/>
          <p:cNvSpPr txBox="1">
            <a:spLocks noChangeArrowheads="1"/>
          </p:cNvSpPr>
          <p:nvPr/>
        </p:nvSpPr>
        <p:spPr bwMode="auto">
          <a:xfrm>
            <a:off x="457200" y="2971800"/>
            <a:ext cx="61722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purpose is </a:t>
            </a:r>
            <a:r>
              <a:rPr lang="en-US" sz="4000" i="1" dirty="0" smtClean="0">
                <a:solidFill>
                  <a:srgbClr val="FFCC00"/>
                </a:solidFill>
              </a:rPr>
              <a:t>to enable more students to begin and continue in instrumental music programs</a:t>
            </a:r>
            <a:r>
              <a:rPr lang="en-US" sz="4000" i="1" dirty="0" smtClean="0">
                <a:solidFill>
                  <a:srgbClr val="FFFFFF"/>
                </a:solidFill>
              </a:rPr>
              <a:t>.</a:t>
            </a:r>
            <a:endParaRPr lang="en-US" sz="4000" i="1" dirty="0">
              <a:solidFill>
                <a:srgbClr val="FFFFFF"/>
              </a:solidFill>
            </a:endParaRPr>
          </a:p>
        </p:txBody>
      </p:sp>
      <p:sp>
        <p:nvSpPr>
          <p:cNvPr id="7" name="Rectangle 5"/>
          <p:cNvSpPr txBox="1">
            <a:spLocks noChangeArrowheads="1"/>
          </p:cNvSpPr>
          <p:nvPr/>
        </p:nvSpPr>
        <p:spPr bwMode="auto">
          <a:xfrm>
            <a:off x="457200" y="1143000"/>
            <a:ext cx="86868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The </a:t>
            </a:r>
            <a:r>
              <a:rPr lang="en-US" sz="4000" i="1" dirty="0" smtClean="0">
                <a:solidFill>
                  <a:srgbClr val="FFCC00"/>
                </a:solidFill>
              </a:rPr>
              <a:t>Music Achievement Council (MAC)</a:t>
            </a:r>
            <a:r>
              <a:rPr lang="en-US" sz="4000" i="1" dirty="0" smtClean="0">
                <a:solidFill>
                  <a:srgbClr val="FFFFFF"/>
                </a:solidFill>
              </a:rPr>
              <a:t> is an action-oriented, non-profit organization whose sole</a:t>
            </a:r>
            <a:endParaRPr lang="en-US" sz="4000" i="1" dirty="0">
              <a:solidFill>
                <a:srgbClr val="FFFFFF"/>
              </a:solidFill>
            </a:endParaRPr>
          </a:p>
        </p:txBody>
      </p:sp>
      <p:pic>
        <p:nvPicPr>
          <p:cNvPr id="16" name="Picture 15" descr="Screen Shot 2015-12-04 at 9.10.01 AM.png"/>
          <p:cNvPicPr>
            <a:picLocks noChangeAspect="1"/>
          </p:cNvPicPr>
          <p:nvPr/>
        </p:nvPicPr>
        <p:blipFill>
          <a:blip r:embed="rId2"/>
          <a:stretch>
            <a:fillRect/>
          </a:stretch>
        </p:blipFill>
        <p:spPr>
          <a:xfrm>
            <a:off x="6858000" y="2514600"/>
            <a:ext cx="1304429" cy="3200400"/>
          </a:xfrm>
          <a:prstGeom prst="rect">
            <a:avLst/>
          </a:prstGeom>
          <a:effectLst/>
        </p:spPr>
      </p:pic>
    </p:spTree>
  </p:cSld>
  <p:clrMapOvr>
    <a:masterClrMapping/>
  </p:clrMapOvr>
  <p:transition advClick="0"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7" name="Rectangle 5"/>
          <p:cNvSpPr txBox="1">
            <a:spLocks noChangeArrowheads="1"/>
          </p:cNvSpPr>
          <p:nvPr/>
        </p:nvSpPr>
        <p:spPr bwMode="auto">
          <a:xfrm>
            <a:off x="304800" y="1066800"/>
            <a:ext cx="502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All of today’s session attendees will receive </a:t>
            </a:r>
            <a:r>
              <a:rPr lang="en-US" sz="4000" u="sng" dirty="0" smtClean="0">
                <a:solidFill>
                  <a:srgbClr val="FFCC00"/>
                </a:solidFill>
              </a:rPr>
              <a:t>FREE</a:t>
            </a:r>
            <a:r>
              <a:rPr lang="en-US" sz="4000" dirty="0" smtClean="0">
                <a:solidFill>
                  <a:srgbClr val="FFCC00"/>
                </a:solidFill>
              </a:rPr>
              <a:t> COPIES </a:t>
            </a:r>
            <a:r>
              <a:rPr lang="en-US" sz="4000" dirty="0" smtClean="0">
                <a:solidFill>
                  <a:srgbClr val="FFFFFF"/>
                </a:solidFill>
              </a:rPr>
              <a:t>of:</a:t>
            </a:r>
            <a:endParaRPr lang="en-US" sz="4000" dirty="0">
              <a:solidFill>
                <a:srgbClr val="FFFFFF"/>
              </a:solidFill>
            </a:endParaRPr>
          </a:p>
        </p:txBody>
      </p:sp>
      <p:sp>
        <p:nvSpPr>
          <p:cNvPr id="11" name="Rectangle 5"/>
          <p:cNvSpPr txBox="1">
            <a:spLocks noChangeArrowheads="1"/>
          </p:cNvSpPr>
          <p:nvPr/>
        </p:nvSpPr>
        <p:spPr bwMode="auto">
          <a:xfrm>
            <a:off x="228600" y="3048000"/>
            <a:ext cx="4800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i="1" dirty="0" smtClean="0">
                <a:solidFill>
                  <a:srgbClr val="00B000"/>
                </a:solidFill>
              </a:rPr>
              <a:t>Bridging the Gap between </a:t>
            </a:r>
          </a:p>
          <a:p>
            <a:pPr algn="ctr"/>
            <a:r>
              <a:rPr lang="en-US" sz="4800" i="1" dirty="0" smtClean="0">
                <a:solidFill>
                  <a:srgbClr val="00B000"/>
                </a:solidFill>
              </a:rPr>
              <a:t>Middle School and High School</a:t>
            </a:r>
            <a:endParaRPr lang="en-US" sz="4800" i="1" dirty="0">
              <a:solidFill>
                <a:srgbClr val="00B000"/>
              </a:solidFill>
            </a:endParaRPr>
          </a:p>
        </p:txBody>
      </p:sp>
      <p:pic>
        <p:nvPicPr>
          <p:cNvPr id="8" name="Picture 7" descr="Bridging-the-Gap.jpg"/>
          <p:cNvPicPr>
            <a:picLocks noChangeAspect="1"/>
          </p:cNvPicPr>
          <p:nvPr/>
        </p:nvPicPr>
        <p:blipFill>
          <a:blip r:embed="rId2"/>
          <a:stretch>
            <a:fillRect/>
          </a:stretch>
        </p:blipFill>
        <p:spPr>
          <a:xfrm>
            <a:off x="5200290" y="1219200"/>
            <a:ext cx="3508075" cy="4648200"/>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7" name="Rectangle 5"/>
          <p:cNvSpPr txBox="1">
            <a:spLocks noChangeArrowheads="1"/>
          </p:cNvSpPr>
          <p:nvPr/>
        </p:nvSpPr>
        <p:spPr bwMode="auto">
          <a:xfrm>
            <a:off x="304800" y="914400"/>
            <a:ext cx="5562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3200" b="1" i="1" dirty="0" smtClean="0">
                <a:solidFill>
                  <a:srgbClr val="FFCC00"/>
                </a:solidFill>
              </a:rPr>
              <a:t>First Performance Demo Concert for Band and/or Orchestra </a:t>
            </a:r>
            <a:r>
              <a:rPr lang="en-US" sz="3200" dirty="0" smtClean="0">
                <a:solidFill>
                  <a:schemeClr val="bg1"/>
                </a:solidFill>
              </a:rPr>
              <a:t>features sheet music, parts, sample letters, programs and student certificates for beginning ensembles. Students can perform a composition in seven short weeks with the materials provided!</a:t>
            </a:r>
            <a:endParaRPr lang="en-US" sz="3200" i="1" dirty="0" smtClean="0">
              <a:solidFill>
                <a:schemeClr val="bg1"/>
              </a:solidFill>
            </a:endParaRPr>
          </a:p>
          <a:p>
            <a:endParaRPr lang="en-US" sz="3200" dirty="0">
              <a:solidFill>
                <a:srgbClr val="FFFFFF"/>
              </a:solidFill>
            </a:endParaRPr>
          </a:p>
        </p:txBody>
      </p:sp>
      <p:pic>
        <p:nvPicPr>
          <p:cNvPr id="9" name="Picture 8"/>
          <p:cNvPicPr>
            <a:picLocks noChangeAspect="1"/>
          </p:cNvPicPr>
          <p:nvPr/>
        </p:nvPicPr>
        <p:blipFill>
          <a:blip r:embed="rId2"/>
          <a:stretch>
            <a:fillRect/>
          </a:stretch>
        </p:blipFill>
        <p:spPr>
          <a:xfrm>
            <a:off x="5486400" y="914400"/>
            <a:ext cx="2248052" cy="2953645"/>
          </a:xfrm>
          <a:prstGeom prst="rect">
            <a:avLst/>
          </a:prstGeom>
          <a:effectLst>
            <a:reflection stA="50000" endPos="75000" dist="12700" dir="5400000" sy="-100000" algn="bl" rotWithShape="0"/>
          </a:effectLst>
          <a:scene3d>
            <a:camera prst="isometricOffAxis1Right">
              <a:rot lat="1080000" lon="20040000" rev="0"/>
            </a:camera>
            <a:lightRig rig="threePt" dir="t"/>
          </a:scene3d>
        </p:spPr>
      </p:pic>
      <p:pic>
        <p:nvPicPr>
          <p:cNvPr id="12" name="Picture 11"/>
          <p:cNvPicPr>
            <a:picLocks noChangeAspect="1"/>
          </p:cNvPicPr>
          <p:nvPr/>
        </p:nvPicPr>
        <p:blipFill>
          <a:blip r:embed="rId3"/>
          <a:stretch>
            <a:fillRect/>
          </a:stretch>
        </p:blipFill>
        <p:spPr>
          <a:xfrm>
            <a:off x="6629400" y="2819400"/>
            <a:ext cx="2209800" cy="2903387"/>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9" name="Rectangle 5"/>
          <p:cNvSpPr txBox="1">
            <a:spLocks noChangeArrowheads="1"/>
          </p:cNvSpPr>
          <p:nvPr/>
        </p:nvSpPr>
        <p:spPr bwMode="auto">
          <a:xfrm>
            <a:off x="2286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They are based on real world strategies shared  by the profession’s most successful music educators.</a:t>
            </a:r>
            <a:endParaRPr lang="en-US" sz="4000" dirty="0">
              <a:solidFill>
                <a:srgbClr val="FFFFFF"/>
              </a:solidFill>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Three of these publications are provided online at no charge by the </a:t>
            </a:r>
            <a:r>
              <a:rPr lang="en-US" sz="4000" dirty="0" smtClean="0">
                <a:solidFill>
                  <a:srgbClr val="FFCC00"/>
                </a:solidFill>
              </a:rPr>
              <a:t>Music Achievement Council. </a:t>
            </a:r>
            <a:endParaRPr lang="en-US" sz="4000" dirty="0">
              <a:solidFill>
                <a:srgbClr val="FFFFFF"/>
              </a:solidFill>
            </a:endParaRPr>
          </a:p>
        </p:txBody>
      </p:sp>
      <p:pic>
        <p:nvPicPr>
          <p:cNvPr id="11" name="Picture 10" descr="Greg Bimm.jpg"/>
          <p:cNvPicPr>
            <a:picLocks noChangeAspect="1"/>
          </p:cNvPicPr>
          <p:nvPr/>
        </p:nvPicPr>
        <p:blipFill>
          <a:blip r:embed="rId2"/>
          <a:stretch>
            <a:fillRect/>
          </a:stretch>
        </p:blipFill>
        <p:spPr>
          <a:xfrm>
            <a:off x="5867400" y="2667000"/>
            <a:ext cx="2743200" cy="2743200"/>
          </a:xfrm>
          <a:prstGeom prst="rect">
            <a:avLst/>
          </a:prstGeom>
          <a:ln>
            <a:noFill/>
          </a:ln>
          <a:effectLst>
            <a:softEdge rad="112500"/>
          </a:effectLst>
        </p:spPr>
      </p:pic>
      <p:sp>
        <p:nvSpPr>
          <p:cNvPr id="8" name="TextBox 7"/>
          <p:cNvSpPr txBox="1"/>
          <p:nvPr/>
        </p:nvSpPr>
        <p:spPr>
          <a:xfrm>
            <a:off x="6172200" y="5638800"/>
            <a:ext cx="2346384" cy="584776"/>
          </a:xfrm>
          <a:prstGeom prst="rect">
            <a:avLst/>
          </a:prstGeom>
          <a:noFill/>
        </p:spPr>
        <p:txBody>
          <a:bodyPr wrap="none" rtlCol="0">
            <a:spAutoFit/>
          </a:bodyPr>
          <a:lstStyle/>
          <a:p>
            <a:r>
              <a:rPr lang="en-US" sz="3200" b="1" i="1" dirty="0" smtClean="0">
                <a:solidFill>
                  <a:srgbClr val="FFFFFF"/>
                </a:solidFill>
              </a:rPr>
              <a:t>Greg </a:t>
            </a:r>
            <a:r>
              <a:rPr lang="en-US" sz="3200" b="1" i="1" dirty="0" err="1" smtClean="0">
                <a:solidFill>
                  <a:srgbClr val="FFFFFF"/>
                </a:solidFill>
              </a:rPr>
              <a:t>Bimm</a:t>
            </a:r>
            <a:endParaRPr lang="en-US" sz="3200" b="1" i="1" dirty="0"/>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9" name="Rectangle 5"/>
          <p:cNvSpPr txBox="1">
            <a:spLocks noChangeArrowheads="1"/>
          </p:cNvSpPr>
          <p:nvPr/>
        </p:nvSpPr>
        <p:spPr bwMode="auto">
          <a:xfrm>
            <a:off x="2286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They are based on real world strategies shared  by the profession’s most successful music educators.</a:t>
            </a:r>
            <a:endParaRPr lang="en-US" sz="4000" dirty="0">
              <a:solidFill>
                <a:srgbClr val="FFFFFF"/>
              </a:solidFill>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Three of these publications are provided online at no charge by the </a:t>
            </a:r>
            <a:r>
              <a:rPr lang="en-US" sz="4000" dirty="0" smtClean="0">
                <a:solidFill>
                  <a:srgbClr val="FFCC00"/>
                </a:solidFill>
              </a:rPr>
              <a:t>Music Achievement Council. </a:t>
            </a:r>
            <a:endParaRPr lang="en-US" sz="4000" dirty="0">
              <a:solidFill>
                <a:srgbClr val="FFFFFF"/>
              </a:solidFill>
            </a:endParaRPr>
          </a:p>
        </p:txBody>
      </p:sp>
      <p:sp>
        <p:nvSpPr>
          <p:cNvPr id="8" name="TextBox 7"/>
          <p:cNvSpPr txBox="1"/>
          <p:nvPr/>
        </p:nvSpPr>
        <p:spPr>
          <a:xfrm>
            <a:off x="5420636" y="5638800"/>
            <a:ext cx="3723364" cy="584776"/>
          </a:xfrm>
          <a:prstGeom prst="rect">
            <a:avLst/>
          </a:prstGeom>
          <a:noFill/>
        </p:spPr>
        <p:txBody>
          <a:bodyPr wrap="none" rtlCol="0">
            <a:spAutoFit/>
          </a:bodyPr>
          <a:lstStyle/>
          <a:p>
            <a:r>
              <a:rPr lang="en-US" sz="3200" b="1" i="1" dirty="0" smtClean="0">
                <a:solidFill>
                  <a:srgbClr val="FFFFFF"/>
                </a:solidFill>
              </a:rPr>
              <a:t>Tim </a:t>
            </a:r>
            <a:r>
              <a:rPr lang="en-US" sz="3200" b="1" i="1" dirty="0" err="1" smtClean="0">
                <a:solidFill>
                  <a:srgbClr val="FFFFFF"/>
                </a:solidFill>
              </a:rPr>
              <a:t>Lautzenheiser</a:t>
            </a:r>
            <a:endParaRPr lang="en-US" sz="3200" b="1" i="1" dirty="0"/>
          </a:p>
        </p:txBody>
      </p:sp>
      <p:pic>
        <p:nvPicPr>
          <p:cNvPr id="10" name="Picture 9" descr="Tim Lautzenheiser.jpg"/>
          <p:cNvPicPr>
            <a:picLocks noChangeAspect="1"/>
          </p:cNvPicPr>
          <p:nvPr/>
        </p:nvPicPr>
        <p:blipFill>
          <a:blip r:embed="rId2"/>
          <a:stretch>
            <a:fillRect/>
          </a:stretch>
        </p:blipFill>
        <p:spPr>
          <a:xfrm>
            <a:off x="5943600" y="2686050"/>
            <a:ext cx="2743200" cy="2800350"/>
          </a:xfrm>
          <a:prstGeom prst="rect">
            <a:avLst/>
          </a:prstGeom>
          <a:ln>
            <a:noFill/>
          </a:ln>
          <a:effectLst>
            <a:softEdge rad="112500"/>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9" name="Rectangle 5"/>
          <p:cNvSpPr txBox="1">
            <a:spLocks noChangeArrowheads="1"/>
          </p:cNvSpPr>
          <p:nvPr/>
        </p:nvSpPr>
        <p:spPr bwMode="auto">
          <a:xfrm>
            <a:off x="2286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They are based on real world strategies shared  by the profession’s most successful music educators.</a:t>
            </a:r>
            <a:endParaRPr lang="en-US" sz="4000" dirty="0">
              <a:solidFill>
                <a:srgbClr val="FFFFFF"/>
              </a:solidFill>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Three of these publications are provided online at no charge by the </a:t>
            </a:r>
            <a:r>
              <a:rPr lang="en-US" sz="4000" dirty="0" smtClean="0">
                <a:solidFill>
                  <a:srgbClr val="FFCC00"/>
                </a:solidFill>
              </a:rPr>
              <a:t>Music Achievement Council. </a:t>
            </a:r>
            <a:endParaRPr lang="en-US" sz="4000" dirty="0">
              <a:solidFill>
                <a:srgbClr val="FFFFFF"/>
              </a:solidFill>
            </a:endParaRPr>
          </a:p>
        </p:txBody>
      </p:sp>
      <p:sp>
        <p:nvSpPr>
          <p:cNvPr id="8" name="TextBox 7"/>
          <p:cNvSpPr txBox="1"/>
          <p:nvPr/>
        </p:nvSpPr>
        <p:spPr>
          <a:xfrm>
            <a:off x="5692345" y="5638800"/>
            <a:ext cx="3451655" cy="584776"/>
          </a:xfrm>
          <a:prstGeom prst="rect">
            <a:avLst/>
          </a:prstGeom>
          <a:noFill/>
        </p:spPr>
        <p:txBody>
          <a:bodyPr wrap="none" rtlCol="0">
            <a:spAutoFit/>
          </a:bodyPr>
          <a:lstStyle/>
          <a:p>
            <a:r>
              <a:rPr lang="en-US" sz="3200" b="1" i="1" dirty="0" smtClean="0">
                <a:solidFill>
                  <a:srgbClr val="FFFFFF"/>
                </a:solidFill>
              </a:rPr>
              <a:t>Charlie </a:t>
            </a:r>
            <a:r>
              <a:rPr lang="en-US" sz="3200" b="1" i="1" dirty="0" err="1" smtClean="0">
                <a:solidFill>
                  <a:srgbClr val="FFFFFF"/>
                </a:solidFill>
              </a:rPr>
              <a:t>Menghini</a:t>
            </a:r>
            <a:endParaRPr lang="en-US" sz="3200" b="1" i="1" dirty="0"/>
          </a:p>
        </p:txBody>
      </p:sp>
      <p:pic>
        <p:nvPicPr>
          <p:cNvPr id="14" name="Picture 13" descr="Charlie Menghini-USED THIS ONE.jpg"/>
          <p:cNvPicPr>
            <a:picLocks noChangeAspect="1"/>
          </p:cNvPicPr>
          <p:nvPr/>
        </p:nvPicPr>
        <p:blipFill>
          <a:blip r:embed="rId2"/>
          <a:stretch>
            <a:fillRect/>
          </a:stretch>
        </p:blipFill>
        <p:spPr>
          <a:xfrm>
            <a:off x="6223000" y="2471815"/>
            <a:ext cx="2159000" cy="3052685"/>
          </a:xfrm>
          <a:prstGeom prst="rect">
            <a:avLst/>
          </a:prstGeom>
          <a:ln>
            <a:noFill/>
          </a:ln>
          <a:effectLst>
            <a:softEdge rad="112500"/>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9" name="Rectangle 5"/>
          <p:cNvSpPr txBox="1">
            <a:spLocks noChangeArrowheads="1"/>
          </p:cNvSpPr>
          <p:nvPr/>
        </p:nvSpPr>
        <p:spPr bwMode="auto">
          <a:xfrm>
            <a:off x="2286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They are based on real world strategies shared  by the profession’s most successful music educators.</a:t>
            </a:r>
            <a:endParaRPr lang="en-US" sz="4000" dirty="0">
              <a:solidFill>
                <a:srgbClr val="FFFFFF"/>
              </a:solidFill>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Three of these publications are provided online at no charge by the </a:t>
            </a:r>
            <a:r>
              <a:rPr lang="en-US" sz="4000" dirty="0" smtClean="0">
                <a:solidFill>
                  <a:srgbClr val="FFCC00"/>
                </a:solidFill>
              </a:rPr>
              <a:t>Music Achievement Council. </a:t>
            </a:r>
            <a:endParaRPr lang="en-US" sz="4000" dirty="0">
              <a:solidFill>
                <a:srgbClr val="FFFFFF"/>
              </a:solidFill>
            </a:endParaRPr>
          </a:p>
        </p:txBody>
      </p:sp>
      <p:sp>
        <p:nvSpPr>
          <p:cNvPr id="8" name="TextBox 7"/>
          <p:cNvSpPr txBox="1"/>
          <p:nvPr/>
        </p:nvSpPr>
        <p:spPr>
          <a:xfrm>
            <a:off x="6130565" y="5638800"/>
            <a:ext cx="2480035" cy="584776"/>
          </a:xfrm>
          <a:prstGeom prst="rect">
            <a:avLst/>
          </a:prstGeom>
          <a:noFill/>
        </p:spPr>
        <p:txBody>
          <a:bodyPr wrap="none" rtlCol="0">
            <a:spAutoFit/>
          </a:bodyPr>
          <a:lstStyle/>
          <a:p>
            <a:r>
              <a:rPr lang="en-US" sz="3200" b="1" i="1" dirty="0" smtClean="0">
                <a:solidFill>
                  <a:srgbClr val="FFFFFF"/>
                </a:solidFill>
              </a:rPr>
              <a:t>Marcia Neel</a:t>
            </a:r>
            <a:endParaRPr lang="en-US" sz="3200" b="1" i="1" dirty="0"/>
          </a:p>
        </p:txBody>
      </p:sp>
      <p:pic>
        <p:nvPicPr>
          <p:cNvPr id="10" name="Picture 9" descr="Screen Shot 2015-12-04 at 9.37.27 AM.png"/>
          <p:cNvPicPr>
            <a:picLocks noChangeAspect="1"/>
          </p:cNvPicPr>
          <p:nvPr/>
        </p:nvPicPr>
        <p:blipFill>
          <a:blip r:embed="rId2"/>
          <a:stretch>
            <a:fillRect/>
          </a:stretch>
        </p:blipFill>
        <p:spPr>
          <a:xfrm>
            <a:off x="6096000" y="2667000"/>
            <a:ext cx="2438400" cy="2881745"/>
          </a:xfrm>
          <a:prstGeom prst="rect">
            <a:avLst/>
          </a:prstGeom>
          <a:ln>
            <a:noFill/>
          </a:ln>
          <a:effectLst>
            <a:softEdge rad="112500"/>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9" name="Rectangle 5"/>
          <p:cNvSpPr txBox="1">
            <a:spLocks noChangeArrowheads="1"/>
          </p:cNvSpPr>
          <p:nvPr/>
        </p:nvSpPr>
        <p:spPr bwMode="auto">
          <a:xfrm>
            <a:off x="2286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They are based on real world strategies shared  by the profession’s most successful music educators.</a:t>
            </a:r>
            <a:endParaRPr lang="en-US" sz="4000" dirty="0">
              <a:solidFill>
                <a:srgbClr val="FFFFFF"/>
              </a:solidFill>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Three of these publications are provided online at no charge by the </a:t>
            </a:r>
            <a:r>
              <a:rPr lang="en-US" sz="4000" dirty="0" smtClean="0">
                <a:solidFill>
                  <a:srgbClr val="FFCC00"/>
                </a:solidFill>
              </a:rPr>
              <a:t>Music Achievement Council. </a:t>
            </a:r>
            <a:endParaRPr lang="en-US" sz="4000" dirty="0">
              <a:solidFill>
                <a:srgbClr val="FFFFFF"/>
              </a:solidFill>
            </a:endParaRPr>
          </a:p>
        </p:txBody>
      </p:sp>
      <p:sp>
        <p:nvSpPr>
          <p:cNvPr id="8" name="TextBox 7"/>
          <p:cNvSpPr txBox="1"/>
          <p:nvPr/>
        </p:nvSpPr>
        <p:spPr>
          <a:xfrm>
            <a:off x="6130565" y="5638800"/>
            <a:ext cx="2524318" cy="584776"/>
          </a:xfrm>
          <a:prstGeom prst="rect">
            <a:avLst/>
          </a:prstGeom>
          <a:noFill/>
        </p:spPr>
        <p:txBody>
          <a:bodyPr wrap="none" rtlCol="0">
            <a:spAutoFit/>
          </a:bodyPr>
          <a:lstStyle/>
          <a:p>
            <a:r>
              <a:rPr lang="en-US" sz="3200" b="1" i="1" dirty="0" smtClean="0">
                <a:solidFill>
                  <a:srgbClr val="FFFFFF"/>
                </a:solidFill>
              </a:rPr>
              <a:t>Terry Shade</a:t>
            </a:r>
            <a:endParaRPr lang="en-US" sz="3200" b="1" i="1" dirty="0"/>
          </a:p>
        </p:txBody>
      </p:sp>
      <p:pic>
        <p:nvPicPr>
          <p:cNvPr id="11" name="Picture 10" descr="Terry Shade 2.png"/>
          <p:cNvPicPr>
            <a:picLocks noChangeAspect="1"/>
          </p:cNvPicPr>
          <p:nvPr/>
        </p:nvPicPr>
        <p:blipFill>
          <a:blip r:embed="rId2"/>
          <a:stretch>
            <a:fillRect/>
          </a:stretch>
        </p:blipFill>
        <p:spPr>
          <a:xfrm>
            <a:off x="6070600" y="2743200"/>
            <a:ext cx="2451100" cy="2781300"/>
          </a:xfrm>
          <a:prstGeom prst="rect">
            <a:avLst/>
          </a:prstGeom>
          <a:ln>
            <a:noFill/>
          </a:ln>
          <a:effectLst>
            <a:softEdge rad="112500"/>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pic>
        <p:nvPicPr>
          <p:cNvPr id="9" name="Picture 8" descr="3-12"/>
          <p:cNvPicPr>
            <a:picLocks noGrp="1" noChangeAspect="1" noChangeArrowheads="1"/>
          </p:cNvPicPr>
          <p:nvPr/>
        </p:nvPicPr>
        <p:blipFill>
          <a:blip r:embed="rId2" cstate="print"/>
          <a:srcRect/>
          <a:stretch>
            <a:fillRect/>
          </a:stretch>
        </p:blipFill>
        <p:spPr bwMode="auto">
          <a:xfrm>
            <a:off x="685800" y="1066800"/>
            <a:ext cx="7086600" cy="4615536"/>
          </a:xfrm>
          <a:prstGeom prst="rect">
            <a:avLst/>
          </a:prstGeom>
          <a:noFill/>
          <a:ln w="9525">
            <a:noFill/>
            <a:miter lim="800000"/>
            <a:headEnd/>
            <a:tailEnd/>
          </a:ln>
          <a:effectLst>
            <a:softEdge rad="112500"/>
          </a:effectLst>
        </p:spPr>
      </p:pic>
      <p:pic>
        <p:nvPicPr>
          <p:cNvPr id="12" name="Picture 11" descr="slogan"/>
          <p:cNvPicPr>
            <a:picLocks noChangeAspect="1" noChangeArrowheads="1"/>
          </p:cNvPicPr>
          <p:nvPr/>
        </p:nvPicPr>
        <p:blipFill>
          <a:blip r:embed="rId3" cstate="print"/>
          <a:srcRect/>
          <a:stretch>
            <a:fillRect/>
          </a:stretch>
        </p:blipFill>
        <p:spPr bwMode="auto">
          <a:xfrm>
            <a:off x="5334000" y="3124200"/>
            <a:ext cx="3800475" cy="29749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6" name="TextBox 5"/>
          <p:cNvSpPr txBox="1"/>
          <p:nvPr/>
        </p:nvSpPr>
        <p:spPr>
          <a:xfrm>
            <a:off x="0" y="947916"/>
            <a:ext cx="9144000" cy="1261884"/>
          </a:xfrm>
          <a:prstGeom prst="rect">
            <a:avLst/>
          </a:prstGeom>
          <a:noFill/>
        </p:spPr>
        <p:txBody>
          <a:bodyPr wrap="square" rtlCol="0">
            <a:spAutoFit/>
          </a:bodyPr>
          <a:lstStyle/>
          <a:p>
            <a:pPr algn="ctr"/>
            <a:r>
              <a:rPr lang="en-US" sz="3600" i="1" dirty="0" smtClean="0">
                <a:solidFill>
                  <a:schemeClr val="bg1"/>
                </a:solidFill>
              </a:rPr>
              <a:t>Music making has been </a:t>
            </a:r>
            <a:r>
              <a:rPr lang="en-US" sz="3600" i="1" dirty="0" smtClean="0">
                <a:solidFill>
                  <a:srgbClr val="FFC000"/>
                </a:solidFill>
              </a:rPr>
              <a:t>scientifically</a:t>
            </a:r>
            <a:r>
              <a:rPr lang="en-US" sz="3600" i="1" dirty="0" smtClean="0">
                <a:solidFill>
                  <a:schemeClr val="bg1"/>
                </a:solidFill>
              </a:rPr>
              <a:t> proven to:</a:t>
            </a:r>
          </a:p>
          <a:p>
            <a:endParaRPr lang="en-US" sz="4000" dirty="0"/>
          </a:p>
        </p:txBody>
      </p:sp>
      <p:sp>
        <p:nvSpPr>
          <p:cNvPr id="11" name="TextBox 10"/>
          <p:cNvSpPr txBox="1"/>
          <p:nvPr/>
        </p:nvSpPr>
        <p:spPr>
          <a:xfrm>
            <a:off x="533400" y="1600200"/>
            <a:ext cx="7010400" cy="1200329"/>
          </a:xfrm>
          <a:prstGeom prst="rect">
            <a:avLst/>
          </a:prstGeom>
          <a:noFill/>
        </p:spPr>
        <p:txBody>
          <a:bodyPr wrap="square" rtlCol="0">
            <a:spAutoFit/>
          </a:bodyPr>
          <a:lstStyle/>
          <a:p>
            <a:r>
              <a:rPr lang="en-US" sz="3600" dirty="0" smtClean="0">
                <a:solidFill>
                  <a:schemeClr val="accent5">
                    <a:lumMod val="75000"/>
                  </a:schemeClr>
                </a:solidFill>
              </a:rPr>
              <a:t>Exercise the brain</a:t>
            </a:r>
          </a:p>
          <a:p>
            <a:r>
              <a:rPr lang="en-US" sz="3600" dirty="0" smtClean="0">
                <a:solidFill>
                  <a:srgbClr val="FFC000"/>
                </a:solidFill>
              </a:rPr>
              <a:t>   </a:t>
            </a:r>
            <a:endParaRPr lang="en-US" sz="4000" dirty="0"/>
          </a:p>
        </p:txBody>
      </p:sp>
      <p:sp>
        <p:nvSpPr>
          <p:cNvPr id="5" name="TextBox 4"/>
          <p:cNvSpPr txBox="1"/>
          <p:nvPr/>
        </p:nvSpPr>
        <p:spPr>
          <a:xfrm>
            <a:off x="1066800" y="2209800"/>
            <a:ext cx="7010400" cy="1200329"/>
          </a:xfrm>
          <a:prstGeom prst="rect">
            <a:avLst/>
          </a:prstGeom>
          <a:noFill/>
        </p:spPr>
        <p:txBody>
          <a:bodyPr wrap="square" rtlCol="0">
            <a:spAutoFit/>
          </a:bodyPr>
          <a:lstStyle/>
          <a:p>
            <a:r>
              <a:rPr lang="en-US" sz="3600" dirty="0" smtClean="0">
                <a:solidFill>
                  <a:srgbClr val="FFC000"/>
                </a:solidFill>
              </a:rPr>
              <a:t>Inspire creativity</a:t>
            </a:r>
          </a:p>
          <a:p>
            <a:r>
              <a:rPr lang="en-US" sz="3600" dirty="0" smtClean="0">
                <a:solidFill>
                  <a:schemeClr val="accent5">
                    <a:lumMod val="75000"/>
                  </a:schemeClr>
                </a:solidFill>
              </a:rPr>
              <a:t>      </a:t>
            </a:r>
            <a:endParaRPr lang="en-US" sz="4000" dirty="0"/>
          </a:p>
        </p:txBody>
      </p:sp>
      <p:sp>
        <p:nvSpPr>
          <p:cNvPr id="8" name="TextBox 7"/>
          <p:cNvSpPr txBox="1"/>
          <p:nvPr/>
        </p:nvSpPr>
        <p:spPr>
          <a:xfrm>
            <a:off x="1676400" y="2819400"/>
            <a:ext cx="7010400" cy="1200329"/>
          </a:xfrm>
          <a:prstGeom prst="rect">
            <a:avLst/>
          </a:prstGeom>
          <a:noFill/>
        </p:spPr>
        <p:txBody>
          <a:bodyPr wrap="square" rtlCol="0">
            <a:spAutoFit/>
          </a:bodyPr>
          <a:lstStyle/>
          <a:p>
            <a:r>
              <a:rPr lang="en-US" sz="3600" dirty="0" smtClean="0">
                <a:solidFill>
                  <a:schemeClr val="accent5">
                    <a:lumMod val="75000"/>
                  </a:schemeClr>
                </a:solidFill>
              </a:rPr>
              <a:t>Increase productivity</a:t>
            </a:r>
          </a:p>
          <a:p>
            <a:r>
              <a:rPr lang="en-US" sz="3600" dirty="0" smtClean="0">
                <a:solidFill>
                  <a:srgbClr val="FFC000"/>
                </a:solidFill>
              </a:rPr>
              <a:t>         </a:t>
            </a:r>
            <a:endParaRPr lang="en-US" sz="4000" dirty="0"/>
          </a:p>
        </p:txBody>
      </p:sp>
      <p:sp>
        <p:nvSpPr>
          <p:cNvPr id="9" name="TextBox 8"/>
          <p:cNvSpPr txBox="1"/>
          <p:nvPr/>
        </p:nvSpPr>
        <p:spPr>
          <a:xfrm>
            <a:off x="2362200" y="3429000"/>
            <a:ext cx="7010400" cy="1200329"/>
          </a:xfrm>
          <a:prstGeom prst="rect">
            <a:avLst/>
          </a:prstGeom>
          <a:noFill/>
        </p:spPr>
        <p:txBody>
          <a:bodyPr wrap="square" rtlCol="0">
            <a:spAutoFit/>
          </a:bodyPr>
          <a:lstStyle/>
          <a:p>
            <a:r>
              <a:rPr lang="en-US" sz="3600" dirty="0" smtClean="0">
                <a:solidFill>
                  <a:srgbClr val="FFC000"/>
                </a:solidFill>
              </a:rPr>
              <a:t>Fight memory loss</a:t>
            </a:r>
          </a:p>
          <a:p>
            <a:r>
              <a:rPr lang="en-US" sz="3600" dirty="0" smtClean="0">
                <a:solidFill>
                  <a:schemeClr val="accent5">
                    <a:lumMod val="75000"/>
                  </a:schemeClr>
                </a:solidFill>
              </a:rPr>
              <a:t>           </a:t>
            </a:r>
            <a:endParaRPr lang="en-US" sz="4000" dirty="0"/>
          </a:p>
        </p:txBody>
      </p:sp>
      <p:sp>
        <p:nvSpPr>
          <p:cNvPr id="10" name="TextBox 9"/>
          <p:cNvSpPr txBox="1"/>
          <p:nvPr/>
        </p:nvSpPr>
        <p:spPr>
          <a:xfrm>
            <a:off x="2971800" y="4038600"/>
            <a:ext cx="7010400" cy="1200329"/>
          </a:xfrm>
          <a:prstGeom prst="rect">
            <a:avLst/>
          </a:prstGeom>
          <a:noFill/>
        </p:spPr>
        <p:txBody>
          <a:bodyPr wrap="square" rtlCol="0">
            <a:spAutoFit/>
          </a:bodyPr>
          <a:lstStyle/>
          <a:p>
            <a:r>
              <a:rPr lang="en-US" sz="3600" dirty="0" smtClean="0">
                <a:solidFill>
                  <a:schemeClr val="accent5">
                    <a:lumMod val="75000"/>
                  </a:schemeClr>
                </a:solidFill>
              </a:rPr>
              <a:t>Reduce stress</a:t>
            </a:r>
          </a:p>
          <a:p>
            <a:r>
              <a:rPr lang="en-US" sz="3600" dirty="0" smtClean="0">
                <a:solidFill>
                  <a:srgbClr val="FFC000"/>
                </a:solidFill>
              </a:rPr>
              <a:t>               </a:t>
            </a:r>
            <a:endParaRPr lang="en-US" sz="4000" dirty="0"/>
          </a:p>
        </p:txBody>
      </p:sp>
      <p:sp>
        <p:nvSpPr>
          <p:cNvPr id="12" name="TextBox 11"/>
          <p:cNvSpPr txBox="1"/>
          <p:nvPr/>
        </p:nvSpPr>
        <p:spPr>
          <a:xfrm>
            <a:off x="3657600" y="4648200"/>
            <a:ext cx="7010400" cy="1200329"/>
          </a:xfrm>
          <a:prstGeom prst="rect">
            <a:avLst/>
          </a:prstGeom>
          <a:noFill/>
        </p:spPr>
        <p:txBody>
          <a:bodyPr wrap="square" rtlCol="0">
            <a:spAutoFit/>
          </a:bodyPr>
          <a:lstStyle/>
          <a:p>
            <a:r>
              <a:rPr lang="en-US" sz="3600" dirty="0" smtClean="0">
                <a:solidFill>
                  <a:srgbClr val="FFC000"/>
                </a:solidFill>
              </a:rPr>
              <a:t>Lower blood pressure</a:t>
            </a:r>
          </a:p>
          <a:p>
            <a:r>
              <a:rPr lang="en-US" sz="3600" dirty="0" smtClean="0">
                <a:solidFill>
                  <a:schemeClr val="accent5">
                    <a:lumMod val="75000"/>
                  </a:schemeClr>
                </a:solidFill>
              </a:rPr>
              <a:t>                  </a:t>
            </a:r>
            <a:endParaRPr lang="en-US" sz="4000" dirty="0"/>
          </a:p>
        </p:txBody>
      </p:sp>
      <p:sp>
        <p:nvSpPr>
          <p:cNvPr id="13" name="TextBox 12"/>
          <p:cNvSpPr txBox="1"/>
          <p:nvPr/>
        </p:nvSpPr>
        <p:spPr>
          <a:xfrm>
            <a:off x="4419600" y="5221069"/>
            <a:ext cx="7010400" cy="646331"/>
          </a:xfrm>
          <a:prstGeom prst="rect">
            <a:avLst/>
          </a:prstGeom>
          <a:noFill/>
        </p:spPr>
        <p:txBody>
          <a:bodyPr wrap="square" rtlCol="0">
            <a:spAutoFit/>
          </a:bodyPr>
          <a:lstStyle/>
          <a:p>
            <a:r>
              <a:rPr lang="en-US" sz="3600" dirty="0" smtClean="0">
                <a:solidFill>
                  <a:schemeClr val="accent5">
                    <a:lumMod val="75000"/>
                  </a:schemeClr>
                </a:solidFill>
              </a:rPr>
              <a:t>Build confidence</a:t>
            </a:r>
            <a:endParaRPr lang="en-US" sz="4000" dirty="0"/>
          </a:p>
        </p:txBody>
      </p:sp>
      <p:sp>
        <p:nvSpPr>
          <p:cNvPr id="14" name="TextBox 13"/>
          <p:cNvSpPr txBox="1"/>
          <p:nvPr/>
        </p:nvSpPr>
        <p:spPr>
          <a:xfrm>
            <a:off x="5029200" y="5824716"/>
            <a:ext cx="7010400" cy="1261884"/>
          </a:xfrm>
          <a:prstGeom prst="rect">
            <a:avLst/>
          </a:prstGeom>
          <a:noFill/>
        </p:spPr>
        <p:txBody>
          <a:bodyPr wrap="square" rtlCol="0">
            <a:spAutoFit/>
          </a:bodyPr>
          <a:lstStyle/>
          <a:p>
            <a:r>
              <a:rPr lang="en-US" sz="3600" dirty="0" smtClean="0">
                <a:solidFill>
                  <a:srgbClr val="FFC000"/>
                </a:solidFill>
              </a:rPr>
              <a:t>Stave off depression</a:t>
            </a:r>
          </a:p>
          <a:p>
            <a:pPr algn="ctr"/>
            <a:endParaRPr lang="en-US" sz="4000" dirty="0"/>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ID="23" presetClass="entr" presetSubtype="16"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23" presetClass="entr" presetSubtype="16" fill="hold" grpId="0" nodeType="afterEffect">
                                  <p:stCondLst>
                                    <p:cond delay="20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7500"/>
                            </p:stCondLst>
                            <p:childTnLst>
                              <p:par>
                                <p:cTn id="20" presetID="23" presetClass="entr" presetSubtype="16" fill="hold" grpId="0" nodeType="after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10000"/>
                            </p:stCondLst>
                            <p:childTnLst>
                              <p:par>
                                <p:cTn id="25" presetID="23" presetClass="entr" presetSubtype="16" fill="hold" grpId="0" nodeType="afterEffect">
                                  <p:stCondLst>
                                    <p:cond delay="20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12500"/>
                            </p:stCondLst>
                            <p:childTnLst>
                              <p:par>
                                <p:cTn id="30" presetID="23" presetClass="entr" presetSubtype="16" fill="hold" grpId="0" nodeType="afterEffect">
                                  <p:stCondLst>
                                    <p:cond delay="20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childTnLst>
                          </p:cTn>
                        </p:par>
                        <p:par>
                          <p:cTn id="34" fill="hold">
                            <p:stCondLst>
                              <p:cond delay="15000"/>
                            </p:stCondLst>
                            <p:childTnLst>
                              <p:par>
                                <p:cTn id="35" presetID="23" presetClass="entr" presetSubtype="16" fill="hold" grpId="0" nodeType="after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par>
                          <p:cTn id="39" fill="hold">
                            <p:stCondLst>
                              <p:cond delay="17500"/>
                            </p:stCondLst>
                            <p:childTnLst>
                              <p:par>
                                <p:cTn id="40" presetID="23" presetClass="entr" presetSubtype="16" fill="hold" grpId="0" nodeType="afterEffect">
                                  <p:stCondLst>
                                    <p:cond delay="2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8" grpId="0"/>
      <p:bldP spid="9" grpId="0"/>
      <p:bldP spid="10" grpId="0"/>
      <p:bldP spid="12" grpId="0"/>
      <p:bldP spid="13" grpId="0"/>
      <p:bldP spid="14"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Metropolitan Nashville Public Schools found that </a:t>
            </a:r>
            <a:r>
              <a:rPr lang="en-US" sz="4000" dirty="0" smtClean="0">
                <a:solidFill>
                  <a:srgbClr val="FFCC00"/>
                </a:solidFill>
              </a:rPr>
              <a:t>ATTENDANCE RATES </a:t>
            </a:r>
            <a:r>
              <a:rPr lang="en-US" sz="4000" u="sng" dirty="0" smtClean="0">
                <a:solidFill>
                  <a:srgbClr val="FFCC00"/>
                </a:solidFill>
              </a:rPr>
              <a:t>ROSE </a:t>
            </a:r>
            <a:r>
              <a:rPr lang="en-US" sz="4000" i="1" dirty="0" smtClean="0">
                <a:solidFill>
                  <a:srgbClr val="FFFFFF"/>
                </a:solidFill>
              </a:rPr>
              <a:t>with increased study in music.  </a:t>
            </a:r>
            <a:endParaRPr lang="en-US" sz="4000" i="1" dirty="0">
              <a:solidFill>
                <a:srgbClr val="FFFFFF"/>
              </a:solidFill>
            </a:endParaRPr>
          </a:p>
        </p:txBody>
      </p:sp>
      <p:sp>
        <p:nvSpPr>
          <p:cNvPr id="12" name="Rectangle 5"/>
          <p:cNvSpPr txBox="1">
            <a:spLocks noChangeArrowheads="1"/>
          </p:cNvSpPr>
          <p:nvPr/>
        </p:nvSpPr>
        <p:spPr bwMode="auto">
          <a:xfrm>
            <a:off x="304800" y="2971800"/>
            <a:ext cx="8610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               No Music:			</a:t>
            </a:r>
          </a:p>
          <a:p>
            <a:r>
              <a:rPr lang="en-US" sz="4000" i="1" dirty="0" smtClean="0">
                <a:solidFill>
                  <a:srgbClr val="FFFFFF"/>
                </a:solidFill>
              </a:rPr>
              <a:t>&lt; 1 Year of Music: 	</a:t>
            </a:r>
          </a:p>
          <a:p>
            <a:r>
              <a:rPr lang="en-US" sz="4000" i="1" dirty="0" smtClean="0">
                <a:solidFill>
                  <a:srgbClr val="FFFFFF"/>
                </a:solidFill>
              </a:rPr>
              <a:t>&gt; 1 Year of Music: 	</a:t>
            </a:r>
            <a:endParaRPr lang="en-US" sz="4000" i="1" dirty="0">
              <a:solidFill>
                <a:srgbClr val="FFFFFF"/>
              </a:solidFill>
            </a:endParaRPr>
          </a:p>
        </p:txBody>
      </p:sp>
      <p:pic>
        <p:nvPicPr>
          <p:cNvPr id="14" name="Picture 13" descr="Screen Shot 2015-12-04 at 10.22.58 AM.png"/>
          <p:cNvPicPr>
            <a:picLocks noChangeAspect="1"/>
          </p:cNvPicPr>
          <p:nvPr/>
        </p:nvPicPr>
        <p:blipFill>
          <a:blip r:embed="rId2"/>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87%</a:t>
            </a:r>
            <a:r>
              <a:rPr lang="en-US" sz="4000" i="1" dirty="0" smtClean="0">
                <a:solidFill>
                  <a:srgbClr val="FFFFFF"/>
                </a:solidFill>
              </a:rPr>
              <a:t> Attendance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93%</a:t>
            </a:r>
            <a:r>
              <a:rPr lang="en-US" sz="4000" i="1" dirty="0" smtClean="0">
                <a:solidFill>
                  <a:srgbClr val="FFFFFF"/>
                </a:solidFill>
              </a:rPr>
              <a:t> Attendance</a:t>
            </a:r>
            <a:endParaRPr lang="en-US" sz="4000" i="1" dirty="0">
              <a:solidFill>
                <a:srgbClr val="FFFFFF"/>
              </a:solidFill>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91%</a:t>
            </a:r>
            <a:r>
              <a:rPr lang="en-US" sz="4000" i="1" dirty="0" smtClean="0">
                <a:solidFill>
                  <a:srgbClr val="FFFFFF"/>
                </a:solidFill>
              </a:rPr>
              <a:t> Attendance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2" accel="50000" decel="50000" fill="hold" grpId="0" nodeType="afterEffect">
                                  <p:stCondLst>
                                    <p:cond delay="5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2000"/>
                            </p:stCondLst>
                            <p:childTnLst>
                              <p:par>
                                <p:cTn id="15" presetID="2" presetClass="entr" presetSubtype="2" accel="50000" decel="50000" fill="hold" grpId="0" nodeType="afterEffect">
                                  <p:stCondLst>
                                    <p:cond delay="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pic>
        <p:nvPicPr>
          <p:cNvPr id="7" name="Content Placeholder 4" descr="07_Img2362_LOW.jpg"/>
          <p:cNvPicPr>
            <a:picLocks noGrp="1" noChangeAspect="1"/>
          </p:cNvPicPr>
          <p:nvPr/>
        </p:nvPicPr>
        <p:blipFill>
          <a:blip r:embed="rId2" cstate="print"/>
          <a:stretch>
            <a:fillRect/>
          </a:stretch>
        </p:blipFill>
        <p:spPr bwMode="auto">
          <a:xfrm>
            <a:off x="3733800" y="3505200"/>
            <a:ext cx="4016568" cy="2667000"/>
          </a:xfrm>
          <a:prstGeom prst="roundRect">
            <a:avLst>
              <a:gd name="adj" fmla="val 8594"/>
            </a:avLst>
          </a:prstGeom>
          <a:solidFill>
            <a:srgbClr val="FFFFFF">
              <a:shade val="85000"/>
            </a:srgbClr>
          </a:solidFill>
          <a:ln w="9525">
            <a:noFill/>
            <a:miter lim="800000"/>
            <a:headEnd/>
            <a:tailEnd/>
          </a:ln>
          <a:effectLst>
            <a:reflection stA="50000" endPos="75000" dist="12700" dir="5400000" sy="-100000" algn="bl" rotWithShape="0"/>
            <a:softEdge rad="127000"/>
          </a:effectLst>
        </p:spPr>
      </p:pic>
      <p:sp>
        <p:nvSpPr>
          <p:cNvPr id="8" name="TextBox 7"/>
          <p:cNvSpPr txBox="1"/>
          <p:nvPr/>
        </p:nvSpPr>
        <p:spPr>
          <a:xfrm>
            <a:off x="457200" y="914400"/>
            <a:ext cx="8407397" cy="3170099"/>
          </a:xfrm>
          <a:prstGeom prst="rect">
            <a:avLst/>
          </a:prstGeom>
          <a:noFill/>
        </p:spPr>
        <p:txBody>
          <a:bodyPr wrap="none" rtlCol="0">
            <a:spAutoFit/>
          </a:bodyPr>
          <a:lstStyle/>
          <a:p>
            <a:r>
              <a:rPr lang="en-US" sz="4000" u="sng" dirty="0" smtClean="0">
                <a:solidFill>
                  <a:srgbClr val="FFCC00"/>
                </a:solidFill>
              </a:rPr>
              <a:t>96 percent</a:t>
            </a:r>
            <a:r>
              <a:rPr lang="en-US" sz="4000" dirty="0" smtClean="0">
                <a:solidFill>
                  <a:srgbClr val="FFCC00"/>
                </a:solidFill>
              </a:rPr>
              <a:t> </a:t>
            </a:r>
            <a:r>
              <a:rPr lang="en-US" sz="4000" dirty="0" smtClean="0">
                <a:solidFill>
                  <a:srgbClr val="FFFFFF"/>
                </a:solidFill>
              </a:rPr>
              <a:t>of public school principals </a:t>
            </a:r>
          </a:p>
          <a:p>
            <a:r>
              <a:rPr lang="en-US" sz="4000" dirty="0" smtClean="0">
                <a:solidFill>
                  <a:srgbClr val="FFFFFF"/>
                </a:solidFill>
              </a:rPr>
              <a:t>believe that participating in music</a:t>
            </a:r>
          </a:p>
          <a:p>
            <a:r>
              <a:rPr lang="en-US" sz="4000" dirty="0" smtClean="0">
                <a:solidFill>
                  <a:srgbClr val="FFFFFF"/>
                </a:solidFill>
              </a:rPr>
              <a:t>education encourages and motivates</a:t>
            </a:r>
          </a:p>
          <a:p>
            <a:r>
              <a:rPr lang="en-US" sz="4000" dirty="0" smtClean="0">
                <a:solidFill>
                  <a:srgbClr val="FFFFFF"/>
                </a:solidFill>
              </a:rPr>
              <a:t>students to stay in school longer.</a:t>
            </a:r>
          </a:p>
          <a:p>
            <a:r>
              <a:rPr lang="en-US" sz="4000" i="1" dirty="0" smtClean="0">
                <a:solidFill>
                  <a:srgbClr val="FFFFFF"/>
                </a:solidFill>
              </a:rPr>
              <a:t>(Harris Poll) </a:t>
            </a:r>
            <a:endParaRPr lang="en-US" sz="4000" dirty="0"/>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Metropolitan Nashville Public Schools found that </a:t>
            </a:r>
            <a:r>
              <a:rPr lang="en-US" sz="4000" dirty="0" smtClean="0">
                <a:solidFill>
                  <a:srgbClr val="FFCC00"/>
                </a:solidFill>
              </a:rPr>
              <a:t>DISCIPLINE REPORTS </a:t>
            </a:r>
            <a:r>
              <a:rPr lang="en-US" sz="4000" u="sng" dirty="0" smtClean="0">
                <a:solidFill>
                  <a:srgbClr val="FFCC00"/>
                </a:solidFill>
              </a:rPr>
              <a:t>FELL </a:t>
            </a:r>
            <a:r>
              <a:rPr lang="en-US" sz="4000" i="1" dirty="0" smtClean="0">
                <a:solidFill>
                  <a:srgbClr val="FFFFFF"/>
                </a:solidFill>
              </a:rPr>
              <a:t>with increased study in music.  </a:t>
            </a:r>
            <a:endParaRPr lang="en-US" sz="4000" i="1" dirty="0">
              <a:solidFill>
                <a:srgbClr val="FFFFFF"/>
              </a:solidFill>
            </a:endParaRPr>
          </a:p>
        </p:txBody>
      </p:sp>
      <p:sp>
        <p:nvSpPr>
          <p:cNvPr id="12" name="Rectangle 5"/>
          <p:cNvSpPr txBox="1">
            <a:spLocks noChangeArrowheads="1"/>
          </p:cNvSpPr>
          <p:nvPr/>
        </p:nvSpPr>
        <p:spPr bwMode="auto">
          <a:xfrm>
            <a:off x="304800" y="29718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               No Music:			</a:t>
            </a:r>
          </a:p>
          <a:p>
            <a:r>
              <a:rPr lang="en-US" sz="4000" i="1" dirty="0" smtClean="0">
                <a:solidFill>
                  <a:srgbClr val="FFFFFF"/>
                </a:solidFill>
              </a:rPr>
              <a:t>&lt; 1 Year of Music: 	</a:t>
            </a:r>
          </a:p>
          <a:p>
            <a:r>
              <a:rPr lang="en-US" sz="4000" i="1" dirty="0" smtClean="0">
                <a:solidFill>
                  <a:srgbClr val="FFFFFF"/>
                </a:solidFill>
              </a:rPr>
              <a:t>&gt; 1 Year of Music: 	</a:t>
            </a:r>
            <a:endParaRPr lang="en-US" sz="4000" i="1" dirty="0">
              <a:solidFill>
                <a:srgbClr val="FFFFFF"/>
              </a:solidFill>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4.34</a:t>
            </a:r>
            <a:r>
              <a:rPr lang="en-US" sz="4000" dirty="0" smtClean="0">
                <a:solidFill>
                  <a:srgbClr val="FFCC00"/>
                </a:solidFill>
              </a:rPr>
              <a:t> </a:t>
            </a:r>
            <a:r>
              <a:rPr lang="en-US" sz="4000" i="1" dirty="0" smtClean="0">
                <a:solidFill>
                  <a:srgbClr val="FFFFFF"/>
                </a:solidFill>
              </a:rPr>
              <a:t>over 4 years</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3.23</a:t>
            </a:r>
            <a:r>
              <a:rPr lang="en-US" sz="4000" i="1" dirty="0" smtClean="0">
                <a:solidFill>
                  <a:srgbClr val="FFFFFF"/>
                </a:solidFill>
              </a:rPr>
              <a:t> over 4 years</a:t>
            </a:r>
            <a:endParaRPr lang="en-US" sz="4000" i="1" dirty="0">
              <a:solidFill>
                <a:srgbClr val="FFFFFF"/>
              </a:solidFill>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3.75</a:t>
            </a:r>
            <a:r>
              <a:rPr lang="en-US" sz="4000" i="1" dirty="0" smtClean="0">
                <a:solidFill>
                  <a:srgbClr val="FFFFFF"/>
                </a:solidFill>
              </a:rPr>
              <a:t> over 4 years</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2" accel="50000" decel="50000" fill="hold" grpId="0" nodeType="afterEffect">
                                  <p:stCondLst>
                                    <p:cond delay="5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2000"/>
                            </p:stCondLst>
                            <p:childTnLst>
                              <p:par>
                                <p:cTn id="15" presetID="2" presetClass="entr" presetSubtype="2" accel="50000" decel="50000" fill="hold" grpId="0" nodeType="afterEffect">
                                  <p:stCondLst>
                                    <p:cond delay="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Metropolitan Nashville Public Schools found that </a:t>
            </a:r>
            <a:r>
              <a:rPr lang="en-US" sz="4000" dirty="0" smtClean="0">
                <a:solidFill>
                  <a:srgbClr val="FFCC00"/>
                </a:solidFill>
              </a:rPr>
              <a:t>GPAs </a:t>
            </a:r>
            <a:r>
              <a:rPr lang="en-US" sz="4000" u="sng" dirty="0" smtClean="0">
                <a:solidFill>
                  <a:srgbClr val="FFCC00"/>
                </a:solidFill>
              </a:rPr>
              <a:t>ROSE</a:t>
            </a:r>
            <a:r>
              <a:rPr lang="en-US" sz="4000" dirty="0" smtClean="0">
                <a:solidFill>
                  <a:srgbClr val="FFCC00"/>
                </a:solidFill>
              </a:rPr>
              <a:t> </a:t>
            </a:r>
            <a:r>
              <a:rPr lang="en-US" sz="4000" i="1" dirty="0" smtClean="0">
                <a:solidFill>
                  <a:srgbClr val="FFFFFF"/>
                </a:solidFill>
              </a:rPr>
              <a:t>with increased study in music.  </a:t>
            </a:r>
            <a:endParaRPr lang="en-US" sz="4000" i="1" dirty="0">
              <a:solidFill>
                <a:srgbClr val="FFFFFF"/>
              </a:solidFill>
            </a:endParaRPr>
          </a:p>
        </p:txBody>
      </p:sp>
      <p:sp>
        <p:nvSpPr>
          <p:cNvPr id="12" name="Rectangle 5"/>
          <p:cNvSpPr txBox="1">
            <a:spLocks noChangeArrowheads="1"/>
          </p:cNvSpPr>
          <p:nvPr/>
        </p:nvSpPr>
        <p:spPr bwMode="auto">
          <a:xfrm>
            <a:off x="304800" y="2971800"/>
            <a:ext cx="8610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               No Music:			</a:t>
            </a:r>
          </a:p>
          <a:p>
            <a:r>
              <a:rPr lang="en-US" sz="4000" i="1" dirty="0" smtClean="0">
                <a:solidFill>
                  <a:srgbClr val="FFFFFF"/>
                </a:solidFill>
              </a:rPr>
              <a:t>&lt; 1 Year of Music: 	</a:t>
            </a:r>
          </a:p>
          <a:p>
            <a:r>
              <a:rPr lang="en-US" sz="4000" i="1" dirty="0" smtClean="0">
                <a:solidFill>
                  <a:srgbClr val="FFFFFF"/>
                </a:solidFill>
              </a:rPr>
              <a:t>&gt; 1 Year of Music: 	</a:t>
            </a:r>
            <a:endParaRPr lang="en-US" sz="4000" i="1" dirty="0">
              <a:solidFill>
                <a:srgbClr val="FFFFFF"/>
              </a:solidFill>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2.51</a:t>
            </a:r>
            <a:r>
              <a:rPr lang="en-US" sz="4000" i="1" dirty="0" smtClean="0">
                <a:solidFill>
                  <a:srgbClr val="FFFFFF"/>
                </a:solidFill>
              </a:rPr>
              <a:t> Average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2.89</a:t>
            </a:r>
            <a:r>
              <a:rPr lang="en-US" sz="4000" i="1" dirty="0" smtClean="0">
                <a:solidFill>
                  <a:srgbClr val="FFFFFF"/>
                </a:solidFill>
              </a:rPr>
              <a:t> Average</a:t>
            </a:r>
            <a:endParaRPr lang="en-US" sz="4000" i="1" dirty="0">
              <a:solidFill>
                <a:srgbClr val="FFFFFF"/>
              </a:solidFill>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2.61</a:t>
            </a:r>
            <a:r>
              <a:rPr lang="en-US" sz="4000" i="1" dirty="0" smtClean="0">
                <a:solidFill>
                  <a:srgbClr val="FFFFFF"/>
                </a:solidFill>
              </a:rPr>
              <a:t> Average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par>
                          <p:cTn id="8" fill="hold">
                            <p:stCondLst>
                              <p:cond delay="6000"/>
                            </p:stCondLst>
                            <p:childTnLst>
                              <p:par>
                                <p:cTn id="9" presetID="12" presetClass="entr" presetSubtype="4" fill="hold" grpId="0"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12000"/>
                            </p:stCondLst>
                            <p:childTnLst>
                              <p:par>
                                <p:cTn id="13" presetID="12" presetClass="entr" presetSubtype="4" fill="hold" grpId="0"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Metropolitan Nashville Public Schools found that </a:t>
            </a:r>
            <a:r>
              <a:rPr lang="en-US" sz="4000" dirty="0" smtClean="0">
                <a:solidFill>
                  <a:srgbClr val="FFCC00"/>
                </a:solidFill>
              </a:rPr>
              <a:t>GRADUATION RATES </a:t>
            </a:r>
            <a:r>
              <a:rPr lang="en-US" sz="4000" u="sng" dirty="0" smtClean="0">
                <a:solidFill>
                  <a:srgbClr val="FFCC00"/>
                </a:solidFill>
              </a:rPr>
              <a:t>ROSE </a:t>
            </a:r>
            <a:r>
              <a:rPr lang="en-US" sz="4000" i="1" dirty="0" smtClean="0">
                <a:solidFill>
                  <a:srgbClr val="FFFFFF"/>
                </a:solidFill>
              </a:rPr>
              <a:t>with increased study in music.  </a:t>
            </a:r>
            <a:endParaRPr lang="en-US" sz="4000" i="1" dirty="0">
              <a:solidFill>
                <a:srgbClr val="FFFFFF"/>
              </a:solidFill>
            </a:endParaRPr>
          </a:p>
        </p:txBody>
      </p:sp>
      <p:sp>
        <p:nvSpPr>
          <p:cNvPr id="12" name="Rectangle 5"/>
          <p:cNvSpPr txBox="1">
            <a:spLocks noChangeArrowheads="1"/>
          </p:cNvSpPr>
          <p:nvPr/>
        </p:nvSpPr>
        <p:spPr bwMode="auto">
          <a:xfrm>
            <a:off x="304800" y="2971800"/>
            <a:ext cx="86868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               No Music:			</a:t>
            </a:r>
          </a:p>
          <a:p>
            <a:r>
              <a:rPr lang="en-US" sz="4000" i="1" dirty="0" smtClean="0">
                <a:solidFill>
                  <a:srgbClr val="FFFFFF"/>
                </a:solidFill>
              </a:rPr>
              <a:t>&lt; 1 Year of Music: 	</a:t>
            </a:r>
          </a:p>
          <a:p>
            <a:r>
              <a:rPr lang="en-US" sz="4000" i="1" dirty="0" smtClean="0">
                <a:solidFill>
                  <a:srgbClr val="FFFFFF"/>
                </a:solidFill>
              </a:rPr>
              <a:t>&gt; 1 Year of Music: 	</a:t>
            </a:r>
            <a:endParaRPr lang="en-US" sz="4000" i="1" dirty="0">
              <a:solidFill>
                <a:srgbClr val="FFFFFF"/>
              </a:solidFill>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60% </a:t>
            </a:r>
            <a:r>
              <a:rPr lang="en-US" sz="4000" i="1" dirty="0" smtClean="0">
                <a:solidFill>
                  <a:srgbClr val="FFFFFF"/>
                </a:solidFill>
              </a:rPr>
              <a:t>Average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91% </a:t>
            </a:r>
            <a:r>
              <a:rPr lang="en-US" sz="4000" i="1" dirty="0" smtClean="0">
                <a:solidFill>
                  <a:srgbClr val="FFFFFF"/>
                </a:solidFill>
              </a:rPr>
              <a:t>Average</a:t>
            </a:r>
            <a:endParaRPr lang="en-US" sz="4000" i="1" dirty="0">
              <a:solidFill>
                <a:srgbClr val="FFFFFF"/>
              </a:solidFill>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81% </a:t>
            </a:r>
            <a:r>
              <a:rPr lang="en-US" sz="4000" i="1" dirty="0" smtClean="0">
                <a:solidFill>
                  <a:srgbClr val="FFFFFF"/>
                </a:solidFill>
              </a:rPr>
              <a:t>Average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par>
                          <p:cTn id="8" fill="hold">
                            <p:stCondLst>
                              <p:cond delay="6000"/>
                            </p:stCondLst>
                            <p:childTnLst>
                              <p:par>
                                <p:cTn id="9" presetID="12" presetClass="entr" presetSubtype="4" fill="hold" grpId="0"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12000"/>
                            </p:stCondLst>
                            <p:childTnLst>
                              <p:par>
                                <p:cTn id="13" presetID="12" presetClass="entr" presetSubtype="4" fill="hold" grpId="0"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Metropolitan Nashville Public Schools found that </a:t>
            </a:r>
            <a:r>
              <a:rPr lang="en-US" sz="4000" dirty="0" smtClean="0">
                <a:solidFill>
                  <a:srgbClr val="FFCC00"/>
                </a:solidFill>
              </a:rPr>
              <a:t>ACT SCORES </a:t>
            </a:r>
            <a:r>
              <a:rPr lang="en-US" sz="4000" u="sng" dirty="0" smtClean="0">
                <a:solidFill>
                  <a:srgbClr val="FFCC00"/>
                </a:solidFill>
              </a:rPr>
              <a:t>ROSE</a:t>
            </a:r>
            <a:r>
              <a:rPr lang="en-US" sz="4000" dirty="0" smtClean="0">
                <a:solidFill>
                  <a:srgbClr val="FFCC00"/>
                </a:solidFill>
              </a:rPr>
              <a:t> </a:t>
            </a:r>
            <a:r>
              <a:rPr lang="en-US" sz="4000" i="1" dirty="0" smtClean="0">
                <a:solidFill>
                  <a:srgbClr val="FFFFFF"/>
                </a:solidFill>
              </a:rPr>
              <a:t>with increased study in music.  </a:t>
            </a:r>
            <a:endParaRPr lang="en-US" sz="4000" i="1" dirty="0">
              <a:solidFill>
                <a:srgbClr val="FFFFFF"/>
              </a:solidFill>
            </a:endParaRPr>
          </a:p>
        </p:txBody>
      </p:sp>
      <p:sp>
        <p:nvSpPr>
          <p:cNvPr id="12" name="Rectangle 5"/>
          <p:cNvSpPr txBox="1">
            <a:spLocks noChangeArrowheads="1"/>
          </p:cNvSpPr>
          <p:nvPr/>
        </p:nvSpPr>
        <p:spPr bwMode="auto">
          <a:xfrm>
            <a:off x="304800" y="2971800"/>
            <a:ext cx="883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rPr>
              <a:t>               No Music:			</a:t>
            </a:r>
          </a:p>
          <a:p>
            <a:r>
              <a:rPr lang="en-US" sz="4000" i="1" dirty="0" smtClean="0">
                <a:solidFill>
                  <a:srgbClr val="FFFFFF"/>
                </a:solidFill>
              </a:rPr>
              <a:t>&lt; 1 Year of Music: 	</a:t>
            </a:r>
          </a:p>
          <a:p>
            <a:r>
              <a:rPr lang="en-US" sz="4000" i="1" dirty="0" smtClean="0">
                <a:solidFill>
                  <a:srgbClr val="FFFFFF"/>
                </a:solidFill>
              </a:rPr>
              <a:t>&gt; 1 Year of Music: 	</a:t>
            </a:r>
            <a:endParaRPr lang="en-US" sz="4000" i="1" dirty="0">
              <a:solidFill>
                <a:srgbClr val="FFFFFF"/>
              </a:solidFill>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191000" y="2971800"/>
            <a:ext cx="4953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16.95</a:t>
            </a:r>
            <a:r>
              <a:rPr lang="en-US" sz="4000" i="1" dirty="0" smtClean="0">
                <a:solidFill>
                  <a:srgbClr val="FFFFFF"/>
                </a:solidFill>
              </a:rPr>
              <a:t> Eng, </a:t>
            </a:r>
            <a:r>
              <a:rPr lang="en-US" sz="4000" i="1" dirty="0" smtClean="0">
                <a:solidFill>
                  <a:srgbClr val="FFCC00"/>
                </a:solidFill>
              </a:rPr>
              <a:t>17.20</a:t>
            </a:r>
            <a:r>
              <a:rPr lang="en-US" sz="4000" i="1" dirty="0" smtClean="0">
                <a:solidFill>
                  <a:srgbClr val="FFFFFF"/>
                </a:solidFill>
              </a:rPr>
              <a:t> Math</a:t>
            </a:r>
          </a:p>
        </p:txBody>
      </p:sp>
      <p:sp>
        <p:nvSpPr>
          <p:cNvPr id="8" name="Rectangle 5"/>
          <p:cNvSpPr txBox="1">
            <a:spLocks noChangeArrowheads="1"/>
          </p:cNvSpPr>
          <p:nvPr/>
        </p:nvSpPr>
        <p:spPr bwMode="auto">
          <a:xfrm>
            <a:off x="4191000" y="4191000"/>
            <a:ext cx="4953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19.58</a:t>
            </a:r>
            <a:r>
              <a:rPr lang="en-US" sz="4000" i="1" dirty="0" smtClean="0">
                <a:solidFill>
                  <a:srgbClr val="FFFFFF"/>
                </a:solidFill>
              </a:rPr>
              <a:t> Eng, </a:t>
            </a:r>
            <a:r>
              <a:rPr lang="en-US" sz="4000" i="1" dirty="0" smtClean="0">
                <a:solidFill>
                  <a:srgbClr val="FFCC00"/>
                </a:solidFill>
              </a:rPr>
              <a:t>18.67</a:t>
            </a:r>
            <a:r>
              <a:rPr lang="en-US" sz="4000" i="1" dirty="0" smtClean="0">
                <a:solidFill>
                  <a:srgbClr val="FFFFFF"/>
                </a:solidFill>
              </a:rPr>
              <a:t> Math</a:t>
            </a:r>
          </a:p>
        </p:txBody>
      </p:sp>
      <p:sp>
        <p:nvSpPr>
          <p:cNvPr id="9" name="Rectangle 5"/>
          <p:cNvSpPr txBox="1">
            <a:spLocks noChangeArrowheads="1"/>
          </p:cNvSpPr>
          <p:nvPr/>
        </p:nvSpPr>
        <p:spPr bwMode="auto">
          <a:xfrm>
            <a:off x="4191000" y="3581400"/>
            <a:ext cx="4953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CC00"/>
                </a:solidFill>
              </a:rPr>
              <a:t>17.64</a:t>
            </a:r>
            <a:r>
              <a:rPr lang="en-US" sz="4000" i="1" dirty="0" smtClean="0">
                <a:solidFill>
                  <a:srgbClr val="FFFFFF"/>
                </a:solidFill>
              </a:rPr>
              <a:t> Eng, </a:t>
            </a:r>
            <a:r>
              <a:rPr lang="en-US" sz="4000" i="1" dirty="0" smtClean="0">
                <a:solidFill>
                  <a:srgbClr val="FFCC00"/>
                </a:solidFill>
              </a:rPr>
              <a:t>17.62</a:t>
            </a:r>
            <a:r>
              <a:rPr lang="en-US" sz="4000" i="1" dirty="0" smtClean="0">
                <a:solidFill>
                  <a:srgbClr val="FFFFFF"/>
                </a:solidFill>
              </a:rPr>
              <a:t> Math</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5000"/>
                                  </p:stCondLst>
                                  <p:childTnLst>
                                    <p:set>
                                      <p:cBhvr>
                                        <p:cTn id="13" dur="1" fill="hold">
                                          <p:stCondLst>
                                            <p:cond delay="0"/>
                                          </p:stCondLst>
                                        </p:cTn>
                                        <p:tgtEl>
                                          <p:spTgt spid="9"/>
                                        </p:tgtEl>
                                        <p:attrNameLst>
                                          <p:attrName>style.visibility</p:attrName>
                                        </p:attrNameLst>
                                      </p:cBhvr>
                                      <p:to>
                                        <p:strVal val="visible"/>
                                      </p:to>
                                    </p:set>
                                    <p:animScale>
                                      <p:cBhvr>
                                        <p:cTn id="1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gtEl>
                                        <p:attrNameLst>
                                          <p:attrName>ppt_x</p:attrName>
                                          <p:attrName>ppt_y</p:attrName>
                                        </p:attrNameLst>
                                      </p:cBhvr>
                                    </p:animMotion>
                                    <p:animEffect transition="in" filter="fade">
                                      <p:cBhvr>
                                        <p:cTn id="16" dur="1000"/>
                                        <p:tgtEl>
                                          <p:spTgt spid="9"/>
                                        </p:tgtEl>
                                      </p:cBhvr>
                                    </p:animEffect>
                                  </p:childTnLst>
                                </p:cTn>
                              </p:par>
                            </p:childTnLst>
                          </p:cTn>
                        </p:par>
                        <p:par>
                          <p:cTn id="17" fill="hold">
                            <p:stCondLst>
                              <p:cond delay="6000"/>
                            </p:stCondLst>
                            <p:childTnLst>
                              <p:par>
                                <p:cTn id="18" presetID="52" presetClass="entr" presetSubtype="0" fill="hold" grpId="0" nodeType="afterEffect">
                                  <p:stCondLst>
                                    <p:cond delay="5000"/>
                                  </p:stCondLst>
                                  <p:childTnLst>
                                    <p:set>
                                      <p:cBhvr>
                                        <p:cTn id="19" dur="1" fill="hold">
                                          <p:stCondLst>
                                            <p:cond delay="0"/>
                                          </p:stCondLst>
                                        </p:cTn>
                                        <p:tgtEl>
                                          <p:spTgt spid="8"/>
                                        </p:tgtEl>
                                        <p:attrNameLst>
                                          <p:attrName>style.visibility</p:attrName>
                                        </p:attrNameLst>
                                      </p:cBhvr>
                                      <p:to>
                                        <p:strVal val="visible"/>
                                      </p:to>
                                    </p:set>
                                    <p:animScale>
                                      <p:cBhvr>
                                        <p:cTn id="2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gtEl>
                                        <p:attrNameLst>
                                          <p:attrName>ppt_x</p:attrName>
                                          <p:attrName>ppt_y</p:attrName>
                                        </p:attrNameLst>
                                      </p:cBhvr>
                                    </p:animMotion>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WHAT WAS LEARNED?</a:t>
            </a:r>
          </a:p>
        </p:txBody>
      </p:sp>
      <p:sp>
        <p:nvSpPr>
          <p:cNvPr id="7" name="Rectangle 5"/>
          <p:cNvSpPr txBox="1">
            <a:spLocks noChangeArrowheads="1"/>
          </p:cNvSpPr>
          <p:nvPr/>
        </p:nvSpPr>
        <p:spPr bwMode="auto">
          <a:xfrm>
            <a:off x="457200" y="1371600"/>
            <a:ext cx="8305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i="1" dirty="0" smtClean="0">
                <a:solidFill>
                  <a:srgbClr val="FFFFFF"/>
                </a:solidFill>
              </a:rPr>
              <a:t>The </a:t>
            </a:r>
            <a:r>
              <a:rPr lang="en-US" sz="4800" dirty="0" smtClean="0">
                <a:solidFill>
                  <a:srgbClr val="FFCC00"/>
                </a:solidFill>
              </a:rPr>
              <a:t>MORE</a:t>
            </a:r>
            <a:r>
              <a:rPr lang="en-US" sz="4800" i="1" dirty="0" smtClean="0">
                <a:solidFill>
                  <a:srgbClr val="FFFFFF"/>
                </a:solidFill>
              </a:rPr>
              <a:t> a student participates in </a:t>
            </a:r>
            <a:r>
              <a:rPr lang="en-US" sz="4800" dirty="0" smtClean="0">
                <a:solidFill>
                  <a:srgbClr val="FFCC00"/>
                </a:solidFill>
              </a:rPr>
              <a:t>MUSIC</a:t>
            </a:r>
            <a:r>
              <a:rPr lang="en-US" sz="4800" i="1" dirty="0" smtClean="0">
                <a:solidFill>
                  <a:srgbClr val="FFFFFF"/>
                </a:solidFill>
              </a:rPr>
              <a:t>, </a:t>
            </a:r>
          </a:p>
          <a:p>
            <a:pPr algn="ctr"/>
            <a:r>
              <a:rPr lang="en-US" sz="4800" i="1" dirty="0" smtClean="0">
                <a:solidFill>
                  <a:srgbClr val="FFFFFF"/>
                </a:solidFill>
              </a:rPr>
              <a:t>the more </a:t>
            </a:r>
            <a:r>
              <a:rPr lang="en-US" sz="4800" dirty="0" smtClean="0">
                <a:solidFill>
                  <a:srgbClr val="FFCC00"/>
                </a:solidFill>
              </a:rPr>
              <a:t>POSITIVE </a:t>
            </a:r>
            <a:r>
              <a:rPr lang="en-US" sz="4800" i="1" dirty="0" smtClean="0">
                <a:solidFill>
                  <a:srgbClr val="FFFFFF"/>
                </a:solidFill>
              </a:rPr>
              <a:t>these </a:t>
            </a:r>
            <a:r>
              <a:rPr lang="en-US" sz="4800" dirty="0" smtClean="0">
                <a:solidFill>
                  <a:srgbClr val="FFCC00"/>
                </a:solidFill>
              </a:rPr>
              <a:t>BENEFITS </a:t>
            </a:r>
            <a:r>
              <a:rPr lang="en-US" sz="4800" i="1" dirty="0" smtClean="0">
                <a:solidFill>
                  <a:srgbClr val="FFFFFF"/>
                </a:solidFill>
              </a:rPr>
              <a:t>become. </a:t>
            </a:r>
            <a:endParaRPr lang="en-US" sz="4800" i="1" dirty="0">
              <a:solidFill>
                <a:srgbClr val="FFFFFF"/>
              </a:solidFill>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FAMOUS QUOTES. . .</a:t>
            </a:r>
          </a:p>
        </p:txBody>
      </p:sp>
      <p:pic>
        <p:nvPicPr>
          <p:cNvPr id="10" name="Content Placeholder 4" descr="07_Img2362_LOW.jpg"/>
          <p:cNvPicPr>
            <a:picLocks noGrp="1" noChangeAspect="1"/>
          </p:cNvPicPr>
          <p:nvPr/>
        </p:nvPicPr>
        <p:blipFill>
          <a:blip r:embed="rId3" cstate="print"/>
          <a:stretch>
            <a:fillRect/>
          </a:stretch>
        </p:blipFill>
        <p:spPr bwMode="auto">
          <a:xfrm>
            <a:off x="2151045" y="2971800"/>
            <a:ext cx="5164155" cy="34290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softEdge rad="127000"/>
          </a:effectLst>
        </p:spPr>
      </p:pic>
      <p:sp>
        <p:nvSpPr>
          <p:cNvPr id="5" name="TextBox 4"/>
          <p:cNvSpPr txBox="1"/>
          <p:nvPr/>
        </p:nvSpPr>
        <p:spPr>
          <a:xfrm>
            <a:off x="228600" y="914400"/>
            <a:ext cx="8684743" cy="1938992"/>
          </a:xfrm>
          <a:prstGeom prst="rect">
            <a:avLst/>
          </a:prstGeom>
          <a:noFill/>
        </p:spPr>
        <p:txBody>
          <a:bodyPr wrap="none" rtlCol="0">
            <a:spAutoFit/>
          </a:bodyPr>
          <a:lstStyle/>
          <a:p>
            <a:r>
              <a:rPr lang="en-US" sz="4000" dirty="0" smtClean="0">
                <a:solidFill>
                  <a:srgbClr val="FFFFFF"/>
                </a:solidFill>
              </a:rPr>
              <a:t>Music has the power of producing a </a:t>
            </a:r>
          </a:p>
          <a:p>
            <a:r>
              <a:rPr lang="en-US" sz="4000" dirty="0" smtClean="0">
                <a:solidFill>
                  <a:srgbClr val="FFFFFF"/>
                </a:solidFill>
              </a:rPr>
              <a:t>certain effect on the moral character of</a:t>
            </a:r>
          </a:p>
          <a:p>
            <a:r>
              <a:rPr lang="en-US" sz="4000" dirty="0" smtClean="0">
                <a:solidFill>
                  <a:srgbClr val="FFFFFF"/>
                </a:solidFill>
              </a:rPr>
              <a:t>of the soul.</a:t>
            </a:r>
            <a:r>
              <a:rPr lang="en-US" sz="4000" i="1" dirty="0" smtClean="0">
                <a:solidFill>
                  <a:srgbClr val="FFFFFF"/>
                </a:solidFill>
              </a:rPr>
              <a:t>	</a:t>
            </a:r>
            <a:endParaRPr lang="en-US" sz="4000" dirty="0"/>
          </a:p>
        </p:txBody>
      </p:sp>
      <p:sp>
        <p:nvSpPr>
          <p:cNvPr id="6" name="TextBox 5"/>
          <p:cNvSpPr txBox="1"/>
          <p:nvPr/>
        </p:nvSpPr>
        <p:spPr>
          <a:xfrm>
            <a:off x="5486400" y="2133600"/>
            <a:ext cx="2685929" cy="707886"/>
          </a:xfrm>
          <a:prstGeom prst="rect">
            <a:avLst/>
          </a:prstGeom>
          <a:noFill/>
        </p:spPr>
        <p:txBody>
          <a:bodyPr wrap="none" rtlCol="0">
            <a:spAutoFit/>
          </a:bodyPr>
          <a:lstStyle/>
          <a:p>
            <a:r>
              <a:rPr lang="en-US" sz="4000" i="1" dirty="0" smtClean="0">
                <a:solidFill>
                  <a:srgbClr val="FFFFFF"/>
                </a:solidFill>
              </a:rPr>
              <a:t>. . . Aristotle</a:t>
            </a:r>
            <a:endParaRPr lang="en-US" sz="4000" dirty="0"/>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FAMOUS QUOTES. . .</a:t>
            </a:r>
          </a:p>
        </p:txBody>
      </p:sp>
      <p:sp>
        <p:nvSpPr>
          <p:cNvPr id="5" name="TextBox 4"/>
          <p:cNvSpPr txBox="1"/>
          <p:nvPr/>
        </p:nvSpPr>
        <p:spPr>
          <a:xfrm>
            <a:off x="4267200" y="1219200"/>
            <a:ext cx="4648200" cy="3785652"/>
          </a:xfrm>
          <a:prstGeom prst="rect">
            <a:avLst/>
          </a:prstGeom>
          <a:noFill/>
        </p:spPr>
        <p:txBody>
          <a:bodyPr wrap="square" rtlCol="0">
            <a:spAutoFit/>
          </a:bodyPr>
          <a:lstStyle/>
          <a:p>
            <a:r>
              <a:rPr lang="en-US" sz="4000" dirty="0" smtClean="0">
                <a:solidFill>
                  <a:srgbClr val="FFFFFF"/>
                </a:solidFill>
              </a:rPr>
              <a:t>Music furnishes a delightful recreation</a:t>
            </a:r>
          </a:p>
          <a:p>
            <a:r>
              <a:rPr lang="en-US" sz="4000" dirty="0" smtClean="0">
                <a:solidFill>
                  <a:srgbClr val="FFFFFF"/>
                </a:solidFill>
              </a:rPr>
              <a:t>for the hours of respite from the cares of the day, and lasts us through life.</a:t>
            </a:r>
          </a:p>
        </p:txBody>
      </p:sp>
      <p:pic>
        <p:nvPicPr>
          <p:cNvPr id="7" name="Picture 6" descr="Screen Shot 2015-12-08 at 5.44.03 PM.png"/>
          <p:cNvPicPr>
            <a:picLocks noChangeAspect="1"/>
          </p:cNvPicPr>
          <p:nvPr/>
        </p:nvPicPr>
        <p:blipFill>
          <a:blip r:embed="rId3"/>
          <a:stretch>
            <a:fillRect/>
          </a:stretch>
        </p:blipFill>
        <p:spPr>
          <a:xfrm>
            <a:off x="381000" y="1143000"/>
            <a:ext cx="3728703" cy="4256088"/>
          </a:xfrm>
          <a:prstGeom prst="rect">
            <a:avLst/>
          </a:prstGeom>
          <a:ln>
            <a:noFill/>
          </a:ln>
          <a:effectLst>
            <a:reflection stA="50000" endPos="75000" dist="12700" dir="5400000" sy="-100000" algn="bl" rotWithShape="0"/>
            <a:softEdge rad="112500"/>
          </a:effectLst>
        </p:spPr>
      </p:pic>
      <p:sp>
        <p:nvSpPr>
          <p:cNvPr id="6" name="TextBox 5"/>
          <p:cNvSpPr txBox="1"/>
          <p:nvPr/>
        </p:nvSpPr>
        <p:spPr>
          <a:xfrm>
            <a:off x="4495800" y="5181600"/>
            <a:ext cx="4648200" cy="707886"/>
          </a:xfrm>
          <a:prstGeom prst="rect">
            <a:avLst/>
          </a:prstGeom>
          <a:noFill/>
        </p:spPr>
        <p:txBody>
          <a:bodyPr wrap="square" rtlCol="0">
            <a:spAutoFit/>
          </a:bodyPr>
          <a:lstStyle/>
          <a:p>
            <a:r>
              <a:rPr lang="en-US" sz="4000" i="1" dirty="0" smtClean="0">
                <a:solidFill>
                  <a:srgbClr val="FFFFFF"/>
                </a:solidFill>
              </a:rPr>
              <a:t>. . . Thomas Jefferson</a:t>
            </a:r>
            <a:endParaRPr lang="en-US" sz="4000" dirty="0"/>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0" y="1219200"/>
            <a:ext cx="9144000" cy="1569660"/>
          </a:xfrm>
          <a:prstGeom prst="rect">
            <a:avLst/>
          </a:prstGeom>
          <a:noFill/>
          <a:ln w="9525">
            <a:noFill/>
            <a:miter lim="800000"/>
            <a:headEnd/>
            <a:tailEnd/>
          </a:ln>
        </p:spPr>
        <p:txBody>
          <a:bodyPr>
            <a:prstTxWarp prst="textNoShape">
              <a:avLst/>
            </a:prstTxWarp>
            <a:spAutoFit/>
          </a:bodyPr>
          <a:lstStyle/>
          <a:p>
            <a:pPr algn="ctr"/>
            <a:r>
              <a:rPr lang="en-US" sz="4800" i="1" dirty="0" smtClean="0">
                <a:solidFill>
                  <a:srgbClr val="FFCC00"/>
                </a:solidFill>
              </a:rPr>
              <a:t>Bridging the Gap Between Middle School and High School</a:t>
            </a:r>
            <a:endParaRPr lang="en-US" sz="4800" i="1" dirty="0">
              <a:solidFill>
                <a:srgbClr val="CD0000"/>
              </a:solidFill>
            </a:endParaRPr>
          </a:p>
        </p:txBody>
      </p:sp>
      <p:sp>
        <p:nvSpPr>
          <p:cNvPr id="23" name="Rectangle 1030"/>
          <p:cNvSpPr txBox="1">
            <a:spLocks noChangeArrowheads="1"/>
          </p:cNvSpPr>
          <p:nvPr/>
        </p:nvSpPr>
        <p:spPr bwMode="auto">
          <a:xfrm>
            <a:off x="0" y="6096000"/>
            <a:ext cx="9144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a:r>
              <a:rPr lang="en-US" sz="3200" dirty="0" err="1" smtClean="0">
                <a:solidFill>
                  <a:srgbClr val="FFCC00"/>
                </a:solidFill>
              </a:rPr>
              <a:t>www.musicachievementcouncil.org</a:t>
            </a:r>
            <a:endParaRPr kumimoji="0" lang="en-US" sz="3200" b="0" i="0" u="none" strike="noStrike" kern="1200" cap="none" spc="0" normalizeH="0" baseline="0" noProof="0" dirty="0" smtClean="0">
              <a:ln>
                <a:noFill/>
              </a:ln>
              <a:solidFill>
                <a:srgbClr val="008000"/>
              </a:solidFill>
              <a:effectLst/>
              <a:uLnTx/>
              <a:uFillTx/>
              <a:latin typeface="Times New Roman Bold" pitchFamily="1" charset="0"/>
              <a:ea typeface="+mn-ea"/>
              <a:cs typeface="+mn-cs"/>
            </a:endParaRPr>
          </a:p>
        </p:txBody>
      </p:sp>
      <p:sp>
        <p:nvSpPr>
          <p:cNvPr id="8" name="TextBox 7"/>
          <p:cNvSpPr txBox="1"/>
          <p:nvPr/>
        </p:nvSpPr>
        <p:spPr>
          <a:xfrm>
            <a:off x="0" y="76200"/>
            <a:ext cx="9144000" cy="1415772"/>
          </a:xfrm>
          <a:prstGeom prst="rect">
            <a:avLst/>
          </a:prstGeom>
          <a:noFill/>
        </p:spPr>
        <p:txBody>
          <a:bodyPr wrap="square" rtlCol="0">
            <a:spAutoFit/>
          </a:bodyPr>
          <a:lstStyle/>
          <a:p>
            <a:pPr algn="ctr"/>
            <a:r>
              <a:rPr lang="en-US" sz="3600" dirty="0" smtClean="0">
                <a:solidFill>
                  <a:srgbClr val="FFCC00"/>
                </a:solidFill>
              </a:rPr>
              <a:t>2015 MIDWEST CLINIC</a:t>
            </a:r>
          </a:p>
          <a:p>
            <a:pPr algn="ctr"/>
            <a:r>
              <a:rPr lang="en-US" sz="3200" dirty="0" smtClean="0">
                <a:solidFill>
                  <a:srgbClr val="FFFFFF"/>
                </a:solidFill>
              </a:rPr>
              <a:t>December 16, 2015  4:00 PM Room #181W</a:t>
            </a:r>
          </a:p>
          <a:p>
            <a:endParaRPr lang="en-US" dirty="0"/>
          </a:p>
        </p:txBody>
      </p:sp>
      <p:pic>
        <p:nvPicPr>
          <p:cNvPr id="9" name="Picture 8" descr="Greg Bimm.jpg"/>
          <p:cNvPicPr>
            <a:picLocks noChangeAspect="1"/>
          </p:cNvPicPr>
          <p:nvPr/>
        </p:nvPicPr>
        <p:blipFill>
          <a:blip r:embed="rId4"/>
          <a:stretch>
            <a:fillRect/>
          </a:stretch>
        </p:blipFill>
        <p:spPr>
          <a:xfrm>
            <a:off x="1295400" y="3228208"/>
            <a:ext cx="1524000" cy="1523999"/>
          </a:xfrm>
          <a:prstGeom prst="rect">
            <a:avLst/>
          </a:prstGeom>
          <a:ln>
            <a:noFill/>
          </a:ln>
          <a:effectLst>
            <a:softEdge rad="112500"/>
          </a:effectLst>
        </p:spPr>
      </p:pic>
      <p:pic>
        <p:nvPicPr>
          <p:cNvPr id="10" name="Picture 9" descr="Tim Lautzenheiser.jpg"/>
          <p:cNvPicPr>
            <a:picLocks noChangeAspect="1"/>
          </p:cNvPicPr>
          <p:nvPr/>
        </p:nvPicPr>
        <p:blipFill>
          <a:blip r:embed="rId5"/>
          <a:stretch>
            <a:fillRect/>
          </a:stretch>
        </p:blipFill>
        <p:spPr>
          <a:xfrm>
            <a:off x="2971800" y="3228208"/>
            <a:ext cx="1447800" cy="1477962"/>
          </a:xfrm>
          <a:prstGeom prst="rect">
            <a:avLst/>
          </a:prstGeom>
          <a:ln>
            <a:noFill/>
          </a:ln>
          <a:effectLst>
            <a:softEdge rad="112500"/>
          </a:effectLst>
        </p:spPr>
      </p:pic>
      <p:pic>
        <p:nvPicPr>
          <p:cNvPr id="11" name="Picture 10" descr="Terry Shade 2.png"/>
          <p:cNvPicPr>
            <a:picLocks noChangeAspect="1"/>
          </p:cNvPicPr>
          <p:nvPr/>
        </p:nvPicPr>
        <p:blipFill>
          <a:blip r:embed="rId6"/>
          <a:stretch>
            <a:fillRect/>
          </a:stretch>
        </p:blipFill>
        <p:spPr>
          <a:xfrm>
            <a:off x="7733778" y="3228208"/>
            <a:ext cx="1410222" cy="1600200"/>
          </a:xfrm>
          <a:prstGeom prst="rect">
            <a:avLst/>
          </a:prstGeom>
          <a:ln>
            <a:noFill/>
          </a:ln>
          <a:effectLst>
            <a:softEdge rad="112500"/>
          </a:effectLst>
        </p:spPr>
      </p:pic>
      <p:pic>
        <p:nvPicPr>
          <p:cNvPr id="13" name="Picture 12" descr="Menghini2.jpg"/>
          <p:cNvPicPr>
            <a:picLocks noChangeAspect="1"/>
          </p:cNvPicPr>
          <p:nvPr/>
        </p:nvPicPr>
        <p:blipFill>
          <a:blip r:embed="rId7"/>
          <a:stretch>
            <a:fillRect/>
          </a:stretch>
        </p:blipFill>
        <p:spPr>
          <a:xfrm>
            <a:off x="4953000" y="3200400"/>
            <a:ext cx="1165992" cy="1591496"/>
          </a:xfrm>
          <a:prstGeom prst="rect">
            <a:avLst/>
          </a:prstGeom>
          <a:ln>
            <a:noFill/>
          </a:ln>
          <a:effectLst>
            <a:softEdge rad="112500"/>
          </a:effectLst>
        </p:spPr>
      </p:pic>
      <p:pic>
        <p:nvPicPr>
          <p:cNvPr id="15" name="Picture 14" descr="Screen Shot 2015-12-04 at 9.36.13 AM.png"/>
          <p:cNvPicPr>
            <a:picLocks noChangeAspect="1"/>
          </p:cNvPicPr>
          <p:nvPr/>
        </p:nvPicPr>
        <p:blipFill>
          <a:blip r:embed="rId8"/>
          <a:stretch>
            <a:fillRect/>
          </a:stretch>
        </p:blipFill>
        <p:spPr>
          <a:xfrm>
            <a:off x="6324600" y="3228208"/>
            <a:ext cx="1288847" cy="1528763"/>
          </a:xfrm>
          <a:prstGeom prst="rect">
            <a:avLst/>
          </a:prstGeom>
          <a:ln>
            <a:noFill/>
          </a:ln>
          <a:effectLst>
            <a:softEdge rad="112500"/>
          </a:effectLst>
        </p:spPr>
      </p:pic>
      <p:sp>
        <p:nvSpPr>
          <p:cNvPr id="16" name="TextBox 15"/>
          <p:cNvSpPr txBox="1"/>
          <p:nvPr/>
        </p:nvSpPr>
        <p:spPr>
          <a:xfrm>
            <a:off x="1447800" y="2819400"/>
            <a:ext cx="1287532" cy="369332"/>
          </a:xfrm>
          <a:prstGeom prst="rect">
            <a:avLst/>
          </a:prstGeom>
          <a:noFill/>
        </p:spPr>
        <p:txBody>
          <a:bodyPr wrap="none" rtlCol="0">
            <a:spAutoFit/>
          </a:bodyPr>
          <a:lstStyle/>
          <a:p>
            <a:r>
              <a:rPr lang="en-US" dirty="0" smtClean="0">
                <a:solidFill>
                  <a:srgbClr val="FFFFFF"/>
                </a:solidFill>
              </a:rPr>
              <a:t>Greg </a:t>
            </a:r>
            <a:r>
              <a:rPr lang="en-US" dirty="0" err="1" smtClean="0">
                <a:solidFill>
                  <a:srgbClr val="FFFFFF"/>
                </a:solidFill>
              </a:rPr>
              <a:t>Bimm</a:t>
            </a:r>
            <a:endParaRPr lang="en-US" dirty="0"/>
          </a:p>
        </p:txBody>
      </p:sp>
      <p:sp>
        <p:nvSpPr>
          <p:cNvPr id="17" name="TextBox 16"/>
          <p:cNvSpPr txBox="1"/>
          <p:nvPr/>
        </p:nvSpPr>
        <p:spPr>
          <a:xfrm>
            <a:off x="2667000" y="2819400"/>
            <a:ext cx="2028395" cy="369332"/>
          </a:xfrm>
          <a:prstGeom prst="rect">
            <a:avLst/>
          </a:prstGeom>
          <a:noFill/>
        </p:spPr>
        <p:txBody>
          <a:bodyPr wrap="none" rtlCol="0">
            <a:spAutoFit/>
          </a:bodyPr>
          <a:lstStyle/>
          <a:p>
            <a:r>
              <a:rPr lang="en-US" dirty="0" smtClean="0">
                <a:solidFill>
                  <a:srgbClr val="FFFFFF"/>
                </a:solidFill>
              </a:rPr>
              <a:t>Tim </a:t>
            </a:r>
            <a:r>
              <a:rPr lang="en-US" dirty="0" err="1" smtClean="0">
                <a:solidFill>
                  <a:srgbClr val="FFFFFF"/>
                </a:solidFill>
              </a:rPr>
              <a:t>Lautzenheiser</a:t>
            </a:r>
            <a:endParaRPr lang="en-US" dirty="0"/>
          </a:p>
        </p:txBody>
      </p:sp>
      <p:sp>
        <p:nvSpPr>
          <p:cNvPr id="18" name="TextBox 17"/>
          <p:cNvSpPr txBox="1"/>
          <p:nvPr/>
        </p:nvSpPr>
        <p:spPr>
          <a:xfrm>
            <a:off x="4572000" y="2819400"/>
            <a:ext cx="1865753" cy="369332"/>
          </a:xfrm>
          <a:prstGeom prst="rect">
            <a:avLst/>
          </a:prstGeom>
          <a:noFill/>
        </p:spPr>
        <p:txBody>
          <a:bodyPr wrap="none" rtlCol="0">
            <a:spAutoFit/>
          </a:bodyPr>
          <a:lstStyle/>
          <a:p>
            <a:r>
              <a:rPr lang="en-US" dirty="0" smtClean="0">
                <a:solidFill>
                  <a:srgbClr val="FFFFFF"/>
                </a:solidFill>
              </a:rPr>
              <a:t>Charlie </a:t>
            </a:r>
            <a:r>
              <a:rPr lang="en-US" dirty="0" err="1" smtClean="0">
                <a:solidFill>
                  <a:srgbClr val="FFFFFF"/>
                </a:solidFill>
              </a:rPr>
              <a:t>Menghini</a:t>
            </a:r>
            <a:endParaRPr lang="en-US" dirty="0"/>
          </a:p>
        </p:txBody>
      </p:sp>
      <p:sp>
        <p:nvSpPr>
          <p:cNvPr id="19" name="TextBox 18"/>
          <p:cNvSpPr txBox="1"/>
          <p:nvPr/>
        </p:nvSpPr>
        <p:spPr>
          <a:xfrm>
            <a:off x="6400800" y="2819400"/>
            <a:ext cx="1352128" cy="369332"/>
          </a:xfrm>
          <a:prstGeom prst="rect">
            <a:avLst/>
          </a:prstGeom>
          <a:noFill/>
        </p:spPr>
        <p:txBody>
          <a:bodyPr wrap="none" rtlCol="0">
            <a:spAutoFit/>
          </a:bodyPr>
          <a:lstStyle/>
          <a:p>
            <a:r>
              <a:rPr lang="en-US" dirty="0" smtClean="0">
                <a:solidFill>
                  <a:srgbClr val="FFFFFF"/>
                </a:solidFill>
              </a:rPr>
              <a:t>Marcia Neel</a:t>
            </a:r>
            <a:endParaRPr lang="en-US" dirty="0"/>
          </a:p>
        </p:txBody>
      </p:sp>
      <p:sp>
        <p:nvSpPr>
          <p:cNvPr id="22" name="TextBox 21"/>
          <p:cNvSpPr txBox="1"/>
          <p:nvPr/>
        </p:nvSpPr>
        <p:spPr>
          <a:xfrm>
            <a:off x="7690500" y="2819400"/>
            <a:ext cx="1377300" cy="369332"/>
          </a:xfrm>
          <a:prstGeom prst="rect">
            <a:avLst/>
          </a:prstGeom>
          <a:noFill/>
        </p:spPr>
        <p:txBody>
          <a:bodyPr wrap="none" rtlCol="0">
            <a:spAutoFit/>
          </a:bodyPr>
          <a:lstStyle/>
          <a:p>
            <a:r>
              <a:rPr lang="en-US" dirty="0" smtClean="0">
                <a:solidFill>
                  <a:srgbClr val="FFFFFF"/>
                </a:solidFill>
              </a:rPr>
              <a:t>Terry Shade</a:t>
            </a:r>
            <a:endParaRPr lang="en-US" dirty="0"/>
          </a:p>
        </p:txBody>
      </p:sp>
      <p:pic>
        <p:nvPicPr>
          <p:cNvPr id="20" name="Picture 19" descr="iPhone Graphic.png"/>
          <p:cNvPicPr>
            <a:picLocks noChangeAspect="1"/>
          </p:cNvPicPr>
          <p:nvPr/>
        </p:nvPicPr>
        <p:blipFill>
          <a:blip r:embed="rId9"/>
          <a:stretch>
            <a:fillRect/>
          </a:stretch>
        </p:blipFill>
        <p:spPr>
          <a:xfrm>
            <a:off x="8077200" y="5638800"/>
            <a:ext cx="739584" cy="920750"/>
          </a:xfrm>
          <a:prstGeom prst="rect">
            <a:avLst/>
          </a:prstGeom>
        </p:spPr>
      </p:pic>
      <p:sp>
        <p:nvSpPr>
          <p:cNvPr id="21" name="TextBox 20"/>
          <p:cNvSpPr txBox="1"/>
          <p:nvPr/>
        </p:nvSpPr>
        <p:spPr>
          <a:xfrm>
            <a:off x="1" y="5593129"/>
            <a:ext cx="9144000" cy="584776"/>
          </a:xfrm>
          <a:prstGeom prst="rect">
            <a:avLst/>
          </a:prstGeom>
          <a:noFill/>
        </p:spPr>
        <p:txBody>
          <a:bodyPr wrap="square" rtlCol="0">
            <a:spAutoFit/>
          </a:bodyPr>
          <a:lstStyle/>
          <a:p>
            <a:pPr algn="ctr"/>
            <a:r>
              <a:rPr lang="en-US" sz="3200" i="1" dirty="0" smtClean="0">
                <a:solidFill>
                  <a:srgbClr val="FFCC00"/>
                </a:solidFill>
              </a:rPr>
              <a:t>The Music Achievement Council</a:t>
            </a:r>
            <a:endParaRPr lang="en-US" sz="3200" dirty="0"/>
          </a:p>
        </p:txBody>
      </p:sp>
      <p:pic>
        <p:nvPicPr>
          <p:cNvPr id="24" name="Picture 23" descr="images.jpeg"/>
          <p:cNvPicPr>
            <a:picLocks noChangeAspect="1"/>
          </p:cNvPicPr>
          <p:nvPr/>
        </p:nvPicPr>
        <p:blipFill>
          <a:blip r:embed="rId10"/>
          <a:stretch>
            <a:fillRect/>
          </a:stretch>
        </p:blipFill>
        <p:spPr>
          <a:xfrm>
            <a:off x="3962400" y="4953000"/>
            <a:ext cx="1752600" cy="591502"/>
          </a:xfrm>
          <a:prstGeom prst="rect">
            <a:avLst/>
          </a:prstGeom>
        </p:spPr>
      </p:pic>
      <p:pic>
        <p:nvPicPr>
          <p:cNvPr id="25" name="Picture 24" descr="Screen Shot 2015-12-04 at 9.10.01 AM.png"/>
          <p:cNvPicPr>
            <a:picLocks noChangeAspect="1"/>
          </p:cNvPicPr>
          <p:nvPr/>
        </p:nvPicPr>
        <p:blipFill>
          <a:blip r:embed="rId11"/>
          <a:stretch>
            <a:fillRect/>
          </a:stretch>
        </p:blipFill>
        <p:spPr>
          <a:xfrm>
            <a:off x="180569" y="3505200"/>
            <a:ext cx="1216431" cy="2984500"/>
          </a:xfrm>
          <a:prstGeom prst="rect">
            <a:avLst/>
          </a:prstGeom>
        </p:spPr>
      </p:pic>
    </p:spTree>
    <p:custDataLst>
      <p:tags r:id="rId1"/>
    </p:custDataLst>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0" y="1219200"/>
            <a:ext cx="9144000" cy="830997"/>
          </a:xfrm>
          <a:prstGeom prst="rect">
            <a:avLst/>
          </a:prstGeom>
          <a:noFill/>
          <a:ln w="9525">
            <a:noFill/>
            <a:miter lim="800000"/>
            <a:headEnd/>
            <a:tailEnd/>
          </a:ln>
        </p:spPr>
        <p:txBody>
          <a:bodyPr>
            <a:prstTxWarp prst="textNoShape">
              <a:avLst/>
            </a:prstTxWarp>
            <a:spAutoFit/>
          </a:bodyPr>
          <a:lstStyle/>
          <a:p>
            <a:pPr algn="ctr"/>
            <a:r>
              <a:rPr lang="en-US" sz="4800" i="1" dirty="0" smtClean="0">
                <a:solidFill>
                  <a:srgbClr val="FFCC00"/>
                </a:solidFill>
              </a:rPr>
              <a:t>Rick Young, MAC Chair</a:t>
            </a:r>
            <a:endParaRPr lang="en-US" sz="4800" i="1" dirty="0">
              <a:solidFill>
                <a:srgbClr val="CD0000"/>
              </a:solidFill>
            </a:endParaRPr>
          </a:p>
        </p:txBody>
      </p:sp>
      <p:sp>
        <p:nvSpPr>
          <p:cNvPr id="23" name="Rectangle 1030"/>
          <p:cNvSpPr txBox="1">
            <a:spLocks noChangeArrowheads="1"/>
          </p:cNvSpPr>
          <p:nvPr/>
        </p:nvSpPr>
        <p:spPr bwMode="auto">
          <a:xfrm>
            <a:off x="0" y="6096000"/>
            <a:ext cx="9144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a:r>
              <a:rPr lang="en-US" sz="3200" dirty="0" err="1" smtClean="0">
                <a:solidFill>
                  <a:srgbClr val="FFCC00"/>
                </a:solidFill>
              </a:rPr>
              <a:t>www.musicachievementcouncil.org</a:t>
            </a:r>
            <a:endParaRPr kumimoji="0" lang="en-US" sz="3200" b="0" i="0" u="none" strike="noStrike" kern="1200" cap="none" spc="0" normalizeH="0" baseline="0" noProof="0" dirty="0" smtClean="0">
              <a:ln>
                <a:noFill/>
              </a:ln>
              <a:solidFill>
                <a:srgbClr val="008000"/>
              </a:solidFill>
              <a:effectLst/>
              <a:uLnTx/>
              <a:uFillTx/>
              <a:latin typeface="Times New Roman Bold" pitchFamily="1" charset="0"/>
              <a:ea typeface="+mn-ea"/>
              <a:cs typeface="+mn-cs"/>
            </a:endParaRPr>
          </a:p>
        </p:txBody>
      </p:sp>
      <p:sp>
        <p:nvSpPr>
          <p:cNvPr id="8" name="TextBox 7"/>
          <p:cNvSpPr txBox="1"/>
          <p:nvPr/>
        </p:nvSpPr>
        <p:spPr>
          <a:xfrm>
            <a:off x="0" y="76200"/>
            <a:ext cx="9144000" cy="1415772"/>
          </a:xfrm>
          <a:prstGeom prst="rect">
            <a:avLst/>
          </a:prstGeom>
          <a:noFill/>
        </p:spPr>
        <p:txBody>
          <a:bodyPr wrap="square" rtlCol="0">
            <a:spAutoFit/>
          </a:bodyPr>
          <a:lstStyle/>
          <a:p>
            <a:pPr algn="ctr"/>
            <a:r>
              <a:rPr lang="en-US" sz="3600" dirty="0" smtClean="0">
                <a:solidFill>
                  <a:srgbClr val="FFCC00"/>
                </a:solidFill>
              </a:rPr>
              <a:t>2015 MIDWEST CLINIC</a:t>
            </a:r>
          </a:p>
          <a:p>
            <a:pPr algn="ctr"/>
            <a:r>
              <a:rPr lang="en-US" sz="3200" dirty="0" smtClean="0">
                <a:solidFill>
                  <a:srgbClr val="FFFFFF"/>
                </a:solidFill>
              </a:rPr>
              <a:t>December 16, 2015  4:00 PM Room #181W</a:t>
            </a:r>
          </a:p>
          <a:p>
            <a:endParaRPr lang="en-US" dirty="0"/>
          </a:p>
        </p:txBody>
      </p:sp>
      <p:pic>
        <p:nvPicPr>
          <p:cNvPr id="20" name="Picture 19"/>
          <p:cNvPicPr>
            <a:picLocks noChangeAspect="1"/>
          </p:cNvPicPr>
          <p:nvPr/>
        </p:nvPicPr>
        <p:blipFill>
          <a:blip r:embed="rId4"/>
          <a:stretch>
            <a:fillRect/>
          </a:stretch>
        </p:blipFill>
        <p:spPr>
          <a:xfrm>
            <a:off x="3048000" y="2286000"/>
            <a:ext cx="3124200" cy="3124200"/>
          </a:xfrm>
          <a:prstGeom prst="rect">
            <a:avLst/>
          </a:prstGeom>
          <a:ln>
            <a:noFill/>
          </a:ln>
          <a:effectLst>
            <a:softEdge rad="112500"/>
          </a:effectLst>
        </p:spPr>
      </p:pic>
    </p:spTree>
    <p:custDataLst>
      <p:tags r:id="rId1"/>
    </p:custDataLst>
  </p:cSld>
  <p:clrMapOvr>
    <a:masterClrMapping/>
  </p:clrMapOvr>
  <p:transition>
    <p:cut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0" y="1219200"/>
            <a:ext cx="9144000" cy="830997"/>
          </a:xfrm>
          <a:prstGeom prst="rect">
            <a:avLst/>
          </a:prstGeom>
          <a:noFill/>
          <a:ln w="9525">
            <a:noFill/>
            <a:miter lim="800000"/>
            <a:headEnd/>
            <a:tailEnd/>
          </a:ln>
        </p:spPr>
        <p:txBody>
          <a:bodyPr>
            <a:prstTxWarp prst="textNoShape">
              <a:avLst/>
            </a:prstTxWarp>
            <a:spAutoFit/>
          </a:bodyPr>
          <a:lstStyle/>
          <a:p>
            <a:pPr algn="ctr"/>
            <a:r>
              <a:rPr lang="en-US" sz="4800" i="1" dirty="0" smtClean="0">
                <a:solidFill>
                  <a:srgbClr val="FFCC00"/>
                </a:solidFill>
              </a:rPr>
              <a:t>Steve West</a:t>
            </a:r>
            <a:endParaRPr lang="en-US" sz="4800" i="1" dirty="0">
              <a:solidFill>
                <a:srgbClr val="CD0000"/>
              </a:solidFill>
            </a:endParaRPr>
          </a:p>
        </p:txBody>
      </p:sp>
      <p:sp>
        <p:nvSpPr>
          <p:cNvPr id="23" name="Rectangle 1030"/>
          <p:cNvSpPr txBox="1">
            <a:spLocks noChangeArrowheads="1"/>
          </p:cNvSpPr>
          <p:nvPr/>
        </p:nvSpPr>
        <p:spPr bwMode="auto">
          <a:xfrm>
            <a:off x="0" y="6096000"/>
            <a:ext cx="9144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a:r>
              <a:rPr lang="en-US" sz="3200" dirty="0" err="1" smtClean="0">
                <a:solidFill>
                  <a:srgbClr val="FFCC00"/>
                </a:solidFill>
              </a:rPr>
              <a:t>www.musicachievementcouncil.org</a:t>
            </a:r>
            <a:endParaRPr kumimoji="0" lang="en-US" sz="3200" b="0" i="0" u="none" strike="noStrike" kern="1200" cap="none" spc="0" normalizeH="0" baseline="0" noProof="0" dirty="0" smtClean="0">
              <a:ln>
                <a:noFill/>
              </a:ln>
              <a:solidFill>
                <a:srgbClr val="008000"/>
              </a:solidFill>
              <a:effectLst/>
              <a:uLnTx/>
              <a:uFillTx/>
              <a:latin typeface="Times New Roman Bold" pitchFamily="1" charset="0"/>
              <a:ea typeface="+mn-ea"/>
              <a:cs typeface="+mn-cs"/>
            </a:endParaRPr>
          </a:p>
        </p:txBody>
      </p:sp>
      <p:sp>
        <p:nvSpPr>
          <p:cNvPr id="8" name="TextBox 7"/>
          <p:cNvSpPr txBox="1"/>
          <p:nvPr/>
        </p:nvSpPr>
        <p:spPr>
          <a:xfrm>
            <a:off x="0" y="76200"/>
            <a:ext cx="9144000" cy="1415772"/>
          </a:xfrm>
          <a:prstGeom prst="rect">
            <a:avLst/>
          </a:prstGeom>
          <a:noFill/>
        </p:spPr>
        <p:txBody>
          <a:bodyPr wrap="square" rtlCol="0">
            <a:spAutoFit/>
          </a:bodyPr>
          <a:lstStyle/>
          <a:p>
            <a:pPr algn="ctr"/>
            <a:r>
              <a:rPr lang="en-US" sz="3600" dirty="0" smtClean="0">
                <a:solidFill>
                  <a:srgbClr val="FFCC00"/>
                </a:solidFill>
              </a:rPr>
              <a:t>2015 MIDWEST CLINIC</a:t>
            </a:r>
          </a:p>
          <a:p>
            <a:pPr algn="ctr"/>
            <a:r>
              <a:rPr lang="en-US" sz="3200" dirty="0" smtClean="0">
                <a:solidFill>
                  <a:srgbClr val="FFFFFF"/>
                </a:solidFill>
              </a:rPr>
              <a:t>December 16, 2015  4:00 PM Room #181W</a:t>
            </a:r>
          </a:p>
          <a:p>
            <a:endParaRPr lang="en-US" dirty="0"/>
          </a:p>
        </p:txBody>
      </p:sp>
      <p:pic>
        <p:nvPicPr>
          <p:cNvPr id="6" name="Picture 5" descr="westps.jpg"/>
          <p:cNvPicPr>
            <a:picLocks noChangeAspect="1"/>
          </p:cNvPicPr>
          <p:nvPr/>
        </p:nvPicPr>
        <p:blipFill>
          <a:blip r:embed="rId4"/>
          <a:stretch>
            <a:fillRect/>
          </a:stretch>
        </p:blipFill>
        <p:spPr>
          <a:xfrm>
            <a:off x="3124200" y="2059966"/>
            <a:ext cx="2960693" cy="3959834"/>
          </a:xfrm>
          <a:prstGeom prst="rect">
            <a:avLst/>
          </a:prstGeom>
          <a:ln>
            <a:noFill/>
          </a:ln>
          <a:effectLst>
            <a:softEdge rad="112500"/>
          </a:effectLst>
        </p:spPr>
      </p:pic>
    </p:spTree>
    <p:custDataLst>
      <p:tags r:id="rId1"/>
    </p:custDataLst>
  </p:cSld>
  <p:clrMapOvr>
    <a:masterClrMapping/>
  </p:clrMapOvr>
  <p:transition>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3075" name="Rectangle 5"/>
          <p:cNvSpPr>
            <a:spLocks noGrp="1" noChangeArrowheads="1"/>
          </p:cNvSpPr>
          <p:nvPr>
            <p:ph type="body" sz="half" idx="1"/>
          </p:nvPr>
        </p:nvSpPr>
        <p:spPr>
          <a:xfrm>
            <a:off x="2590800" y="990600"/>
            <a:ext cx="6781800" cy="5029200"/>
          </a:xfrm>
        </p:spPr>
        <p:txBody>
          <a:bodyPr>
            <a:noAutofit/>
          </a:bodyPr>
          <a:lstStyle/>
          <a:p>
            <a:pPr>
              <a:buNone/>
            </a:pPr>
            <a:r>
              <a:rPr lang="en-US" sz="4000" dirty="0" smtClean="0">
                <a:solidFill>
                  <a:srgbClr val="FFFFFF"/>
                </a:solidFill>
              </a:rPr>
              <a:t>	An interactive poll confirms that music education at an early age greatly increases the likelihood that a child will grow up to seek higher education and ultimately even earn a higher salary.          </a:t>
            </a:r>
            <a:r>
              <a:rPr lang="en-US" sz="4000" i="1" dirty="0" smtClean="0">
                <a:solidFill>
                  <a:srgbClr val="FFFFFF"/>
                </a:solidFill>
              </a:rPr>
              <a:t>(2007 Harris Poll)</a:t>
            </a:r>
          </a:p>
          <a:p>
            <a:pPr>
              <a:buNone/>
            </a:pPr>
            <a:r>
              <a:rPr lang="en-US" sz="4000" i="1" dirty="0" smtClean="0">
                <a:solidFill>
                  <a:srgbClr val="FFFFFF"/>
                </a:solidFill>
              </a:rPr>
              <a:t>	</a:t>
            </a:r>
          </a:p>
          <a:p>
            <a:pPr>
              <a:buNone/>
            </a:pPr>
            <a:r>
              <a:rPr lang="en-US" sz="4000" i="1" dirty="0" smtClean="0">
                <a:solidFill>
                  <a:srgbClr val="FFFFFF"/>
                </a:solidFill>
              </a:rPr>
              <a:t>	</a:t>
            </a:r>
          </a:p>
        </p:txBody>
      </p:sp>
      <p:sp>
        <p:nvSpPr>
          <p:cNvPr id="10" name="TextBox 9"/>
          <p:cNvSpPr txBox="1"/>
          <p:nvPr/>
        </p:nvSpPr>
        <p:spPr>
          <a:xfrm>
            <a:off x="0" y="6135469"/>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pic>
        <p:nvPicPr>
          <p:cNvPr id="5" name="Picture 4" descr="trumpetcloseup"/>
          <p:cNvPicPr>
            <a:picLocks noGrp="1" noChangeAspect="1" noChangeArrowheads="1"/>
          </p:cNvPicPr>
          <p:nvPr/>
        </p:nvPicPr>
        <p:blipFill>
          <a:blip r:embed="rId2" cstate="print"/>
          <a:stretch>
            <a:fillRect/>
          </a:stretch>
        </p:blipFill>
        <p:spPr bwMode="auto">
          <a:xfrm>
            <a:off x="262937" y="1408624"/>
            <a:ext cx="2404063" cy="3620576"/>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softEdge rad="127000"/>
          </a:effectLst>
        </p:spPr>
      </p:pic>
    </p:spTree>
  </p:cSld>
  <p:clrMapOvr>
    <a:masterClrMapping/>
  </p:clrMapOvr>
  <p:transition advClick="0"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pPr lvl="0"/>
            <a:r>
              <a:rPr lang="en-US" sz="3200" dirty="0" err="1" smtClean="0">
                <a:solidFill>
                  <a:srgbClr val="FFCC00"/>
                </a:solidFill>
              </a:rPr>
              <a:t>www.musicachievementcouncil.org</a:t>
            </a:r>
            <a:endParaRPr lang="en-US" sz="3200" dirty="0" smtClean="0">
              <a:solidFill>
                <a:srgbClr val="008000"/>
              </a:solidFill>
              <a:latin typeface="Times New Roman Bold" pitchFamily="1" charset="0"/>
            </a:endParaRPr>
          </a:p>
        </p:txBody>
      </p:sp>
      <p:sp>
        <p:nvSpPr>
          <p:cNvPr id="23555" name="Rectangle 2"/>
          <p:cNvSpPr>
            <a:spLocks noGrp="1" noChangeArrowheads="1"/>
          </p:cNvSpPr>
          <p:nvPr>
            <p:ph type="title"/>
          </p:nvPr>
        </p:nvSpPr>
        <p:spPr>
          <a:xfrm>
            <a:off x="457200" y="304800"/>
            <a:ext cx="8229600" cy="762000"/>
          </a:xfrm>
        </p:spPr>
        <p:txBody>
          <a:bodyPr/>
          <a:lstStyle/>
          <a:p>
            <a:pPr eaLnBrk="1" hangingPunct="1"/>
            <a:r>
              <a:rPr lang="en-US" dirty="0" smtClean="0">
                <a:solidFill>
                  <a:srgbClr val="FFCC00"/>
                </a:solidFill>
                <a:latin typeface="+mn-lt"/>
              </a:rPr>
              <a:t>Today’s Session:</a:t>
            </a:r>
            <a:endParaRPr lang="en-US" dirty="0">
              <a:solidFill>
                <a:srgbClr val="CD0000"/>
              </a:solidFill>
              <a:latin typeface="+mn-lt"/>
              <a:ea typeface="ＭＳ Ｐゴシック" charset="-128"/>
              <a:cs typeface="ＭＳ Ｐゴシック" charset="-128"/>
            </a:endParaRPr>
          </a:p>
        </p:txBody>
      </p:sp>
      <p:sp>
        <p:nvSpPr>
          <p:cNvPr id="211971" name="Rectangle 3"/>
          <p:cNvSpPr>
            <a:spLocks noGrp="1" noChangeArrowheads="1"/>
          </p:cNvSpPr>
          <p:nvPr>
            <p:ph type="body" sz="half" idx="2"/>
          </p:nvPr>
        </p:nvSpPr>
        <p:spPr>
          <a:xfrm>
            <a:off x="5715000" y="1752600"/>
            <a:ext cx="3429000" cy="4302125"/>
          </a:xfrm>
        </p:spPr>
        <p:txBody>
          <a:bodyPr/>
          <a:lstStyle/>
          <a:p>
            <a:pPr eaLnBrk="1" hangingPunct="1">
              <a:buClr>
                <a:schemeClr val="accent2"/>
              </a:buClr>
              <a:buNone/>
            </a:pPr>
            <a:r>
              <a:rPr lang="en-US" sz="4400" dirty="0" smtClean="0">
                <a:solidFill>
                  <a:srgbClr val="FFCC00"/>
                </a:solidFill>
              </a:rPr>
              <a:t>The </a:t>
            </a:r>
            <a:r>
              <a:rPr lang="en-US" sz="4400" b="1" i="1" u="sng" dirty="0" smtClean="0">
                <a:solidFill>
                  <a:srgbClr val="FFCC00"/>
                </a:solidFill>
                <a:ea typeface="ＭＳ Ｐゴシック" charset="-128"/>
                <a:cs typeface="ＭＳ Ｐゴシック" charset="-128"/>
              </a:rPr>
              <a:t>WHAT</a:t>
            </a:r>
            <a:endParaRPr lang="en-US" sz="4400" i="1" u="sng" dirty="0" smtClean="0">
              <a:solidFill>
                <a:srgbClr val="FF0000"/>
              </a:solidFill>
              <a:ea typeface="ＭＳ Ｐゴシック" charset="-128"/>
              <a:cs typeface="ＭＳ Ｐゴシック" charset="-128"/>
            </a:endParaRPr>
          </a:p>
          <a:p>
            <a:pPr eaLnBrk="1" hangingPunct="1">
              <a:buClr>
                <a:schemeClr val="tx1"/>
              </a:buClr>
              <a:buFont typeface="Wingdings" charset="2"/>
              <a:buChar char="q"/>
            </a:pPr>
            <a:endParaRPr lang="en-US" sz="4400" dirty="0" smtClean="0">
              <a:solidFill>
                <a:srgbClr val="FF0000"/>
              </a:solidFill>
              <a:ea typeface="ＭＳ Ｐゴシック" charset="-128"/>
              <a:cs typeface="ＭＳ Ｐゴシック" charset="-128"/>
            </a:endParaRPr>
          </a:p>
          <a:p>
            <a:pPr eaLnBrk="1" hangingPunct="1">
              <a:buClr>
                <a:schemeClr val="accent2"/>
              </a:buClr>
              <a:buNone/>
            </a:pPr>
            <a:r>
              <a:rPr lang="en-US" sz="4400" dirty="0" smtClean="0">
                <a:solidFill>
                  <a:srgbClr val="FFCC00"/>
                </a:solidFill>
              </a:rPr>
              <a:t>The </a:t>
            </a:r>
            <a:r>
              <a:rPr lang="en-US" sz="4400" b="1" i="1" u="sng" dirty="0" smtClean="0">
                <a:solidFill>
                  <a:srgbClr val="FFCC00"/>
                </a:solidFill>
                <a:ea typeface="ＭＳ Ｐゴシック" charset="-128"/>
                <a:cs typeface="ＭＳ Ｐゴシック" charset="-128"/>
              </a:rPr>
              <a:t>WHY</a:t>
            </a:r>
            <a:endParaRPr lang="en-US" sz="4400" i="1" u="sng" dirty="0" smtClean="0">
              <a:solidFill>
                <a:srgbClr val="FF0000"/>
              </a:solidFill>
              <a:ea typeface="ＭＳ Ｐゴシック" charset="-128"/>
              <a:cs typeface="ＭＳ Ｐゴシック" charset="-128"/>
            </a:endParaRPr>
          </a:p>
          <a:p>
            <a:pPr eaLnBrk="1" hangingPunct="1">
              <a:buClr>
                <a:schemeClr val="tx1"/>
              </a:buClr>
              <a:buNone/>
            </a:pPr>
            <a:endParaRPr lang="en-US" sz="4400" dirty="0" smtClean="0">
              <a:solidFill>
                <a:srgbClr val="FF0000"/>
              </a:solidFill>
              <a:ea typeface="ＭＳ Ｐゴシック" charset="-128"/>
              <a:cs typeface="ＭＳ Ｐゴシック" charset="-128"/>
            </a:endParaRPr>
          </a:p>
          <a:p>
            <a:pPr eaLnBrk="1" hangingPunct="1">
              <a:buClr>
                <a:schemeClr val="accent2"/>
              </a:buClr>
              <a:buNone/>
            </a:pPr>
            <a:r>
              <a:rPr lang="en-US" sz="4400" dirty="0" smtClean="0">
                <a:solidFill>
                  <a:srgbClr val="FFCC00"/>
                </a:solidFill>
              </a:rPr>
              <a:t>The </a:t>
            </a:r>
            <a:r>
              <a:rPr lang="en-US" sz="4400" b="1" i="1" u="sng" dirty="0" smtClean="0">
                <a:solidFill>
                  <a:srgbClr val="FFCC00"/>
                </a:solidFill>
                <a:ea typeface="ＭＳ Ｐゴシック" charset="-128"/>
                <a:cs typeface="ＭＳ Ｐゴシック" charset="-128"/>
              </a:rPr>
              <a:t>HOW</a:t>
            </a:r>
            <a:endParaRPr lang="en-US" sz="4400" i="1" u="sng" dirty="0" smtClean="0">
              <a:solidFill>
                <a:srgbClr val="FF0000"/>
              </a:solidFill>
              <a:ea typeface="ＭＳ Ｐゴシック" charset="-128"/>
              <a:cs typeface="ＭＳ Ｐゴシック" charset="-128"/>
            </a:endParaRPr>
          </a:p>
        </p:txBody>
      </p:sp>
      <p:pic>
        <p:nvPicPr>
          <p:cNvPr id="23557" name="Picture 6" descr="director picture"/>
          <p:cNvPicPr>
            <a:picLocks noGrp="1" noChangeAspect="1" noChangeArrowheads="1"/>
          </p:cNvPicPr>
          <p:nvPr>
            <p:ph sz="half" idx="1"/>
          </p:nvPr>
        </p:nvPicPr>
        <p:blipFill>
          <a:blip r:embed="rId3"/>
          <a:srcRect/>
          <a:stretch>
            <a:fillRect/>
          </a:stretch>
        </p:blipFill>
        <p:spPr>
          <a:xfrm>
            <a:off x="1111250" y="2514600"/>
            <a:ext cx="3460750" cy="3048000"/>
          </a:xfrm>
        </p:spPr>
      </p:pic>
      <p:pic>
        <p:nvPicPr>
          <p:cNvPr id="23558" name="Picture 7" descr="Picture 1"/>
          <p:cNvPicPr>
            <a:picLocks noChangeAspect="1" noChangeArrowheads="1"/>
          </p:cNvPicPr>
          <p:nvPr/>
        </p:nvPicPr>
        <p:blipFill>
          <a:blip r:embed="rId4"/>
          <a:srcRect/>
          <a:stretch>
            <a:fillRect/>
          </a:stretch>
        </p:blipFill>
        <p:spPr bwMode="auto">
          <a:xfrm>
            <a:off x="152400" y="1831975"/>
            <a:ext cx="5594064" cy="3959225"/>
          </a:xfrm>
          <a:prstGeom prst="rect">
            <a:avLst/>
          </a:prstGeom>
          <a:ln>
            <a:noFill/>
          </a:ln>
          <a:effectLst>
            <a:softEdge rad="112500"/>
          </a:effectLst>
        </p:spPr>
      </p:pic>
      <p:sp>
        <p:nvSpPr>
          <p:cNvPr id="7" name="Rectangle 2"/>
          <p:cNvSpPr txBox="1">
            <a:spLocks noChangeArrowheads="1"/>
          </p:cNvSpPr>
          <p:nvPr/>
        </p:nvSpPr>
        <p:spPr bwMode="auto">
          <a:xfrm>
            <a:off x="0" y="990600"/>
            <a:ext cx="5943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outerShdw blurRad="50800" dist="38100" dir="2700000">
                    <a:srgbClr val="000000">
                      <a:alpha val="43000"/>
                    </a:srgbClr>
                  </a:outerShdw>
                </a:effectLst>
                <a:uLnTx/>
                <a:uFillTx/>
                <a:ea typeface="ＭＳ Ｐゴシック" charset="-128"/>
                <a:cs typeface="ＭＳ Ｐゴシック" charset="-128"/>
              </a:rPr>
              <a:t>WE WANT (TO KEEP) YOU!</a:t>
            </a:r>
            <a:endParaRPr kumimoji="0" lang="en-US" sz="3200" b="0" i="0" u="none" strike="noStrike" kern="0" cap="none" spc="0" normalizeH="0" baseline="0" noProof="0" dirty="0">
              <a:ln>
                <a:noFill/>
              </a:ln>
              <a:solidFill>
                <a:srgbClr val="FFFFFF"/>
              </a:solidFill>
              <a:effectLst>
                <a:outerShdw blurRad="50800" dist="38100" dir="2700000">
                  <a:srgbClr val="000000">
                    <a:alpha val="43000"/>
                  </a:srgbClr>
                </a:outerShdw>
              </a:effectLst>
              <a:uLnTx/>
              <a:uFillTx/>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a:latin typeface="Arial" charset="0"/>
            </a:endParaRPr>
          </a:p>
        </p:txBody>
      </p:sp>
      <p:sp>
        <p:nvSpPr>
          <p:cNvPr id="23555" name="Rectangle 2"/>
          <p:cNvSpPr>
            <a:spLocks noGrp="1" noChangeArrowheads="1"/>
          </p:cNvSpPr>
          <p:nvPr>
            <p:ph type="title"/>
          </p:nvPr>
        </p:nvSpPr>
        <p:spPr>
          <a:xfrm>
            <a:off x="457200" y="228600"/>
            <a:ext cx="8229600" cy="762000"/>
          </a:xfrm>
        </p:spPr>
        <p:txBody>
          <a:bodyPr/>
          <a:lstStyle/>
          <a:p>
            <a:pPr eaLnBrk="1" hangingPunct="1"/>
            <a:r>
              <a:rPr lang="en-US" sz="4000" b="1" i="1" u="sng" dirty="0" smtClean="0">
                <a:solidFill>
                  <a:srgbClr val="FFCC00"/>
                </a:solidFill>
                <a:latin typeface="+mn-lt"/>
              </a:rPr>
              <a:t>WHAT</a:t>
            </a:r>
            <a:r>
              <a:rPr lang="en-US" sz="4000" b="1" i="1" dirty="0" smtClean="0">
                <a:solidFill>
                  <a:srgbClr val="FFCC00"/>
                </a:solidFill>
                <a:latin typeface="+mn-lt"/>
              </a:rPr>
              <a:t> </a:t>
            </a:r>
            <a:r>
              <a:rPr lang="en-US" sz="4000" dirty="0" smtClean="0">
                <a:solidFill>
                  <a:srgbClr val="FFCC00"/>
                </a:solidFill>
                <a:latin typeface="+mn-lt"/>
              </a:rPr>
              <a:t>Other Teachers Think I Do!</a:t>
            </a:r>
            <a:endParaRPr lang="en-US" sz="4000" dirty="0">
              <a:solidFill>
                <a:srgbClr val="CD0000"/>
              </a:solidFill>
              <a:latin typeface="+mn-lt"/>
              <a:ea typeface="ＭＳ Ｐゴシック" charset="-128"/>
              <a:cs typeface="ＭＳ Ｐゴシック" charset="-128"/>
            </a:endParaRPr>
          </a:p>
        </p:txBody>
      </p:sp>
      <p:pic>
        <p:nvPicPr>
          <p:cNvPr id="10" name="Picture 9"/>
          <p:cNvPicPr>
            <a:picLocks noChangeAspect="1"/>
          </p:cNvPicPr>
          <p:nvPr/>
        </p:nvPicPr>
        <p:blipFill>
          <a:blip r:embed="rId3"/>
          <a:stretch>
            <a:fillRect/>
          </a:stretch>
        </p:blipFill>
        <p:spPr>
          <a:xfrm>
            <a:off x="1600200" y="1162050"/>
            <a:ext cx="5867400" cy="4400550"/>
          </a:xfrm>
          <a:prstGeom prst="rect">
            <a:avLst/>
          </a:prstGeom>
          <a:ln>
            <a:noFill/>
          </a:ln>
          <a:effectLst>
            <a:reflection stA="50000" endPos="75000" dist="12700" dir="5400000" sy="-100000" algn="bl" rotWithShape="0"/>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p>
          <a:p>
            <a:endParaRPr lang="en-US" sz="3200" dirty="0"/>
          </a:p>
        </p:txBody>
      </p:sp>
      <p:sp>
        <p:nvSpPr>
          <p:cNvPr id="23555" name="Rectangle 2"/>
          <p:cNvSpPr>
            <a:spLocks noGrp="1" noChangeArrowheads="1"/>
          </p:cNvSpPr>
          <p:nvPr>
            <p:ph type="title"/>
          </p:nvPr>
        </p:nvSpPr>
        <p:spPr>
          <a:xfrm>
            <a:off x="0" y="304800"/>
            <a:ext cx="9144000" cy="762000"/>
          </a:xfrm>
        </p:spPr>
        <p:txBody>
          <a:bodyPr/>
          <a:lstStyle/>
          <a:p>
            <a:pPr eaLnBrk="1" hangingPunct="1"/>
            <a:r>
              <a:rPr lang="en-US" sz="4000" b="1" i="1" u="sng" dirty="0" smtClean="0">
                <a:solidFill>
                  <a:srgbClr val="FFCC00"/>
                </a:solidFill>
                <a:latin typeface="+mn-lt"/>
              </a:rPr>
              <a:t>WHAT </a:t>
            </a:r>
            <a:r>
              <a:rPr lang="en-US" sz="4000" dirty="0" smtClean="0">
                <a:solidFill>
                  <a:srgbClr val="FFCC00"/>
                </a:solidFill>
                <a:latin typeface="+mn-lt"/>
              </a:rPr>
              <a:t>the Kids (I Don’t Already Teach) Think I Do!</a:t>
            </a:r>
            <a:endParaRPr lang="en-US" sz="4000" dirty="0">
              <a:solidFill>
                <a:srgbClr val="CD0000"/>
              </a:solidFill>
              <a:latin typeface="+mn-lt"/>
              <a:ea typeface="ＭＳ Ｐゴシック" charset="-128"/>
              <a:cs typeface="ＭＳ Ｐゴシック" charset="-128"/>
            </a:endParaRPr>
          </a:p>
        </p:txBody>
      </p:sp>
      <p:pic>
        <p:nvPicPr>
          <p:cNvPr id="5" name="Content Placeholder 10" descr="Jack_Black_in_School_of_Rock_Wallpaper_3_1024.jpg"/>
          <p:cNvPicPr>
            <a:picLocks noGrp="1" noChangeAspect="1"/>
          </p:cNvPicPr>
          <p:nvPr/>
        </p:nvPicPr>
        <p:blipFill>
          <a:blip r:embed="rId3"/>
          <a:srcRect l="-16823" r="-16823"/>
          <a:stretch>
            <a:fillRect/>
          </a:stretch>
        </p:blipFill>
        <p:spPr>
          <a:xfrm>
            <a:off x="-539262" y="1524000"/>
            <a:ext cx="6330462" cy="3048000"/>
          </a:xfrm>
          <a:prstGeom prst="rect">
            <a:avLst/>
          </a:prstGeom>
          <a:ln>
            <a:noFill/>
          </a:ln>
          <a:effectLst>
            <a:reflection stA="50000" endPos="75000" dist="12700" dir="5400000" sy="-100000" algn="bl" rotWithShape="0"/>
            <a:softEdge rad="112500"/>
          </a:effectLst>
          <a:scene3d>
            <a:camera prst="isometricOffAxis1Right">
              <a:rot lat="1080000" lon="20040000" rev="0"/>
            </a:camera>
            <a:lightRig rig="threePt" dir="t"/>
          </a:scene3d>
        </p:spPr>
      </p:pic>
      <p:pic>
        <p:nvPicPr>
          <p:cNvPr id="6" name="Picture 5" descr="school-of-rock-2003-645-75.jpg"/>
          <p:cNvPicPr>
            <a:picLocks noChangeAspect="1"/>
          </p:cNvPicPr>
          <p:nvPr/>
        </p:nvPicPr>
        <p:blipFill>
          <a:blip r:embed="rId4"/>
          <a:stretch>
            <a:fillRect/>
          </a:stretch>
        </p:blipFill>
        <p:spPr>
          <a:xfrm>
            <a:off x="3776818" y="3276600"/>
            <a:ext cx="5138582" cy="2286000"/>
          </a:xfrm>
          <a:prstGeom prst="rect">
            <a:avLst/>
          </a:prstGeom>
          <a:ln>
            <a:noFill/>
          </a:ln>
          <a:effectLst>
            <a:reflection stA="50000" endPos="75000" dist="12700" dir="5400000" sy="-100000" algn="bl" rotWithShape="0"/>
            <a:softEdge rad="112500"/>
          </a:effectLst>
          <a:scene3d>
            <a:camera prst="isometricOffAxis2Left">
              <a:rot lat="1080000" lon="1560000" rev="0"/>
            </a:camera>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sz="3200" dirty="0">
              <a:latin typeface="Arial" charset="0"/>
            </a:endParaRPr>
          </a:p>
        </p:txBody>
      </p:sp>
      <p:sp>
        <p:nvSpPr>
          <p:cNvPr id="23555" name="Rectangle 2"/>
          <p:cNvSpPr>
            <a:spLocks noGrp="1" noChangeArrowheads="1"/>
          </p:cNvSpPr>
          <p:nvPr>
            <p:ph type="title"/>
          </p:nvPr>
        </p:nvSpPr>
        <p:spPr>
          <a:xfrm>
            <a:off x="457200" y="228600"/>
            <a:ext cx="8229600" cy="762000"/>
          </a:xfrm>
        </p:spPr>
        <p:txBody>
          <a:bodyPr/>
          <a:lstStyle/>
          <a:p>
            <a:pPr eaLnBrk="1" hangingPunct="1"/>
            <a:r>
              <a:rPr lang="en-US" sz="4000" b="1" i="1" u="sng" dirty="0" smtClean="0">
                <a:solidFill>
                  <a:srgbClr val="FFCC00"/>
                </a:solidFill>
                <a:latin typeface="+mn-lt"/>
              </a:rPr>
              <a:t>WHAT </a:t>
            </a:r>
            <a:r>
              <a:rPr lang="en-US" sz="4000" dirty="0" smtClean="0">
                <a:solidFill>
                  <a:srgbClr val="FFCC00"/>
                </a:solidFill>
                <a:latin typeface="+mn-lt"/>
              </a:rPr>
              <a:t>Society Thinks I Do! </a:t>
            </a:r>
            <a:endParaRPr lang="en-US" sz="4000" dirty="0">
              <a:solidFill>
                <a:srgbClr val="CD0000"/>
              </a:solidFill>
              <a:latin typeface="+mn-lt"/>
              <a:ea typeface="ＭＳ Ｐゴシック" charset="-128"/>
              <a:cs typeface="ＭＳ Ｐゴシック" charset="-128"/>
            </a:endParaRPr>
          </a:p>
        </p:txBody>
      </p:sp>
      <p:pic>
        <p:nvPicPr>
          <p:cNvPr id="7" name="Content Placeholder 10" descr="Screen Shot 2013-09-29 at 2.08.40 PM.png"/>
          <p:cNvPicPr>
            <a:picLocks noGrp="1" noChangeAspect="1"/>
          </p:cNvPicPr>
          <p:nvPr/>
        </p:nvPicPr>
        <p:blipFill>
          <a:blip r:embed="rId3"/>
          <a:srcRect l="-12398" r="-12398"/>
          <a:stretch>
            <a:fillRect/>
          </a:stretch>
        </p:blipFill>
        <p:spPr>
          <a:xfrm>
            <a:off x="246185" y="1371600"/>
            <a:ext cx="8821615" cy="4247444"/>
          </a:xfrm>
          <a:prstGeom prst="rect">
            <a:avLst/>
          </a:prstGeom>
          <a:ln>
            <a:noFill/>
          </a:ln>
          <a:effectLst>
            <a:reflection stA="50000" endPos="75000" dist="12700" dir="5400000" sy="-100000" algn="bl" rotWithShape="0"/>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a:latin typeface="Arial" charset="0"/>
            </a:endParaRPr>
          </a:p>
        </p:txBody>
      </p:sp>
      <p:sp>
        <p:nvSpPr>
          <p:cNvPr id="23555" name="Rectangle 2"/>
          <p:cNvSpPr>
            <a:spLocks noGrp="1" noChangeArrowheads="1"/>
          </p:cNvSpPr>
          <p:nvPr>
            <p:ph type="title"/>
          </p:nvPr>
        </p:nvSpPr>
        <p:spPr>
          <a:xfrm>
            <a:off x="457200" y="304800"/>
            <a:ext cx="8229600" cy="762000"/>
          </a:xfrm>
        </p:spPr>
        <p:txBody>
          <a:bodyPr/>
          <a:lstStyle/>
          <a:p>
            <a:pPr eaLnBrk="1" hangingPunct="1"/>
            <a:r>
              <a:rPr lang="en-US" sz="4000" b="1" i="1" u="sng" dirty="0" smtClean="0">
                <a:solidFill>
                  <a:srgbClr val="FFCC00"/>
                </a:solidFill>
                <a:latin typeface="+mn-lt"/>
              </a:rPr>
              <a:t>WHAT </a:t>
            </a:r>
            <a:r>
              <a:rPr lang="en-US" sz="4000" dirty="0" smtClean="0">
                <a:solidFill>
                  <a:srgbClr val="FFCC00"/>
                </a:solidFill>
                <a:latin typeface="+mn-lt"/>
              </a:rPr>
              <a:t>My Mom Thinks I Do!</a:t>
            </a:r>
            <a:endParaRPr lang="en-US" sz="4000" dirty="0">
              <a:solidFill>
                <a:srgbClr val="CD0000"/>
              </a:solidFill>
              <a:latin typeface="+mn-lt"/>
              <a:ea typeface="ＭＳ Ｐゴシック" charset="-128"/>
              <a:cs typeface="ＭＳ Ｐゴシック" charset="-128"/>
            </a:endParaRPr>
          </a:p>
        </p:txBody>
      </p:sp>
      <p:pic>
        <p:nvPicPr>
          <p:cNvPr id="5" name="Content Placeholder 7" descr="soundofmusic-topper.jpg"/>
          <p:cNvPicPr>
            <a:picLocks noGrp="1" noChangeAspect="1"/>
          </p:cNvPicPr>
          <p:nvPr/>
        </p:nvPicPr>
        <p:blipFill>
          <a:blip r:embed="rId3"/>
          <a:srcRect l="-2363" r="-2363"/>
          <a:stretch>
            <a:fillRect/>
          </a:stretch>
        </p:blipFill>
        <p:spPr>
          <a:xfrm>
            <a:off x="914400" y="1600200"/>
            <a:ext cx="7315200" cy="3522133"/>
          </a:xfrm>
          <a:prstGeom prst="rect">
            <a:avLst/>
          </a:prstGeom>
          <a:ln>
            <a:noFill/>
          </a:ln>
          <a:effectLst>
            <a:reflection stA="50000" endPos="75000" dist="12700" dir="5400000" sy="-100000" algn="bl" rotWithShape="0"/>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a:latin typeface="Arial" charset="0"/>
            </a:endParaRPr>
          </a:p>
        </p:txBody>
      </p:sp>
      <p:pic>
        <p:nvPicPr>
          <p:cNvPr id="6" name="Content Placeholder 7" descr="Screen Shot 2013-09-29 at 3.18.17 PM.png"/>
          <p:cNvPicPr>
            <a:picLocks noGrp="1" noChangeAspect="1"/>
          </p:cNvPicPr>
          <p:nvPr/>
        </p:nvPicPr>
        <p:blipFill>
          <a:blip r:embed="rId3"/>
          <a:srcRect l="-9501" r="-9501"/>
          <a:stretch>
            <a:fillRect/>
          </a:stretch>
        </p:blipFill>
        <p:spPr>
          <a:xfrm>
            <a:off x="369277" y="1371600"/>
            <a:ext cx="8546123" cy="4114800"/>
          </a:xfrm>
          <a:prstGeom prst="rect">
            <a:avLst/>
          </a:prstGeom>
          <a:ln>
            <a:noFill/>
          </a:ln>
          <a:effectLst>
            <a:reflection stA="50000" endPos="75000" dist="12700" dir="5400000" sy="-100000" algn="bl" rotWithShape="0"/>
            <a:softEdge rad="112500"/>
          </a:effectLst>
        </p:spPr>
      </p:pic>
      <p:sp>
        <p:nvSpPr>
          <p:cNvPr id="8" name="TextBox 7"/>
          <p:cNvSpPr txBox="1"/>
          <p:nvPr/>
        </p:nvSpPr>
        <p:spPr>
          <a:xfrm>
            <a:off x="0" y="270808"/>
            <a:ext cx="9143999" cy="1938992"/>
          </a:xfrm>
          <a:prstGeom prst="rect">
            <a:avLst/>
          </a:prstGeom>
          <a:noFill/>
        </p:spPr>
        <p:txBody>
          <a:bodyPr wrap="square" rtlCol="0">
            <a:spAutoFit/>
          </a:bodyPr>
          <a:lstStyle/>
          <a:p>
            <a:pPr algn="ctr"/>
            <a:r>
              <a:rPr lang="en-US" sz="4000" b="1" i="1" u="sng" dirty="0" smtClean="0">
                <a:solidFill>
                  <a:srgbClr val="FFCC00"/>
                </a:solidFill>
              </a:rPr>
              <a:t>What </a:t>
            </a:r>
            <a:r>
              <a:rPr lang="en-US" sz="4000" dirty="0" smtClean="0">
                <a:solidFill>
                  <a:srgbClr val="FFCC00"/>
                </a:solidFill>
              </a:rPr>
              <a:t>I Think I Do!</a:t>
            </a:r>
            <a:endParaRPr lang="en-US" sz="4000" dirty="0" smtClean="0">
              <a:latin typeface="Arial" charset="0"/>
            </a:endParaRPr>
          </a:p>
          <a:p>
            <a:endParaRPr lang="en-US" sz="4000" dirty="0" smtClean="0">
              <a:latin typeface="Arial" charset="0"/>
            </a:endParaRPr>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a:latin typeface="Arial" charset="0"/>
            </a:endParaRPr>
          </a:p>
        </p:txBody>
      </p:sp>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WHY. . . </a:t>
            </a:r>
            <a:r>
              <a:rPr lang="en-US" sz="5400" dirty="0" smtClean="0">
                <a:solidFill>
                  <a:srgbClr val="FFFFFF"/>
                </a:solidFill>
              </a:rPr>
              <a:t>“ATTENDANCE”</a:t>
            </a:r>
            <a:endParaRPr lang="en-US" sz="5400" dirty="0" smtClean="0">
              <a:solidFill>
                <a:srgbClr val="FFFFFF"/>
              </a:solidFill>
              <a:latin typeface="Arial" charset="0"/>
            </a:endParaRPr>
          </a:p>
          <a:p>
            <a:endParaRPr lang="en-US" sz="4000" dirty="0"/>
          </a:p>
        </p:txBody>
      </p:sp>
      <p:pic>
        <p:nvPicPr>
          <p:cNvPr id="5" name="Picture 4" descr="Screen Shot 2014-01-23 at 5.05.02 PM.png"/>
          <p:cNvPicPr>
            <a:picLocks noChangeAspect="1"/>
          </p:cNvPicPr>
          <p:nvPr/>
        </p:nvPicPr>
        <p:blipFill>
          <a:blip r:embed="rId3"/>
          <a:stretch>
            <a:fillRect/>
          </a:stretch>
        </p:blipFill>
        <p:spPr>
          <a:xfrm>
            <a:off x="228600" y="1905000"/>
            <a:ext cx="8597900" cy="4013200"/>
          </a:xfrm>
          <a:prstGeom prst="rect">
            <a:avLst/>
          </a:prstGeom>
          <a:ln>
            <a:noFill/>
          </a:ln>
          <a:effectLst>
            <a:softEdge rad="112500"/>
          </a:effectLst>
        </p:spPr>
      </p:pic>
      <p:sp>
        <p:nvSpPr>
          <p:cNvPr id="7" name="TextBox 6"/>
          <p:cNvSpPr txBox="1">
            <a:spLocks noChangeArrowheads="1"/>
          </p:cNvSpPr>
          <p:nvPr/>
        </p:nvSpPr>
        <p:spPr bwMode="auto">
          <a:xfrm>
            <a:off x="0" y="1066800"/>
            <a:ext cx="9144000" cy="584776"/>
          </a:xfrm>
          <a:prstGeom prst="rect">
            <a:avLst/>
          </a:prstGeom>
          <a:noFill/>
          <a:ln w="9525">
            <a:noFill/>
            <a:miter lim="800000"/>
            <a:headEnd/>
            <a:tailEnd/>
          </a:ln>
        </p:spPr>
        <p:txBody>
          <a:bodyPr>
            <a:prstTxWarp prst="textNoShape">
              <a:avLst/>
            </a:prstTxWarp>
            <a:spAutoFit/>
          </a:bodyPr>
          <a:lstStyle/>
          <a:p>
            <a:pPr algn="ctr"/>
            <a:r>
              <a:rPr lang="en-US" sz="3200" dirty="0" smtClean="0">
                <a:solidFill>
                  <a:schemeClr val="bg1"/>
                </a:solidFill>
                <a:cs typeface="Times New Roman"/>
              </a:rPr>
              <a:t>http://</a:t>
            </a:r>
            <a:r>
              <a:rPr lang="en-US" sz="3200" dirty="0" err="1" smtClean="0">
                <a:solidFill>
                  <a:schemeClr val="bg1"/>
                </a:solidFill>
                <a:cs typeface="Times New Roman"/>
              </a:rPr>
              <a:t>musicmakesus.org</a:t>
            </a:r>
            <a:r>
              <a:rPr lang="en-US" sz="3200" dirty="0" smtClean="0">
                <a:solidFill>
                  <a:schemeClr val="bg1"/>
                </a:solidFill>
                <a:cs typeface="Times New Roman"/>
              </a:rPr>
              <a:t>/resources/research</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a:latin typeface="Arial" charset="0"/>
            </a:endParaRPr>
          </a:p>
        </p:txBody>
      </p:sp>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WHY. . . </a:t>
            </a:r>
            <a:r>
              <a:rPr lang="en-US" sz="5400" dirty="0" smtClean="0">
                <a:solidFill>
                  <a:srgbClr val="FFFFFF"/>
                </a:solidFill>
              </a:rPr>
              <a:t>“DISCIPLINE”</a:t>
            </a:r>
            <a:endParaRPr lang="en-US" sz="5400" dirty="0" smtClean="0">
              <a:solidFill>
                <a:srgbClr val="FFFFFF"/>
              </a:solidFill>
              <a:latin typeface="Arial" charset="0"/>
            </a:endParaRPr>
          </a:p>
          <a:p>
            <a:endParaRPr lang="en-US" sz="4000" dirty="0"/>
          </a:p>
        </p:txBody>
      </p:sp>
      <p:sp>
        <p:nvSpPr>
          <p:cNvPr id="7" name="TextBox 6"/>
          <p:cNvSpPr txBox="1">
            <a:spLocks noChangeArrowheads="1"/>
          </p:cNvSpPr>
          <p:nvPr/>
        </p:nvSpPr>
        <p:spPr bwMode="auto">
          <a:xfrm>
            <a:off x="0" y="1066800"/>
            <a:ext cx="9144000" cy="584776"/>
          </a:xfrm>
          <a:prstGeom prst="rect">
            <a:avLst/>
          </a:prstGeom>
          <a:noFill/>
          <a:ln w="9525">
            <a:noFill/>
            <a:miter lim="800000"/>
            <a:headEnd/>
            <a:tailEnd/>
          </a:ln>
        </p:spPr>
        <p:txBody>
          <a:bodyPr>
            <a:prstTxWarp prst="textNoShape">
              <a:avLst/>
            </a:prstTxWarp>
            <a:spAutoFit/>
          </a:bodyPr>
          <a:lstStyle/>
          <a:p>
            <a:pPr algn="ctr"/>
            <a:r>
              <a:rPr lang="en-US" sz="3200" dirty="0" smtClean="0">
                <a:solidFill>
                  <a:schemeClr val="bg1"/>
                </a:solidFill>
                <a:cs typeface="Times New Roman"/>
              </a:rPr>
              <a:t>http://</a:t>
            </a:r>
            <a:r>
              <a:rPr lang="en-US" sz="3200" dirty="0" err="1" smtClean="0">
                <a:solidFill>
                  <a:schemeClr val="bg1"/>
                </a:solidFill>
                <a:cs typeface="Times New Roman"/>
              </a:rPr>
              <a:t>musicmakesus.org</a:t>
            </a:r>
            <a:r>
              <a:rPr lang="en-US" sz="3200" dirty="0" smtClean="0">
                <a:solidFill>
                  <a:schemeClr val="bg1"/>
                </a:solidFill>
                <a:cs typeface="Times New Roman"/>
              </a:rPr>
              <a:t>/resources/research</a:t>
            </a:r>
          </a:p>
        </p:txBody>
      </p:sp>
      <p:pic>
        <p:nvPicPr>
          <p:cNvPr id="6" name="Picture 5" descr="Screen Shot 2014-01-23 at 5.05.34 PM.png"/>
          <p:cNvPicPr>
            <a:picLocks noChangeAspect="1"/>
          </p:cNvPicPr>
          <p:nvPr/>
        </p:nvPicPr>
        <p:blipFill>
          <a:blip r:embed="rId3"/>
          <a:stretch>
            <a:fillRect/>
          </a:stretch>
        </p:blipFill>
        <p:spPr>
          <a:xfrm>
            <a:off x="228600" y="1905000"/>
            <a:ext cx="8610600" cy="4038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a:latin typeface="Arial" charset="0"/>
            </a:endParaRPr>
          </a:p>
        </p:txBody>
      </p:sp>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WHY. . . </a:t>
            </a:r>
            <a:r>
              <a:rPr lang="en-US" sz="5400" dirty="0" smtClean="0">
                <a:solidFill>
                  <a:srgbClr val="FFFFFF"/>
                </a:solidFill>
              </a:rPr>
              <a:t>“GPA”</a:t>
            </a:r>
            <a:endParaRPr lang="en-US" sz="5400" dirty="0" smtClean="0">
              <a:solidFill>
                <a:srgbClr val="FFFFFF"/>
              </a:solidFill>
              <a:latin typeface="Arial" charset="0"/>
            </a:endParaRPr>
          </a:p>
          <a:p>
            <a:endParaRPr lang="en-US" sz="4000" dirty="0"/>
          </a:p>
        </p:txBody>
      </p:sp>
      <p:sp>
        <p:nvSpPr>
          <p:cNvPr id="7" name="TextBox 6"/>
          <p:cNvSpPr txBox="1">
            <a:spLocks noChangeArrowheads="1"/>
          </p:cNvSpPr>
          <p:nvPr/>
        </p:nvSpPr>
        <p:spPr bwMode="auto">
          <a:xfrm>
            <a:off x="0" y="1066800"/>
            <a:ext cx="9144000" cy="584776"/>
          </a:xfrm>
          <a:prstGeom prst="rect">
            <a:avLst/>
          </a:prstGeom>
          <a:noFill/>
          <a:ln w="9525">
            <a:noFill/>
            <a:miter lim="800000"/>
            <a:headEnd/>
            <a:tailEnd/>
          </a:ln>
        </p:spPr>
        <p:txBody>
          <a:bodyPr>
            <a:prstTxWarp prst="textNoShape">
              <a:avLst/>
            </a:prstTxWarp>
            <a:spAutoFit/>
          </a:bodyPr>
          <a:lstStyle/>
          <a:p>
            <a:pPr algn="ctr"/>
            <a:r>
              <a:rPr lang="en-US" sz="3200" dirty="0" smtClean="0">
                <a:solidFill>
                  <a:schemeClr val="bg1"/>
                </a:solidFill>
                <a:cs typeface="Times New Roman"/>
              </a:rPr>
              <a:t>http://</a:t>
            </a:r>
            <a:r>
              <a:rPr lang="en-US" sz="3200" dirty="0" err="1" smtClean="0">
                <a:solidFill>
                  <a:schemeClr val="bg1"/>
                </a:solidFill>
                <a:cs typeface="Times New Roman"/>
              </a:rPr>
              <a:t>musicmakesus.org</a:t>
            </a:r>
            <a:r>
              <a:rPr lang="en-US" sz="3200" dirty="0" smtClean="0">
                <a:solidFill>
                  <a:schemeClr val="bg1"/>
                </a:solidFill>
                <a:cs typeface="Times New Roman"/>
              </a:rPr>
              <a:t>/resources/research</a:t>
            </a:r>
          </a:p>
        </p:txBody>
      </p:sp>
      <p:pic>
        <p:nvPicPr>
          <p:cNvPr id="9" name="Picture 8" descr="Screen Shot 2014-01-23 at 5.06.02 PM.png"/>
          <p:cNvPicPr>
            <a:picLocks noChangeAspect="1"/>
          </p:cNvPicPr>
          <p:nvPr/>
        </p:nvPicPr>
        <p:blipFill>
          <a:blip r:embed="rId3"/>
          <a:stretch>
            <a:fillRect/>
          </a:stretch>
        </p:blipFill>
        <p:spPr>
          <a:xfrm>
            <a:off x="228600" y="1905000"/>
            <a:ext cx="8610600" cy="4038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xfrm>
            <a:off x="0" y="6096000"/>
            <a:ext cx="9144000" cy="476250"/>
          </a:xfrm>
          <a:noFill/>
        </p:spPr>
        <p:txBody>
          <a:bodyPr/>
          <a:lstStyle/>
          <a:p>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a:latin typeface="Arial" charset="0"/>
            </a:endParaRPr>
          </a:p>
        </p:txBody>
      </p:sp>
      <p:sp>
        <p:nvSpPr>
          <p:cNvPr id="8" name="TextBox 7"/>
          <p:cNvSpPr txBox="1"/>
          <p:nvPr/>
        </p:nvSpPr>
        <p:spPr>
          <a:xfrm>
            <a:off x="0" y="0"/>
            <a:ext cx="9143999" cy="2369880"/>
          </a:xfrm>
          <a:prstGeom prst="rect">
            <a:avLst/>
          </a:prstGeom>
          <a:noFill/>
        </p:spPr>
        <p:txBody>
          <a:bodyPr wrap="square" rtlCol="0">
            <a:spAutoFit/>
          </a:bodyPr>
          <a:lstStyle/>
          <a:p>
            <a:pPr algn="ctr"/>
            <a:r>
              <a:rPr lang="en-US" sz="5400" dirty="0" smtClean="0">
                <a:solidFill>
                  <a:srgbClr val="FFCC00"/>
                </a:solidFill>
              </a:rPr>
              <a:t>THE WHY. . . </a:t>
            </a:r>
          </a:p>
          <a:p>
            <a:pPr algn="ctr"/>
            <a:r>
              <a:rPr lang="en-US" sz="5400" dirty="0" smtClean="0">
                <a:solidFill>
                  <a:srgbClr val="FFFFFF"/>
                </a:solidFill>
              </a:rPr>
              <a:t>“ON TIME GRADUATION”</a:t>
            </a:r>
            <a:endParaRPr lang="en-US" sz="5400" dirty="0" smtClean="0">
              <a:solidFill>
                <a:srgbClr val="FFFFFF"/>
              </a:solidFill>
              <a:latin typeface="Arial" charset="0"/>
            </a:endParaRPr>
          </a:p>
          <a:p>
            <a:endParaRPr lang="en-US" sz="4000" dirty="0"/>
          </a:p>
        </p:txBody>
      </p:sp>
      <p:pic>
        <p:nvPicPr>
          <p:cNvPr id="6" name="Picture 5" descr="Screen Shot 2014-01-23 at 5.06.31 PM.png"/>
          <p:cNvPicPr>
            <a:picLocks noChangeAspect="1"/>
          </p:cNvPicPr>
          <p:nvPr/>
        </p:nvPicPr>
        <p:blipFill>
          <a:blip r:embed="rId3"/>
          <a:stretch>
            <a:fillRect/>
          </a:stretch>
        </p:blipFill>
        <p:spPr>
          <a:xfrm>
            <a:off x="228600" y="1828800"/>
            <a:ext cx="8610600" cy="4038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THE MESSAGE IS. . .</a:t>
            </a:r>
          </a:p>
        </p:txBody>
      </p:sp>
      <p:sp>
        <p:nvSpPr>
          <p:cNvPr id="3075" name="Rectangle 5"/>
          <p:cNvSpPr>
            <a:spLocks noGrp="1" noChangeArrowheads="1"/>
          </p:cNvSpPr>
          <p:nvPr>
            <p:ph type="body" sz="half" idx="1"/>
          </p:nvPr>
        </p:nvSpPr>
        <p:spPr>
          <a:xfrm>
            <a:off x="0" y="838200"/>
            <a:ext cx="6400800" cy="2057400"/>
          </a:xfrm>
        </p:spPr>
        <p:txBody>
          <a:bodyPr>
            <a:noAutofit/>
          </a:bodyPr>
          <a:lstStyle/>
          <a:p>
            <a:pPr indent="0">
              <a:lnSpc>
                <a:spcPct val="150000"/>
              </a:lnSpc>
              <a:spcAft>
                <a:spcPts val="1200"/>
              </a:spcAft>
              <a:buNone/>
            </a:pPr>
            <a:r>
              <a:rPr lang="en-US" sz="4400" dirty="0" smtClean="0">
                <a:solidFill>
                  <a:schemeClr val="bg1"/>
                </a:solidFill>
              </a:rPr>
              <a:t>If you want to be a </a:t>
            </a:r>
            <a:r>
              <a:rPr lang="en-US" sz="4400" b="1" i="1" u="sng" dirty="0" smtClean="0">
                <a:solidFill>
                  <a:srgbClr val="FFCC00"/>
                </a:solidFill>
              </a:rPr>
              <a:t>CEO</a:t>
            </a:r>
            <a:r>
              <a:rPr lang="en-US" sz="4400" dirty="0" smtClean="0">
                <a:solidFill>
                  <a:schemeClr val="bg1"/>
                </a:solidFill>
              </a:rPr>
              <a:t>,</a:t>
            </a:r>
            <a:r>
              <a:rPr lang="en-US" sz="4400" b="1" i="1" u="sng" dirty="0" smtClean="0">
                <a:solidFill>
                  <a:srgbClr val="FFCC00"/>
                </a:solidFill>
              </a:rPr>
              <a:t> </a:t>
            </a:r>
            <a:r>
              <a:rPr lang="en-US" sz="4400" dirty="0" smtClean="0">
                <a:solidFill>
                  <a:schemeClr val="bg1"/>
                </a:solidFill>
              </a:rPr>
              <a:t>College President, or</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7200" i="1" dirty="0" smtClean="0">
                <a:solidFill>
                  <a:srgbClr val="FFCC00"/>
                </a:solidFill>
              </a:rPr>
              <a:t>TAKE MUSIC!</a:t>
            </a:r>
            <a:endParaRPr lang="en-US" sz="7200" i="1" dirty="0" smtClean="0">
              <a:solidFill>
                <a:schemeClr val="bg1"/>
              </a:solidFill>
            </a:endParaRPr>
          </a:p>
        </p:txBody>
      </p:sp>
      <p:pic>
        <p:nvPicPr>
          <p:cNvPr id="9" name="Picture 8"/>
          <p:cNvPicPr>
            <a:picLocks noChangeAspect="1"/>
          </p:cNvPicPr>
          <p:nvPr/>
        </p:nvPicPr>
        <p:blipFill>
          <a:blip r:embed="rId2"/>
          <a:stretch>
            <a:fillRect/>
          </a:stretch>
        </p:blipFill>
        <p:spPr>
          <a:xfrm>
            <a:off x="5295692" y="2057400"/>
            <a:ext cx="3549753" cy="2362200"/>
          </a:xfrm>
          <a:prstGeom prst="rect">
            <a:avLst/>
          </a:prstGeom>
          <a:ln>
            <a:noFill/>
          </a:ln>
          <a:effectLst>
            <a:softEdge rad="112500"/>
          </a:effectLst>
          <a:scene3d>
            <a:camera prst="isometricOffAxis2Left">
              <a:rot lat="1080000" lon="1560000" rev="0"/>
            </a:camera>
            <a:lightRig rig="threePt" dir="t"/>
          </a:scene3d>
        </p:spPr>
      </p:pic>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smtClean="0">
                <a:solidFill>
                  <a:schemeClr val="bg1"/>
                </a:solidFill>
              </a:rPr>
              <a:t>even a Rock Star,</a:t>
            </a:r>
            <a:endParaRPr kumimoji="0" lang="en-US" sz="4400" b="0" u="none" strike="noStrike" kern="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a:t>
            </a:r>
            <a:r>
              <a:rPr lang="en-US" sz="5400" b="1" i="1" u="sng" dirty="0" smtClean="0">
                <a:solidFill>
                  <a:srgbClr val="FFCC00"/>
                </a:solidFill>
              </a:rPr>
              <a:t>REAL </a:t>
            </a:r>
            <a:r>
              <a:rPr lang="en-US" sz="5400" dirty="0" smtClean="0">
                <a:solidFill>
                  <a:srgbClr val="FFCC00"/>
                </a:solidFill>
              </a:rPr>
              <a:t>REASON WHY. . . </a:t>
            </a:r>
          </a:p>
          <a:p>
            <a:endParaRPr lang="en-US" sz="4000" dirty="0"/>
          </a:p>
        </p:txBody>
      </p:sp>
      <p:pic>
        <p:nvPicPr>
          <p:cNvPr id="7" name="Content Placeholder 12" descr="ViolinTherapy-1024x682.jpg"/>
          <p:cNvPicPr>
            <a:picLocks noGrp="1" noChangeAspect="1"/>
          </p:cNvPicPr>
          <p:nvPr/>
        </p:nvPicPr>
        <p:blipFill>
          <a:blip r:embed="rId3"/>
          <a:srcRect l="-19163" r="-19163"/>
          <a:stretch>
            <a:fillRect/>
          </a:stretch>
        </p:blipFill>
        <p:spPr>
          <a:xfrm>
            <a:off x="-625032" y="4343400"/>
            <a:ext cx="4739832" cy="2282141"/>
          </a:xfrm>
          <a:prstGeom prst="rect">
            <a:avLst/>
          </a:prstGeom>
          <a:ln>
            <a:noFill/>
          </a:ln>
          <a:effectLst>
            <a:softEdge rad="112500"/>
          </a:effectLst>
        </p:spPr>
      </p:pic>
      <p:pic>
        <p:nvPicPr>
          <p:cNvPr id="9" name="Picture 8" descr="Clarinetists.png"/>
          <p:cNvPicPr>
            <a:picLocks noChangeAspect="1"/>
          </p:cNvPicPr>
          <p:nvPr/>
        </p:nvPicPr>
        <p:blipFill>
          <a:blip r:embed="rId4"/>
          <a:stretch>
            <a:fillRect/>
          </a:stretch>
        </p:blipFill>
        <p:spPr>
          <a:xfrm>
            <a:off x="5610344" y="4550648"/>
            <a:ext cx="3381256" cy="2078753"/>
          </a:xfrm>
          <a:prstGeom prst="rect">
            <a:avLst/>
          </a:prstGeom>
          <a:ln>
            <a:noFill/>
          </a:ln>
          <a:effectLst>
            <a:softEdge rad="112500"/>
          </a:effectLst>
        </p:spPr>
      </p:pic>
      <p:pic>
        <p:nvPicPr>
          <p:cNvPr id="10" name="Picture 9" descr="Drum Line.png"/>
          <p:cNvPicPr>
            <a:picLocks noChangeAspect="1"/>
          </p:cNvPicPr>
          <p:nvPr/>
        </p:nvPicPr>
        <p:blipFill>
          <a:blip r:embed="rId5"/>
          <a:stretch>
            <a:fillRect/>
          </a:stretch>
        </p:blipFill>
        <p:spPr>
          <a:xfrm>
            <a:off x="0" y="1709714"/>
            <a:ext cx="3581400" cy="2258015"/>
          </a:xfrm>
          <a:prstGeom prst="rect">
            <a:avLst/>
          </a:prstGeom>
          <a:ln>
            <a:noFill/>
          </a:ln>
          <a:effectLst>
            <a:softEdge rad="112500"/>
          </a:effectLst>
        </p:spPr>
      </p:pic>
      <p:pic>
        <p:nvPicPr>
          <p:cNvPr id="14" name="Picture 13" descr="Young Violinist.png"/>
          <p:cNvPicPr>
            <a:picLocks noChangeAspect="1"/>
          </p:cNvPicPr>
          <p:nvPr/>
        </p:nvPicPr>
        <p:blipFill>
          <a:blip r:embed="rId6"/>
          <a:stretch>
            <a:fillRect/>
          </a:stretch>
        </p:blipFill>
        <p:spPr>
          <a:xfrm>
            <a:off x="5715000" y="1676400"/>
            <a:ext cx="3324356" cy="2531176"/>
          </a:xfrm>
          <a:prstGeom prst="rect">
            <a:avLst/>
          </a:prstGeom>
          <a:ln>
            <a:noFill/>
          </a:ln>
          <a:effectLst>
            <a:softEdge rad="112500"/>
          </a:effectLst>
        </p:spPr>
      </p:pic>
      <p:pic>
        <p:nvPicPr>
          <p:cNvPr id="15" name="Picture 14" descr="Teamwork.jpg"/>
          <p:cNvPicPr>
            <a:picLocks noChangeAspect="1"/>
          </p:cNvPicPr>
          <p:nvPr/>
        </p:nvPicPr>
        <p:blipFill>
          <a:blip r:embed="rId7"/>
          <a:stretch>
            <a:fillRect/>
          </a:stretch>
        </p:blipFill>
        <p:spPr>
          <a:xfrm>
            <a:off x="2438400" y="3048000"/>
            <a:ext cx="4358328" cy="2362200"/>
          </a:xfrm>
          <a:prstGeom prst="rect">
            <a:avLst/>
          </a:prstGeom>
          <a:ln>
            <a:noFill/>
          </a:ln>
          <a:effectLst>
            <a:softEdge rad="112500"/>
          </a:effectLst>
        </p:spPr>
      </p:pic>
      <p:sp>
        <p:nvSpPr>
          <p:cNvPr id="16" name="TextBox 15"/>
          <p:cNvSpPr txBox="1"/>
          <p:nvPr/>
        </p:nvSpPr>
        <p:spPr>
          <a:xfrm>
            <a:off x="0" y="823317"/>
            <a:ext cx="9143999" cy="1538883"/>
          </a:xfrm>
          <a:prstGeom prst="rect">
            <a:avLst/>
          </a:prstGeom>
          <a:noFill/>
        </p:spPr>
        <p:txBody>
          <a:bodyPr wrap="square" rtlCol="0">
            <a:spAutoFit/>
          </a:bodyPr>
          <a:lstStyle/>
          <a:p>
            <a:pPr algn="ctr"/>
            <a:r>
              <a:rPr lang="en-US" sz="5400" dirty="0" smtClean="0">
                <a:solidFill>
                  <a:srgbClr val="FFFFFF"/>
                </a:solidFill>
              </a:rPr>
              <a:t>A MORE FULFILLING LIFE!</a:t>
            </a:r>
            <a:endParaRPr lang="en-US" sz="5400" dirty="0" smtClean="0">
              <a:solidFill>
                <a:srgbClr val="FFFFFF"/>
              </a:solidFill>
              <a:latin typeface="Arial" charset="0"/>
            </a:endParaRPr>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1" name="Rectangle 10"/>
          <p:cNvSpPr>
            <a:spLocks noGrp="1" noChangeArrowheads="1"/>
          </p:cNvSpPr>
          <p:nvPr/>
        </p:nvSpPr>
        <p:spPr bwMode="auto">
          <a:xfrm>
            <a:off x="0" y="1143000"/>
            <a:ext cx="9144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a:defRPr>
            </a:lvl6pPr>
            <a:lvl7pPr marL="914400" algn="l" rtl="0" fontAlgn="base">
              <a:spcBef>
                <a:spcPct val="0"/>
              </a:spcBef>
              <a:spcAft>
                <a:spcPct val="0"/>
              </a:spcAft>
              <a:defRPr sz="4400">
                <a:solidFill>
                  <a:schemeClr val="tx2"/>
                </a:solidFill>
                <a:latin typeface="Times New Roman"/>
              </a:defRPr>
            </a:lvl7pPr>
            <a:lvl8pPr marL="1371600" algn="l" rtl="0" fontAlgn="base">
              <a:spcBef>
                <a:spcPct val="0"/>
              </a:spcBef>
              <a:spcAft>
                <a:spcPct val="0"/>
              </a:spcAft>
              <a:defRPr sz="4400">
                <a:solidFill>
                  <a:schemeClr val="tx2"/>
                </a:solidFill>
                <a:latin typeface="Times New Roman"/>
              </a:defRPr>
            </a:lvl8pPr>
            <a:lvl9pPr marL="1828800" algn="l" rtl="0" fontAlgn="base">
              <a:spcBef>
                <a:spcPct val="0"/>
              </a:spcBef>
              <a:spcAft>
                <a:spcPct val="0"/>
              </a:spcAft>
              <a:defRPr sz="4400">
                <a:solidFill>
                  <a:schemeClr val="tx2"/>
                </a:solidFill>
                <a:latin typeface="Times New Roman"/>
              </a:defRPr>
            </a:lvl9pPr>
          </a:lstStyle>
          <a:p>
            <a:pPr algn="ctr" eaLnBrk="1" hangingPunct="1"/>
            <a:r>
              <a:rPr lang="en-US" sz="5400" b="1" dirty="0" smtClean="0">
                <a:solidFill>
                  <a:srgbClr val="CD0000"/>
                </a:solidFill>
                <a:latin typeface="+mn-lt"/>
                <a:ea typeface="ＭＳ Ｐゴシック" charset="-128"/>
                <a:cs typeface="ＭＳ Ｐゴシック" charset="-128"/>
              </a:rPr>
              <a:t/>
            </a:r>
            <a:br>
              <a:rPr lang="en-US" sz="5400" b="1" dirty="0" smtClean="0">
                <a:solidFill>
                  <a:srgbClr val="CD0000"/>
                </a:solidFill>
                <a:latin typeface="+mn-lt"/>
                <a:ea typeface="ＭＳ Ｐゴシック" charset="-128"/>
                <a:cs typeface="ＭＳ Ｐゴシック" charset="-128"/>
              </a:rPr>
            </a:br>
            <a:r>
              <a:rPr lang="en-US" sz="4800" dirty="0" smtClean="0">
                <a:solidFill>
                  <a:srgbClr val="FFCC00"/>
                </a:solidFill>
                <a:latin typeface="+mn-lt"/>
              </a:rPr>
              <a:t>STRATEGIES TO BRIDGE THE GAP</a:t>
            </a:r>
          </a:p>
          <a:p>
            <a:pPr algn="ctr" eaLnBrk="1" hangingPunct="1"/>
            <a:r>
              <a:rPr lang="en-US" sz="4800" dirty="0" smtClean="0">
                <a:solidFill>
                  <a:srgbClr val="FFCC00"/>
                </a:solidFill>
                <a:latin typeface="+mn-lt"/>
                <a:ea typeface="ＭＳ Ｐゴシック" charset="-128"/>
                <a:cs typeface="ＭＳ Ｐゴシック" charset="-128"/>
              </a:rPr>
              <a:t>BETWEEN MS AND HS</a:t>
            </a:r>
            <a:endParaRPr lang="en-US" sz="4800" dirty="0">
              <a:solidFill>
                <a:srgbClr val="CD0000"/>
              </a:solidFill>
              <a:latin typeface="+mn-lt"/>
              <a:ea typeface="ＭＳ Ｐゴシック" charset="-128"/>
              <a:cs typeface="ＭＳ Ｐゴシック" charset="-128"/>
            </a:endParaRPr>
          </a:p>
        </p:txBody>
      </p:sp>
      <p:sp>
        <p:nvSpPr>
          <p:cNvPr id="12" name="Rectangle 2"/>
          <p:cNvSpPr txBox="1">
            <a:spLocks noChangeArrowheads="1"/>
          </p:cNvSpPr>
          <p:nvPr/>
        </p:nvSpPr>
        <p:spPr bwMode="auto">
          <a:xfrm>
            <a:off x="533400" y="22860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What </a:t>
            </a:r>
            <a:r>
              <a:rPr lang="en-US" sz="4000" b="1" i="1" u="sng" kern="0" dirty="0" smtClean="0">
                <a:solidFill>
                  <a:srgbClr val="FFFFFF"/>
                </a:solidFill>
                <a:ea typeface="ＭＳ Ｐゴシック" charset="-128"/>
                <a:cs typeface="ＭＳ Ｐゴシック" charset="-128"/>
              </a:rPr>
              <a:t>Music Educators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3" name="Rectangle 2"/>
          <p:cNvSpPr txBox="1">
            <a:spLocks noChangeArrowheads="1"/>
          </p:cNvSpPr>
          <p:nvPr/>
        </p:nvSpPr>
        <p:spPr bwMode="auto">
          <a:xfrm>
            <a:off x="533400" y="31242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What HS/MS </a:t>
            </a:r>
            <a:r>
              <a:rPr lang="en-US" sz="4000" b="1" i="1" u="sng" kern="0" dirty="0" smtClean="0">
                <a:solidFill>
                  <a:srgbClr val="FFFFFF"/>
                </a:solidFill>
                <a:ea typeface="ＭＳ Ｐゴシック" charset="-128"/>
                <a:cs typeface="ＭＳ Ｐゴシック" charset="-128"/>
              </a:rPr>
              <a:t>Parents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7" name="Rectangle 2"/>
          <p:cNvSpPr txBox="1">
            <a:spLocks noChangeArrowheads="1"/>
          </p:cNvSpPr>
          <p:nvPr/>
        </p:nvSpPr>
        <p:spPr bwMode="auto">
          <a:xfrm>
            <a:off x="533400" y="39624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What HS/MS </a:t>
            </a:r>
            <a:r>
              <a:rPr lang="en-US" sz="4000" b="1" i="1" u="sng" kern="0" dirty="0" smtClean="0">
                <a:solidFill>
                  <a:srgbClr val="FFFFFF"/>
                </a:solidFill>
                <a:ea typeface="ＭＳ Ｐゴシック" charset="-128"/>
                <a:cs typeface="ＭＳ Ｐゴシック" charset="-128"/>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8" name="Rectangle 2"/>
          <p:cNvSpPr txBox="1">
            <a:spLocks noChangeArrowheads="1"/>
          </p:cNvSpPr>
          <p:nvPr/>
        </p:nvSpPr>
        <p:spPr bwMode="auto">
          <a:xfrm>
            <a:off x="533400" y="48006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dirty="0" smtClean="0">
                <a:solidFill>
                  <a:srgbClr val="FFFFFF"/>
                </a:solidFill>
                <a:ea typeface="ＭＳ Ｐゴシック" charset="-128"/>
                <a:cs typeface="ＭＳ Ｐゴシック" charset="-128"/>
              </a:rPr>
              <a:t>What HS/MS </a:t>
            </a:r>
            <a:r>
              <a:rPr lang="en-US" sz="4000" b="1" i="1" u="sng" dirty="0" smtClean="0">
                <a:solidFill>
                  <a:srgbClr val="FFFFFF"/>
                </a:solidFill>
                <a:ea typeface="ＭＳ Ｐゴシック" charset="-128"/>
                <a:cs typeface="ＭＳ Ｐゴシック" charset="-128"/>
              </a:rPr>
              <a:t>Principals</a:t>
            </a:r>
            <a:r>
              <a:rPr lang="en-US" sz="4000" b="1" i="1" dirty="0" smtClean="0">
                <a:solidFill>
                  <a:srgbClr val="FFFFFF"/>
                </a:solidFill>
                <a:ea typeface="ＭＳ Ｐゴシック" charset="-128"/>
                <a:cs typeface="ＭＳ Ｐゴシック" charset="-128"/>
              </a:rPr>
              <a:t> </a:t>
            </a:r>
            <a:r>
              <a:rPr lang="en-US" sz="4000" i="1"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9" name="Rectangle 2"/>
          <p:cNvSpPr txBox="1">
            <a:spLocks noChangeArrowheads="1"/>
          </p:cNvSpPr>
          <p:nvPr/>
        </p:nvSpPr>
        <p:spPr bwMode="auto">
          <a:xfrm>
            <a:off x="533400" y="56388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dirty="0" smtClean="0">
                <a:solidFill>
                  <a:srgbClr val="FFFFFF"/>
                </a:solidFill>
                <a:ea typeface="ＭＳ Ｐゴシック" charset="-128"/>
                <a:cs typeface="ＭＳ Ｐゴシック" charset="-128"/>
              </a:rPr>
              <a:t>What </a:t>
            </a:r>
            <a:r>
              <a:rPr lang="en-US" sz="4000" b="1" i="1" u="sng" dirty="0" smtClean="0">
                <a:solidFill>
                  <a:srgbClr val="FFFFFF"/>
                </a:solidFill>
                <a:ea typeface="ＭＳ Ｐゴシック" charset="-128"/>
                <a:cs typeface="ＭＳ Ｐゴシック" charset="-128"/>
              </a:rPr>
              <a:t>Music Supervisors</a:t>
            </a:r>
            <a:r>
              <a:rPr lang="en-US" sz="4000" b="1" i="1" dirty="0" smtClean="0">
                <a:solidFill>
                  <a:srgbClr val="FFFFFF"/>
                </a:solidFill>
                <a:ea typeface="ＭＳ Ｐゴシック" charset="-128"/>
                <a:cs typeface="ＭＳ Ｐゴシック" charset="-128"/>
              </a:rPr>
              <a:t> </a:t>
            </a:r>
            <a:r>
              <a:rPr lang="en-US" sz="4000" i="1"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2" name="Rectangle 2"/>
          <p:cNvSpPr txBox="1">
            <a:spLocks noChangeArrowheads="1"/>
          </p:cNvSpPr>
          <p:nvPr/>
        </p:nvSpPr>
        <p:spPr bwMode="auto">
          <a:xfrm>
            <a:off x="0" y="9906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6" name="Rectangle 2"/>
          <p:cNvSpPr txBox="1">
            <a:spLocks noChangeArrowheads="1"/>
          </p:cNvSpPr>
          <p:nvPr/>
        </p:nvSpPr>
        <p:spPr bwMode="auto">
          <a:xfrm>
            <a:off x="4267200" y="2438400"/>
            <a:ext cx="4419600" cy="213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Greg </a:t>
            </a:r>
            <a:r>
              <a:rPr lang="en-US" sz="4000" i="1" kern="0" dirty="0" err="1" smtClean="0">
                <a:solidFill>
                  <a:srgbClr val="FFFFFF"/>
                </a:solidFill>
                <a:ea typeface="ＭＳ Ｐゴシック" charset="-128"/>
                <a:cs typeface="ＭＳ Ｐゴシック" charset="-128"/>
              </a:rPr>
              <a:t>Bimm</a:t>
            </a:r>
            <a:endParaRPr lang="en-US" sz="4000" i="1" kern="0" dirty="0" smtClean="0">
              <a:solidFill>
                <a:srgbClr val="FFFFFF"/>
              </a:solidFill>
              <a:ea typeface="ＭＳ Ｐゴシック" charset="-128"/>
              <a:cs typeface="ＭＳ Ｐゴシック" charset="-128"/>
            </a:endParaRPr>
          </a:p>
          <a:p>
            <a:pPr lvl="0">
              <a:defRPr/>
            </a:pPr>
            <a:r>
              <a:rPr lang="en-US" sz="4000" i="1" kern="0" dirty="0" smtClean="0">
                <a:solidFill>
                  <a:srgbClr val="FFFFFF"/>
                </a:solidFill>
                <a:ea typeface="ＭＳ Ｐゴシック" charset="-128"/>
                <a:cs typeface="ＭＳ Ｐゴシック" charset="-128"/>
              </a:rPr>
              <a:t>Director of Bands</a:t>
            </a:r>
          </a:p>
          <a:p>
            <a:pPr lvl="0">
              <a:defRPr/>
            </a:pPr>
            <a:r>
              <a:rPr lang="en-US" sz="4000" i="1" kern="0" dirty="0" smtClean="0">
                <a:solidFill>
                  <a:srgbClr val="FFFFFF"/>
                </a:solidFill>
                <a:ea typeface="ＭＳ Ｐゴシック" charset="-128"/>
                <a:cs typeface="ＭＳ Ｐゴシック" charset="-128"/>
              </a:rPr>
              <a:t>Marian Catholic HS</a:t>
            </a:r>
          </a:p>
          <a:p>
            <a:pPr lvl="0">
              <a:defRPr/>
            </a:pPr>
            <a:r>
              <a:rPr lang="en-US" sz="4000" i="1" kern="0" dirty="0" smtClean="0">
                <a:solidFill>
                  <a:srgbClr val="FFFFFF"/>
                </a:solidFill>
                <a:ea typeface="ＭＳ Ｐゴシック" charset="-128"/>
                <a:cs typeface="ＭＳ Ｐゴシック" charset="-128"/>
              </a:rPr>
              <a:t>Chicago Heights, IL </a:t>
            </a:r>
            <a:endParaRPr lang="en-US" sz="4000" i="1" kern="0" dirty="0">
              <a:solidFill>
                <a:srgbClr val="FFFFFF"/>
              </a:solidFill>
              <a:ea typeface="ＭＳ Ｐゴシック" charset="-128"/>
              <a:cs typeface="ＭＳ Ｐゴシック" charset="-128"/>
            </a:endParaRPr>
          </a:p>
        </p:txBody>
      </p:sp>
      <p:pic>
        <p:nvPicPr>
          <p:cNvPr id="7" name="Picture 6" descr="Greg Bimm.jpg"/>
          <p:cNvPicPr>
            <a:picLocks noChangeAspect="1"/>
          </p:cNvPicPr>
          <p:nvPr/>
        </p:nvPicPr>
        <p:blipFill>
          <a:blip r:embed="rId3"/>
          <a:stretch>
            <a:fillRect/>
          </a:stretch>
        </p:blipFill>
        <p:spPr>
          <a:xfrm>
            <a:off x="990600" y="2209800"/>
            <a:ext cx="3048001" cy="3048000"/>
          </a:xfrm>
          <a:prstGeom prst="rect">
            <a:avLst/>
          </a:prstGeom>
          <a:ln>
            <a:noFill/>
          </a:ln>
          <a:effectLst>
            <a:reflection stA="50000" endPos="75000" dist="12700" dir="5400000" sy="-100000" algn="bl" rotWithShape="0"/>
            <a:softEdge rad="112500"/>
          </a:effectLst>
        </p:spPr>
      </p:pic>
      <p:pic>
        <p:nvPicPr>
          <p:cNvPr id="11" name="Picture 10" descr="Screen Shot 2015-12-15 at 8.33.52 AM.png"/>
          <p:cNvPicPr>
            <a:picLocks noChangeAspect="1"/>
          </p:cNvPicPr>
          <p:nvPr/>
        </p:nvPicPr>
        <p:blipFill>
          <a:blip r:embed="rId4"/>
          <a:stretch>
            <a:fillRect/>
          </a:stretch>
        </p:blipFill>
        <p:spPr>
          <a:xfrm>
            <a:off x="3733800" y="4343400"/>
            <a:ext cx="317500" cy="952500"/>
          </a:xfrm>
          <a:prstGeom prst="rect">
            <a:avLst/>
          </a:prstGeom>
        </p:spPr>
      </p:pic>
      <p:sp>
        <p:nvSpPr>
          <p:cNvPr id="9" name="TextBox 8"/>
          <p:cNvSpPr txBox="1"/>
          <p:nvPr/>
        </p:nvSpPr>
        <p:spPr>
          <a:xfrm>
            <a:off x="0" y="6096000"/>
            <a:ext cx="9144000" cy="1415772"/>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endParaRPr lang="en-US" dirty="0" smtClean="0">
              <a:latin typeface="Arial" charset="0"/>
            </a:endParaRPr>
          </a:p>
          <a:p>
            <a:endParaRPr lang="en-US" dirty="0" smtClean="0">
              <a:latin typeface="Arial" charset="0"/>
            </a:endParaRPr>
          </a:p>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228600" y="1752600"/>
            <a:ext cx="8915400" cy="3785652"/>
          </a:xfrm>
          <a:prstGeom prst="rect">
            <a:avLst/>
          </a:prstGeom>
          <a:noFill/>
        </p:spPr>
        <p:txBody>
          <a:bodyPr wrap="square" rtlCol="0">
            <a:spAutoFit/>
          </a:bodyPr>
          <a:lstStyle/>
          <a:p>
            <a:pPr marL="514350" indent="-514350"/>
            <a:r>
              <a:rPr lang="en-US" sz="3200" dirty="0" smtClean="0">
                <a:solidFill>
                  <a:srgbClr val="FFCC00"/>
                </a:solidFill>
              </a:rPr>
              <a:t>Open House: </a:t>
            </a:r>
            <a:r>
              <a:rPr lang="en-US" sz="3200" dirty="0" smtClean="0">
                <a:solidFill>
                  <a:srgbClr val="FFFFFF"/>
                </a:solidFill>
              </a:rPr>
              <a:t>First Sunday in December, entire </a:t>
            </a:r>
          </a:p>
          <a:p>
            <a:pPr marL="514350" indent="-514350"/>
            <a:r>
              <a:rPr lang="en-US" sz="3200" dirty="0" smtClean="0">
                <a:solidFill>
                  <a:srgbClr val="FFFFFF"/>
                </a:solidFill>
              </a:rPr>
              <a:t>school is open prospective students and  parents. </a:t>
            </a:r>
          </a:p>
          <a:p>
            <a:endParaRPr lang="en-US" sz="2400" dirty="0" smtClean="0">
              <a:solidFill>
                <a:srgbClr val="FFFFFF"/>
              </a:solidFill>
            </a:endParaRPr>
          </a:p>
          <a:p>
            <a:r>
              <a:rPr lang="en-US" sz="3200" dirty="0" smtClean="0">
                <a:solidFill>
                  <a:srgbClr val="FFCC00"/>
                </a:solidFill>
              </a:rPr>
              <a:t>Step-Up Day: </a:t>
            </a:r>
            <a:r>
              <a:rPr lang="en-US" sz="3200" dirty="0" smtClean="0">
                <a:solidFill>
                  <a:srgbClr val="FFFFFF"/>
                </a:solidFill>
              </a:rPr>
              <a:t>Tuesday after Grand Nationals, 7th </a:t>
            </a:r>
          </a:p>
          <a:p>
            <a:r>
              <a:rPr lang="en-US" sz="3200" dirty="0" smtClean="0">
                <a:solidFill>
                  <a:srgbClr val="FFFFFF"/>
                </a:solidFill>
              </a:rPr>
              <a:t>graders from multiple grade schools visit Marian. </a:t>
            </a:r>
          </a:p>
          <a:p>
            <a:endParaRPr lang="en-US" sz="2400" dirty="0" smtClean="0">
              <a:solidFill>
                <a:srgbClr val="FFFFFF"/>
              </a:solidFill>
            </a:endParaRPr>
          </a:p>
          <a:p>
            <a:r>
              <a:rPr lang="en-US" sz="3200" dirty="0" smtClean="0">
                <a:solidFill>
                  <a:srgbClr val="FFCC00"/>
                </a:solidFill>
              </a:rPr>
              <a:t>Spartan Snapshot: </a:t>
            </a:r>
            <a:r>
              <a:rPr lang="en-US" sz="3200" dirty="0" smtClean="0">
                <a:solidFill>
                  <a:srgbClr val="FFFFFF"/>
                </a:solidFill>
              </a:rPr>
              <a:t>Much like an open house, but a quick evening visit into “life” at Marian. </a:t>
            </a:r>
          </a:p>
        </p:txBody>
      </p:sp>
      <p:sp>
        <p:nvSpPr>
          <p:cNvPr id="5" name="TextBox 4"/>
          <p:cNvSpPr txBox="1"/>
          <p:nvPr/>
        </p:nvSpPr>
        <p:spPr>
          <a:xfrm>
            <a:off x="1" y="6096000"/>
            <a:ext cx="9144000" cy="2554545"/>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endParaRPr lang="en-US" sz="3200" dirty="0" smtClean="0">
              <a:latin typeface="Arial" charset="0"/>
            </a:endParaRPr>
          </a:p>
          <a:p>
            <a:endParaRPr lang="en-US" sz="3200" dirty="0" smtClean="0">
              <a:latin typeface="Arial" charset="0"/>
            </a:endParaRPr>
          </a:p>
          <a:p>
            <a:endParaRPr lang="en-US" sz="3200" dirty="0" smtClean="0"/>
          </a:p>
          <a:p>
            <a:endParaRPr lang="en-US" sz="3200" dirty="0"/>
          </a:p>
        </p:txBody>
      </p:sp>
      <p:pic>
        <p:nvPicPr>
          <p:cNvPr id="6" name="Picture 5" descr="iPhone Graphic.png"/>
          <p:cNvPicPr>
            <a:picLocks noChangeAspect="1"/>
          </p:cNvPicPr>
          <p:nvPr/>
        </p:nvPicPr>
        <p:blipFill>
          <a:blip r:embed="rId3"/>
          <a:stretch>
            <a:fillRect/>
          </a:stretch>
        </p:blipFill>
        <p:spPr>
          <a:xfrm>
            <a:off x="8001000" y="5715000"/>
            <a:ext cx="734483" cy="9144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304800" y="1676400"/>
            <a:ext cx="8610600" cy="4832092"/>
          </a:xfrm>
          <a:prstGeom prst="rect">
            <a:avLst/>
          </a:prstGeom>
          <a:noFill/>
        </p:spPr>
        <p:txBody>
          <a:bodyPr wrap="square" rtlCol="0">
            <a:spAutoFit/>
          </a:bodyPr>
          <a:lstStyle/>
          <a:p>
            <a:r>
              <a:rPr lang="en-US" sz="3200" dirty="0" smtClean="0">
                <a:solidFill>
                  <a:srgbClr val="FFCC00"/>
                </a:solidFill>
              </a:rPr>
              <a:t>Shadow Program: </a:t>
            </a:r>
            <a:r>
              <a:rPr lang="en-US" sz="3200" dirty="0" smtClean="0">
                <a:solidFill>
                  <a:srgbClr val="FFFFFF"/>
                </a:solidFill>
              </a:rPr>
              <a:t>7th and 8th grade students visit Marian for a day and “shadow” a student for the entire day. Band students shadow band students and can sit in, etc. </a:t>
            </a:r>
          </a:p>
          <a:p>
            <a:endParaRPr lang="en-US" sz="2400" dirty="0" smtClean="0">
              <a:solidFill>
                <a:srgbClr val="FFFFFF"/>
              </a:solidFill>
            </a:endParaRPr>
          </a:p>
          <a:p>
            <a:r>
              <a:rPr lang="en-US" sz="3200" dirty="0" smtClean="0">
                <a:solidFill>
                  <a:srgbClr val="FFCC00"/>
                </a:solidFill>
              </a:rPr>
              <a:t>Recruitment Corps: </a:t>
            </a:r>
            <a:r>
              <a:rPr lang="en-US" sz="3200" dirty="0" smtClean="0">
                <a:solidFill>
                  <a:srgbClr val="FFFFFF"/>
                </a:solidFill>
              </a:rPr>
              <a:t>Marian students and faculty travel to catholic schools to present information about Marian. (We work to keep our students high on the list.)</a:t>
            </a:r>
          </a:p>
          <a:p>
            <a:endParaRPr lang="en-US" sz="2800" dirty="0">
              <a:solidFill>
                <a:srgbClr val="FFFFFF"/>
              </a:solidFill>
            </a:endParaRPr>
          </a:p>
        </p:txBody>
      </p:sp>
      <p:sp>
        <p:nvSpPr>
          <p:cNvPr id="5" name="TextBox 4"/>
          <p:cNvSpPr txBox="1"/>
          <p:nvPr/>
        </p:nvSpPr>
        <p:spPr>
          <a:xfrm>
            <a:off x="1" y="6096000"/>
            <a:ext cx="9144000" cy="861774"/>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381000" y="1709440"/>
            <a:ext cx="8534400" cy="4462760"/>
          </a:xfrm>
          <a:prstGeom prst="rect">
            <a:avLst/>
          </a:prstGeom>
          <a:noFill/>
        </p:spPr>
        <p:txBody>
          <a:bodyPr wrap="square" rtlCol="0">
            <a:spAutoFit/>
          </a:bodyPr>
          <a:lstStyle/>
          <a:p>
            <a:pPr>
              <a:buFont typeface="Arial"/>
              <a:buChar char="•"/>
            </a:pPr>
            <a:r>
              <a:rPr lang="en-US" sz="3200" dirty="0" smtClean="0">
                <a:solidFill>
                  <a:srgbClr val="FFFFFF"/>
                </a:solidFill>
              </a:rPr>
              <a:t>   Host Youth Concerts</a:t>
            </a:r>
          </a:p>
          <a:p>
            <a:pPr>
              <a:buFont typeface="Arial"/>
              <a:buChar char="•"/>
            </a:pPr>
            <a:r>
              <a:rPr lang="en-US" sz="3200" dirty="0" smtClean="0">
                <a:solidFill>
                  <a:srgbClr val="FFFFFF"/>
                </a:solidFill>
              </a:rPr>
              <a:t>   Distribute fliers, recordings, etc.</a:t>
            </a:r>
          </a:p>
          <a:p>
            <a:pPr>
              <a:buFont typeface="Arial"/>
              <a:buChar char="•"/>
            </a:pPr>
            <a:r>
              <a:rPr lang="en-US" sz="3200" dirty="0" smtClean="0">
                <a:solidFill>
                  <a:srgbClr val="FFFFFF"/>
                </a:solidFill>
              </a:rPr>
              <a:t>   </a:t>
            </a:r>
            <a:r>
              <a:rPr lang="en-US" sz="3200" dirty="0" err="1" smtClean="0">
                <a:solidFill>
                  <a:srgbClr val="FFFFFF"/>
                </a:solidFill>
              </a:rPr>
              <a:t>Facebook</a:t>
            </a:r>
            <a:r>
              <a:rPr lang="en-US" sz="3200" dirty="0" smtClean="0">
                <a:solidFill>
                  <a:srgbClr val="FFFFFF"/>
                </a:solidFill>
              </a:rPr>
              <a:t>, Twitter: “Contact us and we will   </a:t>
            </a:r>
          </a:p>
          <a:p>
            <a:pPr lvl="1"/>
            <a:r>
              <a:rPr lang="en-US" sz="3200" dirty="0" smtClean="0">
                <a:solidFill>
                  <a:srgbClr val="FFFFFF"/>
                </a:solidFill>
              </a:rPr>
              <a:t>send </a:t>
            </a:r>
            <a:r>
              <a:rPr lang="en-US" sz="3200" dirty="0" err="1" smtClean="0">
                <a:solidFill>
                  <a:srgbClr val="FFFFFF"/>
                </a:solidFill>
              </a:rPr>
              <a:t>recordngs</a:t>
            </a:r>
            <a:r>
              <a:rPr lang="en-US" sz="3200" dirty="0" smtClean="0">
                <a:solidFill>
                  <a:srgbClr val="FFFFFF"/>
                </a:solidFill>
              </a:rPr>
              <a:t> and videos</a:t>
            </a:r>
          </a:p>
          <a:p>
            <a:pPr>
              <a:buFont typeface="Arial"/>
              <a:buChar char="•"/>
            </a:pPr>
            <a:r>
              <a:rPr lang="en-US" sz="3200" dirty="0" smtClean="0">
                <a:solidFill>
                  <a:srgbClr val="FFFFFF"/>
                </a:solidFill>
              </a:rPr>
              <a:t>   Provide clinics to help prepare for contest</a:t>
            </a:r>
          </a:p>
          <a:p>
            <a:pPr>
              <a:buFont typeface="Arial"/>
              <a:buChar char="•"/>
            </a:pPr>
            <a:r>
              <a:rPr lang="en-US" sz="3200" dirty="0" smtClean="0">
                <a:solidFill>
                  <a:srgbClr val="FFFFFF"/>
                </a:solidFill>
              </a:rPr>
              <a:t>   Have high school students “sit in” and help by   </a:t>
            </a:r>
          </a:p>
          <a:p>
            <a:r>
              <a:rPr lang="en-US" sz="3200" dirty="0" smtClean="0">
                <a:solidFill>
                  <a:srgbClr val="FFFFFF"/>
                </a:solidFill>
              </a:rPr>
              <a:t>    demonstrating appropriate modeling </a:t>
            </a:r>
          </a:p>
          <a:p>
            <a:pPr>
              <a:buFont typeface="Arial"/>
              <a:buChar char="•"/>
            </a:pPr>
            <a:r>
              <a:rPr lang="en-US" sz="3200" dirty="0" smtClean="0">
                <a:solidFill>
                  <a:srgbClr val="FFFFFF"/>
                </a:solidFill>
              </a:rPr>
              <a:t>   “Thank you” for your alumni pictures</a:t>
            </a:r>
          </a:p>
          <a:p>
            <a:endParaRPr lang="en-US" sz="2800" dirty="0">
              <a:solidFill>
                <a:srgbClr val="FFFFFF"/>
              </a:solidFill>
            </a:endParaRPr>
          </a:p>
        </p:txBody>
      </p:sp>
      <p:sp>
        <p:nvSpPr>
          <p:cNvPr id="5" name="TextBox 4"/>
          <p:cNvSpPr txBox="1"/>
          <p:nvPr/>
        </p:nvSpPr>
        <p:spPr>
          <a:xfrm>
            <a:off x="0"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p>
        </p:txBody>
      </p:sp>
      <p:sp>
        <p:nvSpPr>
          <p:cNvPr id="12" name="Rectangle 2"/>
          <p:cNvSpPr txBox="1">
            <a:spLocks noChangeArrowheads="1"/>
          </p:cNvSpPr>
          <p:nvPr/>
        </p:nvSpPr>
        <p:spPr bwMode="auto">
          <a:xfrm>
            <a:off x="0" y="6096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Middle School Alumni Photo Card</a:t>
            </a:r>
            <a:endParaRPr lang="en-US" sz="4000" i="1" kern="0" dirty="0">
              <a:solidFill>
                <a:srgbClr val="FFFFFF"/>
              </a:solidFill>
              <a:ea typeface="ＭＳ Ｐゴシック" charset="-128"/>
              <a:cs typeface="ＭＳ Ｐゴシック" charset="-128"/>
            </a:endParaRPr>
          </a:p>
        </p:txBody>
      </p:sp>
      <p:pic>
        <p:nvPicPr>
          <p:cNvPr id="9" name="Picture 8" descr="Greg Bimm.jpg"/>
          <p:cNvPicPr>
            <a:picLocks noChangeAspect="1"/>
          </p:cNvPicPr>
          <p:nvPr/>
        </p:nvPicPr>
        <p:blipFill>
          <a:blip r:embed="rId3"/>
          <a:stretch>
            <a:fillRect/>
          </a:stretch>
        </p:blipFill>
        <p:spPr>
          <a:xfrm>
            <a:off x="6705600" y="4343400"/>
            <a:ext cx="1905000" cy="1904999"/>
          </a:xfrm>
          <a:prstGeom prst="rect">
            <a:avLst/>
          </a:prstGeom>
          <a:ln>
            <a:noFill/>
          </a:ln>
          <a:effectLst>
            <a:softEdge rad="112500"/>
          </a:effectLst>
        </p:spPr>
      </p:pic>
      <p:pic>
        <p:nvPicPr>
          <p:cNvPr id="6" name="Picture 5" descr="Screen Shot 2015-12-14 at 6.02.16 AM.png"/>
          <p:cNvPicPr>
            <a:picLocks noChangeAspect="1"/>
          </p:cNvPicPr>
          <p:nvPr/>
        </p:nvPicPr>
        <p:blipFill>
          <a:blip r:embed="rId4"/>
          <a:stretch>
            <a:fillRect/>
          </a:stretch>
        </p:blipFill>
        <p:spPr>
          <a:xfrm>
            <a:off x="228600" y="1469389"/>
            <a:ext cx="8686800" cy="5236211"/>
          </a:xfrm>
          <a:prstGeom prst="rect">
            <a:avLst/>
          </a:prstGeom>
        </p:spPr>
      </p:pic>
      <p:pic>
        <p:nvPicPr>
          <p:cNvPr id="7" name="Picture 6" descr="Screen Shot 2015-12-15 at 8.33.52 AM.png"/>
          <p:cNvPicPr>
            <a:picLocks noChangeAspect="1"/>
          </p:cNvPicPr>
          <p:nvPr/>
        </p:nvPicPr>
        <p:blipFill>
          <a:blip r:embed="rId5"/>
          <a:stretch>
            <a:fillRect/>
          </a:stretch>
        </p:blipFill>
        <p:spPr>
          <a:xfrm>
            <a:off x="8763000" y="1295400"/>
            <a:ext cx="381000" cy="5562600"/>
          </a:xfrm>
          <a:prstGeom prst="rect">
            <a:avLst/>
          </a:prstGeom>
        </p:spPr>
      </p:pic>
      <p:pic>
        <p:nvPicPr>
          <p:cNvPr id="10" name="Picture 9" descr="Screen Shot 2015-12-15 at 8.33.52 AM.png"/>
          <p:cNvPicPr>
            <a:picLocks noChangeAspect="1"/>
          </p:cNvPicPr>
          <p:nvPr/>
        </p:nvPicPr>
        <p:blipFill>
          <a:blip r:embed="rId5"/>
          <a:stretch>
            <a:fillRect/>
          </a:stretch>
        </p:blipFill>
        <p:spPr>
          <a:xfrm>
            <a:off x="76200" y="1219200"/>
            <a:ext cx="228600" cy="5562600"/>
          </a:xfrm>
          <a:prstGeom prst="rect">
            <a:avLst/>
          </a:prstGeom>
        </p:spPr>
      </p:pic>
      <p:pic>
        <p:nvPicPr>
          <p:cNvPr id="11" name="Picture 10" descr="Screen Shot 2015-12-15 at 8.33.52 AM.png"/>
          <p:cNvPicPr>
            <a:picLocks noChangeAspect="1"/>
          </p:cNvPicPr>
          <p:nvPr/>
        </p:nvPicPr>
        <p:blipFill>
          <a:blip r:embed="rId5"/>
          <a:stretch>
            <a:fillRect/>
          </a:stretch>
        </p:blipFill>
        <p:spPr>
          <a:xfrm>
            <a:off x="0" y="1381124"/>
            <a:ext cx="8839200" cy="142876"/>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12192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pic>
        <p:nvPicPr>
          <p:cNvPr id="6" name="Picture 5" descr="Terry Shade 2.png"/>
          <p:cNvPicPr>
            <a:picLocks noChangeAspect="1"/>
          </p:cNvPicPr>
          <p:nvPr/>
        </p:nvPicPr>
        <p:blipFill>
          <a:blip r:embed="rId3"/>
          <a:stretch>
            <a:fillRect/>
          </a:stretch>
        </p:blipFill>
        <p:spPr>
          <a:xfrm>
            <a:off x="1295400" y="2348777"/>
            <a:ext cx="2697967" cy="3061423"/>
          </a:xfrm>
          <a:prstGeom prst="rect">
            <a:avLst/>
          </a:prstGeom>
          <a:ln>
            <a:noFill/>
          </a:ln>
          <a:effectLst>
            <a:reflection stA="50000" endPos="75000" dist="12700" dir="5400000" sy="-100000" algn="bl" rotWithShape="0"/>
            <a:softEdge rad="112500"/>
          </a:effectLst>
        </p:spPr>
      </p:pic>
      <p:sp>
        <p:nvSpPr>
          <p:cNvPr id="7" name="Rectangle 2"/>
          <p:cNvSpPr txBox="1">
            <a:spLocks noChangeArrowheads="1"/>
          </p:cNvSpPr>
          <p:nvPr/>
        </p:nvSpPr>
        <p:spPr bwMode="auto">
          <a:xfrm>
            <a:off x="4038600" y="2362200"/>
            <a:ext cx="5029200" cy="2514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Terry Shade</a:t>
            </a:r>
          </a:p>
          <a:p>
            <a:pPr lvl="0">
              <a:defRPr/>
            </a:pPr>
            <a:r>
              <a:rPr lang="en-US" sz="4000" i="1" kern="0" dirty="0" smtClean="0">
                <a:solidFill>
                  <a:srgbClr val="FFFFFF"/>
                </a:solidFill>
                <a:ea typeface="ＭＳ Ｐゴシック" charset="-128"/>
                <a:cs typeface="ＭＳ Ｐゴシック" charset="-128"/>
              </a:rPr>
              <a:t>Director of Orchestras</a:t>
            </a:r>
          </a:p>
          <a:p>
            <a:pPr lvl="0">
              <a:defRPr/>
            </a:pPr>
            <a:r>
              <a:rPr lang="en-US" sz="4000" i="1" kern="0" dirty="0" smtClean="0">
                <a:solidFill>
                  <a:srgbClr val="FFFFFF"/>
                </a:solidFill>
                <a:ea typeface="ＭＳ Ｐゴシック" charset="-128"/>
                <a:cs typeface="ＭＳ Ｐゴシック" charset="-128"/>
              </a:rPr>
              <a:t>Pacific Cascade MS</a:t>
            </a:r>
          </a:p>
          <a:p>
            <a:pPr lvl="0">
              <a:defRPr/>
            </a:pPr>
            <a:r>
              <a:rPr lang="en-US" sz="4000" i="1" kern="0" dirty="0" smtClean="0">
                <a:solidFill>
                  <a:srgbClr val="FFFFFF"/>
                </a:solidFill>
                <a:ea typeface="ＭＳ Ｐゴシック" charset="-128"/>
                <a:cs typeface="ＭＳ Ｐゴシック" charset="-128"/>
              </a:rPr>
              <a:t>Issaquah, WA</a:t>
            </a:r>
            <a:endParaRPr lang="en-US" sz="4000" i="1" kern="0" dirty="0">
              <a:solidFill>
                <a:srgbClr val="FFFFFF"/>
              </a:solidFill>
              <a:ea typeface="ＭＳ Ｐゴシック" charset="-128"/>
              <a:cs typeface="ＭＳ Ｐゴシック" charset="-128"/>
            </a:endParaRPr>
          </a:p>
        </p:txBody>
      </p:sp>
      <p:sp>
        <p:nvSpPr>
          <p:cNvPr id="9" name="TextBox 8"/>
          <p:cNvSpPr txBox="1"/>
          <p:nvPr/>
        </p:nvSpPr>
        <p:spPr>
          <a:xfrm>
            <a:off x="0"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0" y="1524000"/>
            <a:ext cx="9144000" cy="5816977"/>
          </a:xfrm>
          <a:prstGeom prst="rect">
            <a:avLst/>
          </a:prstGeom>
          <a:noFill/>
        </p:spPr>
        <p:txBody>
          <a:bodyPr wrap="square" rtlCol="0">
            <a:spAutoFit/>
          </a:bodyPr>
          <a:lstStyle/>
          <a:p>
            <a:pPr marL="514350" indent="-514350"/>
            <a:r>
              <a:rPr lang="en-US" sz="3200" dirty="0" smtClean="0">
                <a:solidFill>
                  <a:srgbClr val="FFCC00"/>
                </a:solidFill>
              </a:rPr>
              <a:t>	</a:t>
            </a:r>
            <a:r>
              <a:rPr lang="en-US" sz="3200" dirty="0" smtClean="0">
                <a:solidFill>
                  <a:srgbClr val="FFFFFF"/>
                </a:solidFill>
              </a:rPr>
              <a:t>1. </a:t>
            </a:r>
            <a:r>
              <a:rPr lang="en-US" sz="3200" dirty="0" smtClean="0">
                <a:solidFill>
                  <a:srgbClr val="FFCC00"/>
                </a:solidFill>
              </a:rPr>
              <a:t>Collaboration:</a:t>
            </a:r>
            <a:r>
              <a:rPr lang="en-US" sz="3200" dirty="0" smtClean="0">
                <a:solidFill>
                  <a:srgbClr val="FFFFFF"/>
                </a:solidFill>
              </a:rPr>
              <a:t> Establish a positive working relationship with the High School Director! </a:t>
            </a:r>
          </a:p>
          <a:p>
            <a:pPr marL="514350" indent="-514350"/>
            <a:r>
              <a:rPr lang="en-US" sz="2400" dirty="0" smtClean="0">
                <a:solidFill>
                  <a:srgbClr val="FFFFFF"/>
                </a:solidFill>
              </a:rPr>
              <a:t>    </a:t>
            </a:r>
            <a:r>
              <a:rPr lang="en-US" sz="2800" dirty="0" smtClean="0">
                <a:solidFill>
                  <a:srgbClr val="FFFFFF"/>
                </a:solidFill>
              </a:rPr>
              <a:t>  </a:t>
            </a:r>
          </a:p>
          <a:p>
            <a:pPr marL="514350" indent="-514350"/>
            <a:r>
              <a:rPr lang="en-US" sz="3200" dirty="0" smtClean="0">
                <a:solidFill>
                  <a:srgbClr val="FFCC00"/>
                </a:solidFill>
              </a:rPr>
              <a:t>	</a:t>
            </a:r>
            <a:r>
              <a:rPr lang="en-US" sz="3200" dirty="0" smtClean="0">
                <a:solidFill>
                  <a:srgbClr val="FFFFFF"/>
                </a:solidFill>
              </a:rPr>
              <a:t>2. </a:t>
            </a:r>
            <a:r>
              <a:rPr lang="en-US" sz="3200" dirty="0" smtClean="0">
                <a:solidFill>
                  <a:srgbClr val="FFCC00"/>
                </a:solidFill>
              </a:rPr>
              <a:t>Articulation:</a:t>
            </a:r>
            <a:r>
              <a:rPr lang="en-US" sz="3200" dirty="0" smtClean="0">
                <a:solidFill>
                  <a:srgbClr val="FFFFFF"/>
                </a:solidFill>
              </a:rPr>
              <a:t> Work with HS and MS Principals to schedule a daily articulation period where the HS director comes to the middle school each day for team-teaching.</a:t>
            </a:r>
          </a:p>
          <a:p>
            <a:pPr marL="514350" indent="-514350"/>
            <a:endParaRPr lang="en-US" sz="2400" dirty="0" smtClean="0">
              <a:solidFill>
                <a:srgbClr val="FFFFFF"/>
              </a:solidFill>
            </a:endParaRPr>
          </a:p>
          <a:p>
            <a:pPr marL="514350" indent="-514350"/>
            <a:r>
              <a:rPr lang="en-US" sz="2800" dirty="0" smtClean="0">
                <a:solidFill>
                  <a:srgbClr val="FFFFFF"/>
                </a:solidFill>
              </a:rPr>
              <a:t>	</a:t>
            </a:r>
            <a:r>
              <a:rPr lang="en-US" sz="3200" dirty="0" smtClean="0">
                <a:solidFill>
                  <a:srgbClr val="FFFFFF"/>
                </a:solidFill>
              </a:rPr>
              <a:t>If this isn't workable, then schedule "switch days" each quarter or semester. Kids will get to know their future teacher!</a:t>
            </a:r>
          </a:p>
          <a:p>
            <a:pPr marL="514350" indent="-514350"/>
            <a:r>
              <a:rPr lang="en-US" sz="2800" dirty="0" smtClean="0">
                <a:solidFill>
                  <a:srgbClr val="FFFFFF"/>
                </a:solidFill>
              </a:rPr>
              <a:t>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524000"/>
            <a:ext cx="9067800" cy="6340197"/>
          </a:xfrm>
          <a:prstGeom prst="rect">
            <a:avLst/>
          </a:prstGeom>
          <a:noFill/>
        </p:spPr>
        <p:txBody>
          <a:bodyPr wrap="square" rtlCol="0">
            <a:spAutoFit/>
          </a:bodyPr>
          <a:lstStyle/>
          <a:p>
            <a:pPr marL="514350" indent="-514350"/>
            <a:r>
              <a:rPr lang="en-US" sz="3200" dirty="0" smtClean="0">
                <a:solidFill>
                  <a:srgbClr val="FFFFFF"/>
                </a:solidFill>
              </a:rPr>
              <a:t>	Invite high school students to the middle school to coach students, teach a sectional or help organize a concert. High </a:t>
            </a:r>
            <a:r>
              <a:rPr lang="en-US" sz="3200" dirty="0" err="1" smtClean="0">
                <a:solidFill>
                  <a:srgbClr val="FFFFFF"/>
                </a:solidFill>
              </a:rPr>
              <a:t>schoolers</a:t>
            </a:r>
            <a:r>
              <a:rPr lang="en-US" sz="3200" dirty="0" smtClean="0">
                <a:solidFill>
                  <a:srgbClr val="FFFFFF"/>
                </a:solidFill>
              </a:rPr>
              <a:t> often need community service.</a:t>
            </a:r>
          </a:p>
          <a:p>
            <a:pPr marL="514350" indent="-514350"/>
            <a:endParaRPr lang="en-US" dirty="0" smtClean="0">
              <a:solidFill>
                <a:srgbClr val="FFFFFF"/>
              </a:solidFill>
            </a:endParaRPr>
          </a:p>
          <a:p>
            <a:pPr marL="514350" indent="-514350"/>
            <a:r>
              <a:rPr lang="en-US" sz="2800" dirty="0" smtClean="0">
                <a:solidFill>
                  <a:srgbClr val="FFFFFF"/>
                </a:solidFill>
              </a:rPr>
              <a:t>	</a:t>
            </a:r>
            <a:r>
              <a:rPr lang="en-US" sz="3200" dirty="0" smtClean="0">
                <a:solidFill>
                  <a:srgbClr val="FFFFFF"/>
                </a:solidFill>
              </a:rPr>
              <a:t>Conduct on each other’s concerts.</a:t>
            </a:r>
          </a:p>
          <a:p>
            <a:pPr marL="514350" indent="-514350"/>
            <a:endParaRPr lang="en-US" dirty="0" smtClean="0">
              <a:solidFill>
                <a:srgbClr val="FFFFFF"/>
              </a:solidFill>
            </a:endParaRPr>
          </a:p>
          <a:p>
            <a:pPr marL="514350" indent="-514350"/>
            <a:r>
              <a:rPr lang="en-US" sz="2800" dirty="0" smtClean="0">
                <a:solidFill>
                  <a:srgbClr val="FFFFFF"/>
                </a:solidFill>
              </a:rPr>
              <a:t>	</a:t>
            </a:r>
            <a:r>
              <a:rPr lang="en-US" sz="3200" dirty="0" smtClean="0">
                <a:solidFill>
                  <a:srgbClr val="FFFFFF"/>
                </a:solidFill>
              </a:rPr>
              <a:t>Attend each other’s concerts.</a:t>
            </a:r>
          </a:p>
          <a:p>
            <a:pPr marL="514350" indent="-514350"/>
            <a:endParaRPr lang="en-US" dirty="0" smtClean="0">
              <a:solidFill>
                <a:srgbClr val="FFFFFF"/>
              </a:solidFill>
            </a:endParaRPr>
          </a:p>
          <a:p>
            <a:pPr marL="514350" indent="-514350"/>
            <a:r>
              <a:rPr lang="en-US" sz="2800" dirty="0" smtClean="0">
                <a:solidFill>
                  <a:srgbClr val="FFFFFF"/>
                </a:solidFill>
              </a:rPr>
              <a:t>	</a:t>
            </a:r>
            <a:r>
              <a:rPr lang="en-US" sz="3200" dirty="0" smtClean="0">
                <a:solidFill>
                  <a:srgbClr val="FFFFFF"/>
                </a:solidFill>
              </a:rPr>
              <a:t>Chaperone each other’s trips to get to know/better supervise the students.</a:t>
            </a:r>
          </a:p>
          <a:p>
            <a:pPr marL="514350" indent="-514350"/>
            <a:endParaRPr lang="en-US" sz="2800" dirty="0" smtClean="0">
              <a:solidFill>
                <a:srgbClr val="FFFFFF"/>
              </a:solidFill>
            </a:endParaRPr>
          </a:p>
          <a:p>
            <a:pPr marL="514350" indent="-514350"/>
            <a:r>
              <a:rPr lang="en-US" sz="2800" dirty="0" smtClean="0">
                <a:solidFill>
                  <a:srgbClr val="FFFFFF"/>
                </a:solidFill>
              </a:rPr>
              <a:t>	</a:t>
            </a:r>
          </a:p>
          <a:p>
            <a:pPr marL="514350" indent="-514350"/>
            <a:r>
              <a:rPr lang="en-US" sz="2800" dirty="0" smtClean="0">
                <a:solidFill>
                  <a:srgbClr val="FFFFFF"/>
                </a:solidFill>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THE MESSAGE IS. . .</a:t>
            </a:r>
          </a:p>
        </p:txBody>
      </p:sp>
      <p:sp>
        <p:nvSpPr>
          <p:cNvPr id="3075" name="Rectangle 5"/>
          <p:cNvSpPr>
            <a:spLocks noGrp="1" noChangeArrowheads="1"/>
          </p:cNvSpPr>
          <p:nvPr>
            <p:ph type="body" sz="half" idx="1"/>
          </p:nvPr>
        </p:nvSpPr>
        <p:spPr>
          <a:xfrm>
            <a:off x="0" y="838200"/>
            <a:ext cx="6934200" cy="2057400"/>
          </a:xfrm>
        </p:spPr>
        <p:txBody>
          <a:bodyPr>
            <a:noAutofit/>
          </a:bodyPr>
          <a:lstStyle/>
          <a:p>
            <a:pPr indent="0">
              <a:lnSpc>
                <a:spcPct val="150000"/>
              </a:lnSpc>
              <a:spcAft>
                <a:spcPts val="1200"/>
              </a:spcAft>
              <a:buNone/>
            </a:pPr>
            <a:r>
              <a:rPr lang="en-US" sz="4400" dirty="0" smtClean="0">
                <a:solidFill>
                  <a:schemeClr val="bg1"/>
                </a:solidFill>
              </a:rPr>
              <a:t>If you want to be a </a:t>
            </a:r>
            <a:r>
              <a:rPr lang="en-US" sz="4400" dirty="0" smtClean="0">
                <a:solidFill>
                  <a:srgbClr val="FFFFFF"/>
                </a:solidFill>
              </a:rPr>
              <a:t>CEO</a:t>
            </a:r>
            <a:r>
              <a:rPr lang="en-US" sz="4400" i="1" dirty="0" smtClean="0">
                <a:solidFill>
                  <a:schemeClr val="bg1"/>
                </a:solidFill>
              </a:rPr>
              <a:t>, </a:t>
            </a:r>
            <a:r>
              <a:rPr lang="en-US" sz="4400" i="1" u="sng" dirty="0" smtClean="0">
                <a:solidFill>
                  <a:srgbClr val="FFCC00"/>
                </a:solidFill>
              </a:rPr>
              <a:t> </a:t>
            </a:r>
            <a:r>
              <a:rPr lang="en-US" sz="4400" b="1" i="1" u="sng" dirty="0" smtClean="0">
                <a:solidFill>
                  <a:srgbClr val="FFCC00"/>
                </a:solidFill>
              </a:rPr>
              <a:t>College Presiden</a:t>
            </a:r>
            <a:r>
              <a:rPr lang="en-US" sz="4400" i="1" u="sng" dirty="0" smtClean="0">
                <a:solidFill>
                  <a:srgbClr val="FFCC00"/>
                </a:solidFill>
              </a:rPr>
              <a:t>t</a:t>
            </a:r>
            <a:r>
              <a:rPr lang="en-US" sz="4400" i="1" dirty="0" smtClean="0">
                <a:solidFill>
                  <a:schemeClr val="bg1"/>
                </a:solidFill>
              </a:rPr>
              <a:t>, </a:t>
            </a:r>
            <a:r>
              <a:rPr lang="en-US" sz="4400" dirty="0" smtClean="0">
                <a:solidFill>
                  <a:schemeClr val="bg1"/>
                </a:solidFill>
              </a:rPr>
              <a:t>or</a:t>
            </a:r>
            <a:r>
              <a:rPr lang="en-US" sz="4400" i="1" dirty="0" smtClean="0">
                <a:solidFill>
                  <a:schemeClr val="bg1"/>
                </a:solidFill>
              </a:rPr>
              <a:t>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7200" i="1" dirty="0" smtClean="0">
                <a:solidFill>
                  <a:srgbClr val="FFCC00"/>
                </a:solidFill>
              </a:rPr>
              <a:t>TAKE MUSIC!</a:t>
            </a:r>
            <a:endParaRPr lang="en-US" sz="7200" i="1" dirty="0" smtClean="0">
              <a:solidFill>
                <a:schemeClr val="bg1"/>
              </a:solidFill>
            </a:endParaRPr>
          </a:p>
        </p:txBody>
      </p:sp>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smtClean="0">
                <a:solidFill>
                  <a:schemeClr val="bg1"/>
                </a:solidFill>
              </a:rPr>
              <a:t>even a Rock Star,</a:t>
            </a:r>
            <a:endParaRPr kumimoji="0" lang="en-US" sz="4400" b="0" u="none" strike="noStrike" kern="0" cap="none" spc="0" normalizeH="0" baseline="0" noProof="0" dirty="0" smtClean="0">
              <a:ln>
                <a:noFill/>
              </a:ln>
              <a:solidFill>
                <a:schemeClr val="bg1"/>
              </a:solidFill>
              <a:effectLst/>
              <a:uLnTx/>
              <a:uFillTx/>
              <a:latin typeface="+mn-lt"/>
              <a:ea typeface="+mn-ea"/>
              <a:cs typeface="+mn-cs"/>
            </a:endParaRPr>
          </a:p>
        </p:txBody>
      </p:sp>
      <p:pic>
        <p:nvPicPr>
          <p:cNvPr id="8" name="Picture 7"/>
          <p:cNvPicPr>
            <a:picLocks noChangeAspect="1"/>
          </p:cNvPicPr>
          <p:nvPr/>
        </p:nvPicPr>
        <p:blipFill>
          <a:blip r:embed="rId2"/>
          <a:stretch>
            <a:fillRect/>
          </a:stretch>
        </p:blipFill>
        <p:spPr>
          <a:xfrm>
            <a:off x="6019800" y="1219200"/>
            <a:ext cx="2743200" cy="2515304"/>
          </a:xfrm>
          <a:prstGeom prst="rect">
            <a:avLst/>
          </a:prstGeom>
          <a:ln>
            <a:noFill/>
          </a:ln>
          <a:effectLst>
            <a:reflection stA="50000" endPos="75000" dist="12700" dir="5400000" sy="-100000" algn="bl" rotWithShape="0"/>
            <a:softEdge rad="112500"/>
          </a:effectLst>
          <a:scene3d>
            <a:camera prst="isometricOffAxis2Left">
              <a:rot lat="1080000" lon="1560000" rev="0"/>
            </a:camera>
            <a:lightRig rig="threePt" dir="t"/>
          </a:scene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524000"/>
            <a:ext cx="9067800" cy="4462760"/>
          </a:xfrm>
          <a:prstGeom prst="rect">
            <a:avLst/>
          </a:prstGeom>
          <a:noFill/>
        </p:spPr>
        <p:txBody>
          <a:bodyPr wrap="square" rtlCol="0">
            <a:spAutoFit/>
          </a:bodyPr>
          <a:lstStyle/>
          <a:p>
            <a:pPr marL="514350" indent="-514350"/>
            <a:r>
              <a:rPr lang="en-US" sz="3200" dirty="0" smtClean="0">
                <a:solidFill>
                  <a:srgbClr val="FFCC00"/>
                </a:solidFill>
              </a:rPr>
              <a:t>	</a:t>
            </a:r>
            <a:r>
              <a:rPr lang="en-US" sz="3200" dirty="0" smtClean="0">
                <a:solidFill>
                  <a:srgbClr val="FFFFFF"/>
                </a:solidFill>
              </a:rPr>
              <a:t>3. </a:t>
            </a:r>
            <a:r>
              <a:rPr lang="en-US" sz="3200" dirty="0" smtClean="0">
                <a:solidFill>
                  <a:srgbClr val="FFCC00"/>
                </a:solidFill>
              </a:rPr>
              <a:t>Communication:</a:t>
            </a:r>
            <a:r>
              <a:rPr lang="en-US" sz="3200" dirty="0" smtClean="0">
                <a:solidFill>
                  <a:srgbClr val="FFFFFF"/>
                </a:solidFill>
              </a:rPr>
              <a:t> Send out emails inviting middle school families to the high school concerts.  Middle school directors should offer extra credit! They will attend! </a:t>
            </a:r>
            <a:r>
              <a:rPr lang="en-US" sz="2800" dirty="0" smtClean="0">
                <a:solidFill>
                  <a:srgbClr val="FFFFFF"/>
                </a:solidFill>
              </a:rPr>
              <a:t>     </a:t>
            </a:r>
          </a:p>
          <a:p>
            <a:pPr marL="514350" indent="-514350"/>
            <a:r>
              <a:rPr lang="en-US" sz="2400" dirty="0" smtClean="0">
                <a:solidFill>
                  <a:srgbClr val="FFFFFF"/>
                </a:solidFill>
              </a:rPr>
              <a:t>    </a:t>
            </a:r>
            <a:r>
              <a:rPr lang="en-US" sz="2800" dirty="0" smtClean="0">
                <a:solidFill>
                  <a:srgbClr val="FFFFFF"/>
                </a:solidFill>
              </a:rPr>
              <a:t>  </a:t>
            </a:r>
            <a:endParaRPr lang="en-US" dirty="0" smtClean="0">
              <a:solidFill>
                <a:srgbClr val="FFFFFF"/>
              </a:solidFill>
            </a:endParaRPr>
          </a:p>
          <a:p>
            <a:pPr marL="514350" indent="-514350"/>
            <a:r>
              <a:rPr lang="en-US" sz="2800" dirty="0" smtClean="0">
                <a:solidFill>
                  <a:srgbClr val="FFFFFF"/>
                </a:solidFill>
              </a:rPr>
              <a:t>	</a:t>
            </a:r>
            <a:r>
              <a:rPr lang="en-US" sz="3200" dirty="0" smtClean="0">
                <a:solidFill>
                  <a:srgbClr val="FFFFFF"/>
                </a:solidFill>
              </a:rPr>
              <a:t>Have on-going discussions with middle school students about the music program as a "long-term, 7 year" program. Use words like, “When</a:t>
            </a:r>
          </a:p>
          <a:p>
            <a:pPr marL="514350" indent="-514350"/>
            <a:r>
              <a:rPr lang="en-US" sz="3200" dirty="0" smtClean="0">
                <a:solidFill>
                  <a:srgbClr val="FFFFFF"/>
                </a:solidFill>
              </a:rPr>
              <a:t>      you get to high school. . .”  </a:t>
            </a:r>
          </a:p>
        </p:txBody>
      </p:sp>
      <p:sp>
        <p:nvSpPr>
          <p:cNvPr id="5" name="TextBox 4"/>
          <p:cNvSpPr txBox="1"/>
          <p:nvPr/>
        </p:nvSpPr>
        <p:spPr>
          <a:xfrm>
            <a:off x="1"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Educators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0" y="1524000"/>
            <a:ext cx="9067800" cy="2492990"/>
          </a:xfrm>
          <a:prstGeom prst="rect">
            <a:avLst/>
          </a:prstGeom>
          <a:noFill/>
        </p:spPr>
        <p:txBody>
          <a:bodyPr wrap="square" rtlCol="0">
            <a:spAutoFit/>
          </a:bodyPr>
          <a:lstStyle/>
          <a:p>
            <a:pPr marL="514350" indent="-514350"/>
            <a:r>
              <a:rPr lang="en-US" sz="3200" dirty="0" smtClean="0">
                <a:solidFill>
                  <a:srgbClr val="FFFFFF"/>
                </a:solidFill>
              </a:rPr>
              <a:t>	Grab them early, describing the many advantages; scholarships, travel, rising </a:t>
            </a:r>
          </a:p>
          <a:p>
            <a:pPr marL="514350" indent="-514350"/>
            <a:r>
              <a:rPr lang="en-US" sz="3200" dirty="0" smtClean="0">
                <a:solidFill>
                  <a:srgbClr val="FFFFFF"/>
                </a:solidFill>
              </a:rPr>
              <a:t>	SAT/ACT scores, long-term friendships, etc.     </a:t>
            </a:r>
            <a:r>
              <a:rPr lang="en-US" sz="2800" dirty="0" smtClean="0">
                <a:solidFill>
                  <a:srgbClr val="FFFFFF"/>
                </a:solidFill>
              </a:rPr>
              <a:t>  </a:t>
            </a:r>
          </a:p>
          <a:p>
            <a:pPr marL="514350" indent="-514350"/>
            <a:r>
              <a:rPr lang="en-US" sz="2400" dirty="0" smtClean="0">
                <a:solidFill>
                  <a:srgbClr val="FFFFFF"/>
                </a:solidFill>
              </a:rPr>
              <a:t>    </a:t>
            </a:r>
            <a:r>
              <a:rPr lang="en-US" sz="2800" dirty="0" smtClean="0">
                <a:solidFill>
                  <a:srgbClr val="FFFFFF"/>
                </a:solidFill>
              </a:rPr>
              <a:t>  </a:t>
            </a:r>
          </a:p>
          <a:p>
            <a:pPr marL="514350" indent="-514350"/>
            <a:r>
              <a:rPr lang="en-US" sz="3200" dirty="0" smtClean="0">
                <a:solidFill>
                  <a:srgbClr val="FFFFFF"/>
                </a:solidFill>
              </a:rPr>
              <a:t>	</a:t>
            </a:r>
          </a:p>
        </p:txBody>
      </p:sp>
      <p:pic>
        <p:nvPicPr>
          <p:cNvPr id="9" name="Picture 8" descr="Students-from-Eduardo-Mata-Elementary.png"/>
          <p:cNvPicPr>
            <a:picLocks noChangeAspect="1"/>
          </p:cNvPicPr>
          <p:nvPr/>
        </p:nvPicPr>
        <p:blipFill>
          <a:blip r:embed="rId3"/>
          <a:stretch>
            <a:fillRect/>
          </a:stretch>
        </p:blipFill>
        <p:spPr>
          <a:xfrm>
            <a:off x="1676400" y="3200400"/>
            <a:ext cx="5942013" cy="337976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Parents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pic>
        <p:nvPicPr>
          <p:cNvPr id="16" name="Picture 15" descr="Screen Shot 2015-12-04 at 9.37.27 AM.png"/>
          <p:cNvPicPr>
            <a:picLocks noChangeAspect="1"/>
          </p:cNvPicPr>
          <p:nvPr/>
        </p:nvPicPr>
        <p:blipFill>
          <a:blip r:embed="rId3"/>
          <a:stretch>
            <a:fillRect/>
          </a:stretch>
        </p:blipFill>
        <p:spPr>
          <a:xfrm>
            <a:off x="1524000" y="1676400"/>
            <a:ext cx="2654300" cy="3136900"/>
          </a:xfrm>
          <a:prstGeom prst="rect">
            <a:avLst/>
          </a:prstGeom>
          <a:ln>
            <a:noFill/>
          </a:ln>
          <a:effectLst>
            <a:reflection stA="50000" endPos="75000" dist="12700" dir="5400000" sy="-100000" algn="bl" rotWithShape="0"/>
            <a:softEdge rad="112500"/>
          </a:effectLst>
        </p:spPr>
      </p:pic>
      <p:sp>
        <p:nvSpPr>
          <p:cNvPr id="17" name="Rectangle 2"/>
          <p:cNvSpPr txBox="1">
            <a:spLocks noChangeArrowheads="1"/>
          </p:cNvSpPr>
          <p:nvPr/>
        </p:nvSpPr>
        <p:spPr bwMode="auto">
          <a:xfrm>
            <a:off x="4191000" y="1371600"/>
            <a:ext cx="4953000" cy="4038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Marcia Neel</a:t>
            </a:r>
          </a:p>
          <a:p>
            <a:pPr>
              <a:defRPr/>
            </a:pPr>
            <a:r>
              <a:rPr lang="en-US" sz="4000" i="1" kern="0" dirty="0" smtClean="0">
                <a:solidFill>
                  <a:srgbClr val="FFFFFF"/>
                </a:solidFill>
                <a:ea typeface="ＭＳ Ｐゴシック" charset="-128"/>
                <a:cs typeface="ＭＳ Ｐゴシック" charset="-128"/>
              </a:rPr>
              <a:t>Secondary Fine Arts,</a:t>
            </a:r>
          </a:p>
          <a:p>
            <a:pPr lvl="1">
              <a:defRPr/>
            </a:pPr>
            <a:r>
              <a:rPr lang="en-US" sz="4000" i="1" kern="0" dirty="0" smtClean="0">
                <a:solidFill>
                  <a:srgbClr val="FFFFFF"/>
                </a:solidFill>
                <a:ea typeface="ＭＳ Ｐゴシック" charset="-128"/>
                <a:cs typeface="ＭＳ Ｐゴシック" charset="-128"/>
              </a:rPr>
              <a:t>Ret.</a:t>
            </a:r>
          </a:p>
          <a:p>
            <a:pPr lvl="0">
              <a:defRPr/>
            </a:pPr>
            <a:r>
              <a:rPr lang="en-US" sz="4000" i="1" kern="0" dirty="0" smtClean="0">
                <a:solidFill>
                  <a:srgbClr val="FFFFFF"/>
                </a:solidFill>
                <a:ea typeface="ＭＳ Ｐゴシック" charset="-128"/>
                <a:cs typeface="ＭＳ Ｐゴシック" charset="-128"/>
              </a:rPr>
              <a:t>Clark County Schools</a:t>
            </a:r>
          </a:p>
          <a:p>
            <a:pPr lvl="0">
              <a:defRPr/>
            </a:pPr>
            <a:r>
              <a:rPr lang="en-US" sz="4000" i="1" kern="0" dirty="0" smtClean="0">
                <a:solidFill>
                  <a:srgbClr val="FFFFFF"/>
                </a:solidFill>
                <a:ea typeface="ＭＳ Ｐゴシック" charset="-128"/>
                <a:cs typeface="ＭＳ Ｐゴシック" charset="-128"/>
              </a:rPr>
              <a:t>Las Vegas, NV</a:t>
            </a:r>
          </a:p>
          <a:p>
            <a:pPr lvl="0">
              <a:defRPr/>
            </a:pPr>
            <a:endParaRPr lang="en-US" sz="4000" i="1" kern="0" dirty="0">
              <a:solidFill>
                <a:srgbClr val="FFFFFF"/>
              </a:solidFill>
              <a:ea typeface="ＭＳ Ｐゴシック" charset="-128"/>
              <a:cs typeface="ＭＳ Ｐゴシック" charset="-128"/>
            </a:endParaRPr>
          </a:p>
        </p:txBody>
      </p:sp>
      <p:sp>
        <p:nvSpPr>
          <p:cNvPr id="7" name="TextBox 6"/>
          <p:cNvSpPr txBox="1"/>
          <p:nvPr/>
        </p:nvSpPr>
        <p:spPr>
          <a:xfrm>
            <a:off x="0"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Parents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sp>
        <p:nvSpPr>
          <p:cNvPr id="7" name="Rectangle 2"/>
          <p:cNvSpPr txBox="1">
            <a:spLocks noChangeArrowheads="1"/>
          </p:cNvSpPr>
          <p:nvPr/>
        </p:nvSpPr>
        <p:spPr bwMode="auto">
          <a:xfrm>
            <a:off x="304800" y="1600200"/>
            <a:ext cx="8610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marR="0" lvl="0" indent="-742950" defTabSz="914400" rtl="0" eaLnBrk="1" fontAlgn="base" latinLnBrk="0" hangingPunct="1">
              <a:lnSpc>
                <a:spcPct val="100000"/>
              </a:lnSpc>
              <a:spcBef>
                <a:spcPct val="0"/>
              </a:spcBef>
              <a:spcAft>
                <a:spcPct val="0"/>
              </a:spcAft>
              <a:buClrTx/>
              <a:buSzTx/>
              <a:tabLst/>
              <a:defRPr/>
            </a:pPr>
            <a:r>
              <a:rPr lang="en-US" sz="3600" kern="0" noProof="0" dirty="0" smtClean="0">
                <a:solidFill>
                  <a:srgbClr val="FFFFFF"/>
                </a:solidFill>
                <a:ea typeface="ＭＳ Ｐゴシック" charset="-128"/>
                <a:cs typeface="ＭＳ Ｐゴシック" charset="-128"/>
              </a:rPr>
              <a:t>1. Schedule a VIP Parent Night at a joint     </a:t>
            </a:r>
          </a:p>
          <a:p>
            <a:pPr marL="742950" marR="0" lvl="0" indent="-742950" defTabSz="914400" rtl="0" eaLnBrk="1" fontAlgn="base" latinLnBrk="0" hangingPunct="1">
              <a:lnSpc>
                <a:spcPct val="100000"/>
              </a:lnSpc>
              <a:spcBef>
                <a:spcPct val="0"/>
              </a:spcBef>
              <a:spcAft>
                <a:spcPct val="0"/>
              </a:spcAft>
              <a:buClrTx/>
              <a:buSzTx/>
              <a:tabLst/>
              <a:defRPr/>
            </a:pPr>
            <a:r>
              <a:rPr lang="en-US" sz="3600" kern="0" dirty="0" smtClean="0">
                <a:solidFill>
                  <a:srgbClr val="FFFFFF"/>
                </a:solidFill>
                <a:ea typeface="ＭＳ Ｐゴシック" charset="-128"/>
                <a:cs typeface="ＭＳ Ｐゴシック" charset="-128"/>
              </a:rPr>
              <a:t>    </a:t>
            </a:r>
            <a:r>
              <a:rPr lang="en-US" sz="3600" kern="0" noProof="0" dirty="0" smtClean="0">
                <a:solidFill>
                  <a:srgbClr val="FFFFFF"/>
                </a:solidFill>
                <a:ea typeface="ＭＳ Ｐゴシック" charset="-128"/>
                <a:cs typeface="ＭＳ Ｐゴシック" charset="-128"/>
              </a:rPr>
              <a:t>concert/halftime show performance.</a:t>
            </a:r>
            <a:r>
              <a:rPr lang="en-US" sz="3600" kern="0" dirty="0" smtClean="0">
                <a:solidFill>
                  <a:srgbClr val="FFFFFF"/>
                </a:solidFill>
                <a:ea typeface="ＭＳ Ｐゴシック" charset="-128"/>
                <a:cs typeface="ＭＳ Ｐゴシック" charset="-128"/>
              </a:rPr>
              <a:t>	</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1" name="Rectangle 2"/>
          <p:cNvSpPr txBox="1">
            <a:spLocks noChangeArrowheads="1"/>
          </p:cNvSpPr>
          <p:nvPr/>
        </p:nvSpPr>
        <p:spPr bwMode="auto">
          <a:xfrm>
            <a:off x="304800" y="2895600"/>
            <a:ext cx="86106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2</a:t>
            </a:r>
            <a:r>
              <a:rPr lang="en-US" sz="3600" kern="0" noProof="0" dirty="0" smtClean="0">
                <a:solidFill>
                  <a:srgbClr val="FFFFFF"/>
                </a:solidFill>
                <a:ea typeface="ＭＳ Ｐゴシック" charset="-128"/>
                <a:cs typeface="ＭＳ Ｐゴシック" charset="-128"/>
              </a:rPr>
              <a:t>. Host MS parent m</a:t>
            </a:r>
            <a:r>
              <a:rPr lang="en-US" sz="3600" kern="0" dirty="0" err="1" smtClean="0">
                <a:solidFill>
                  <a:srgbClr val="FFFFFF"/>
                </a:solidFill>
                <a:ea typeface="ＭＳ Ｐゴシック" charset="-128"/>
                <a:cs typeface="ＭＳ Ｐゴシック" charset="-128"/>
              </a:rPr>
              <a:t>eetings</a:t>
            </a:r>
            <a:r>
              <a:rPr lang="en-US" sz="3600" kern="0" dirty="0" smtClean="0">
                <a:solidFill>
                  <a:srgbClr val="FFFFFF"/>
                </a:solidFill>
                <a:ea typeface="ＭＳ Ｐゴシック" charset="-128"/>
                <a:cs typeface="ＭＳ Ｐゴシック" charset="-128"/>
              </a:rPr>
              <a:t> at the high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school.</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3" name="Rectangle 2"/>
          <p:cNvSpPr txBox="1">
            <a:spLocks noChangeArrowheads="1"/>
          </p:cNvSpPr>
          <p:nvPr/>
        </p:nvSpPr>
        <p:spPr bwMode="auto">
          <a:xfrm>
            <a:off x="304800" y="4114800"/>
            <a:ext cx="89154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3</a:t>
            </a:r>
            <a:r>
              <a:rPr lang="en-US" sz="3600" kern="0" noProof="0" dirty="0" smtClean="0">
                <a:solidFill>
                  <a:srgbClr val="FFFFFF"/>
                </a:solidFill>
                <a:ea typeface="ＭＳ Ｐゴシック" charset="-128"/>
                <a:cs typeface="ＭＳ Ｐゴシック" charset="-128"/>
              </a:rPr>
              <a:t>. Mentor </a:t>
            </a:r>
            <a:r>
              <a:rPr lang="en-US" sz="3600" kern="0" dirty="0" err="1" smtClean="0">
                <a:solidFill>
                  <a:srgbClr val="FFFFFF"/>
                </a:solidFill>
                <a:ea typeface="ＭＳ Ｐゴシック" charset="-128"/>
                <a:cs typeface="ＭＳ Ｐゴシック" charset="-128"/>
              </a:rPr>
              <a:t>p</a:t>
            </a:r>
            <a:r>
              <a:rPr lang="en-US" sz="3600" kern="0" noProof="0" dirty="0" err="1" smtClean="0">
                <a:solidFill>
                  <a:srgbClr val="FFFFFF"/>
                </a:solidFill>
                <a:ea typeface="ＭＳ Ｐゴシック" charset="-128"/>
                <a:cs typeface="ＭＳ Ｐゴシック" charset="-128"/>
              </a:rPr>
              <a:t>arent</a:t>
            </a:r>
            <a:r>
              <a:rPr lang="en-US" sz="3600" kern="0" noProof="0" dirty="0" smtClean="0">
                <a:solidFill>
                  <a:srgbClr val="FFFFFF"/>
                </a:solidFill>
                <a:ea typeface="ＭＳ Ｐゴシック" charset="-128"/>
                <a:cs typeface="ＭＳ Ｐゴシック" charset="-128"/>
              </a:rPr>
              <a:t> leaders of feeder</a:t>
            </a:r>
            <a:r>
              <a:rPr lang="en-US" sz="3600" kern="0" dirty="0" smtClean="0">
                <a:solidFill>
                  <a:srgbClr val="FFFFFF"/>
                </a:solidFill>
                <a:ea typeface="ＭＳ Ｐゴシック" charset="-128"/>
                <a:cs typeface="ＭＳ Ｐゴシック" charset="-128"/>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a:t>
            </a:r>
            <a:r>
              <a:rPr lang="en-US" sz="3600" kern="0" dirty="0" err="1" smtClean="0">
                <a:solidFill>
                  <a:srgbClr val="FFFFFF"/>
                </a:solidFill>
                <a:ea typeface="ＭＳ Ｐゴシック" charset="-128"/>
                <a:cs typeface="ＭＳ Ｐゴシック" charset="-128"/>
              </a:rPr>
              <a:t>p</a:t>
            </a:r>
            <a:r>
              <a:rPr lang="en-US" sz="3600" kern="0" noProof="0" dirty="0" err="1" smtClean="0">
                <a:solidFill>
                  <a:srgbClr val="FFFFFF"/>
                </a:solidFill>
                <a:ea typeface="ＭＳ Ｐゴシック" charset="-128"/>
                <a:cs typeface="ＭＳ Ｐゴシック" charset="-128"/>
              </a:rPr>
              <a:t>rograms</a:t>
            </a:r>
            <a:r>
              <a:rPr lang="en-US" sz="3600" kern="0" noProof="0" dirty="0" smtClean="0">
                <a:solidFill>
                  <a:srgbClr val="FFFFFF"/>
                </a:solidFill>
                <a:ea typeface="ＭＳ Ｐゴシック" charset="-128"/>
                <a:cs typeface="ＭＳ Ｐゴシック" charset="-128"/>
              </a:rPr>
              <a:t>.</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4" name="Rectangle 2"/>
          <p:cNvSpPr txBox="1">
            <a:spLocks noChangeArrowheads="1"/>
          </p:cNvSpPr>
          <p:nvPr/>
        </p:nvSpPr>
        <p:spPr bwMode="auto">
          <a:xfrm>
            <a:off x="304800" y="5334000"/>
            <a:ext cx="87630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4</a:t>
            </a:r>
            <a:r>
              <a:rPr lang="en-US" sz="3600" kern="0" noProof="0" dirty="0" smtClean="0">
                <a:solidFill>
                  <a:srgbClr val="FFFFFF"/>
                </a:solidFill>
                <a:ea typeface="ＭＳ Ｐゴシック" charset="-128"/>
                <a:cs typeface="ＭＳ Ｐゴシック" charset="-128"/>
              </a:rPr>
              <a:t>. Involve parents directly in the </a:t>
            </a:r>
            <a:r>
              <a:rPr lang="en-US" sz="3600" kern="0" dirty="0" smtClean="0">
                <a:solidFill>
                  <a:srgbClr val="FFFFFF"/>
                </a:solidFill>
                <a:ea typeface="ＭＳ Ｐゴシック" charset="-128"/>
                <a:cs typeface="ＭＳ Ｐゴシック" charset="-128"/>
              </a:rPr>
              <a:t>l</a:t>
            </a:r>
            <a:r>
              <a:rPr kumimoji="0" lang="en-US" sz="3600" u="none" strike="noStrike" kern="0" cap="none" spc="0" normalizeH="0" baseline="0" dirty="0" smtClean="0">
                <a:ln>
                  <a:noFill/>
                </a:ln>
                <a:solidFill>
                  <a:srgbClr val="FFFFFF"/>
                </a:solidFill>
                <a:effectLst/>
                <a:uLnTx/>
                <a:uFillTx/>
                <a:ea typeface="ＭＳ Ｐゴシック" charset="-128"/>
                <a:cs typeface="ＭＳ Ｐゴシック" charset="-128"/>
              </a:rPr>
              <a:t>earning</a:t>
            </a:r>
            <a:r>
              <a:rPr kumimoji="0" lang="en-US" sz="3600" u="none" strike="noStrike" kern="0" cap="none" spc="0" normalizeH="0" dirty="0" smtClean="0">
                <a:ln>
                  <a:noFill/>
                </a:ln>
                <a:solidFill>
                  <a:srgbClr val="FFFFFF"/>
                </a:solidFill>
                <a:effectLst/>
                <a:uLnTx/>
                <a:uFillTx/>
                <a:ea typeface="ＭＳ Ｐゴシック" charset="-128"/>
                <a:cs typeface="ＭＳ Ｐゴシック" charset="-128"/>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a:t>
            </a:r>
            <a:r>
              <a:rPr kumimoji="0" lang="en-US" sz="3600" u="none" strike="noStrike" kern="0" cap="none" spc="0" normalizeH="0" dirty="0" smtClean="0">
                <a:ln>
                  <a:noFill/>
                </a:ln>
                <a:solidFill>
                  <a:srgbClr val="FFFFFF"/>
                </a:solidFill>
                <a:effectLst/>
                <a:uLnTx/>
                <a:uFillTx/>
                <a:ea typeface="ＭＳ Ｐゴシック" charset="-128"/>
                <a:cs typeface="ＭＳ Ｐゴシック" charset="-128"/>
              </a:rPr>
              <a:t>process. They’ll love it!     </a:t>
            </a:r>
            <a:r>
              <a:rPr kumimoji="0" lang="en-US" sz="2400" u="none" strike="noStrike" kern="0" cap="none" spc="0" normalizeH="0" dirty="0" smtClean="0">
                <a:ln>
                  <a:noFill/>
                </a:ln>
                <a:solidFill>
                  <a:srgbClr val="FFFFFF"/>
                </a:solidFill>
                <a:effectLst/>
                <a:uLnTx/>
                <a:uFillTx/>
                <a:ea typeface="ＭＳ Ｐゴシック" charset="-128"/>
                <a:cs typeface="ＭＳ Ｐゴシック" charset="-128"/>
              </a:rPr>
              <a:t>(</a:t>
            </a:r>
            <a:r>
              <a:rPr kumimoji="0" lang="en-US" sz="2400" i="1" u="none" strike="noStrike" kern="0" cap="none" spc="0" normalizeH="0" dirty="0" err="1" smtClean="0">
                <a:ln>
                  <a:noFill/>
                </a:ln>
                <a:solidFill>
                  <a:srgbClr val="FFFFFF"/>
                </a:solidFill>
                <a:effectLst/>
                <a:uLnTx/>
                <a:uFillTx/>
                <a:ea typeface="ＭＳ Ｐゴシック" charset="-128"/>
                <a:cs typeface="ＭＳ Ｐゴシック" charset="-128"/>
              </a:rPr>
              <a:t>vid</a:t>
            </a:r>
            <a:r>
              <a:rPr kumimoji="0" lang="en-US" sz="2400" i="1" u="none" strike="noStrike" kern="0" cap="none" spc="0" normalizeH="0" dirty="0" smtClean="0">
                <a:ln>
                  <a:noFill/>
                </a:ln>
                <a:solidFill>
                  <a:srgbClr val="FFFFFF"/>
                </a:solidFill>
                <a:effectLst/>
                <a:uLnTx/>
                <a:uFillTx/>
                <a:ea typeface="ＭＳ Ｐゴシック" charset="-128"/>
                <a:cs typeface="ＭＳ Ｐゴシック" charset="-128"/>
              </a:rPr>
              <a:t>)</a:t>
            </a:r>
            <a:endParaRPr kumimoji="0" lang="en-US" sz="2400" i="1"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par>
                          <p:cTn id="8" fill="hold">
                            <p:stCondLst>
                              <p:cond delay="500"/>
                            </p:stCondLst>
                            <p:childTnLst>
                              <p:par>
                                <p:cTn id="9" presetID="12" presetClass="entr" presetSubtype="4" fill="hold" grpId="0" nodeType="afterEffect">
                                  <p:stCondLst>
                                    <p:cond delay="2000"/>
                                  </p:stCondLst>
                                  <p:childTnLst>
                                    <p:set>
                                      <p:cBhvr>
                                        <p:cTn id="10" dur="1" fill="hold">
                                          <p:stCondLst>
                                            <p:cond delay="0"/>
                                          </p:stCondLst>
                                        </p:cTn>
                                        <p:tgtEl>
                                          <p:spTgt spid="11"/>
                                        </p:tgtEl>
                                        <p:attrNameLst>
                                          <p:attrName>style.visibility</p:attrName>
                                        </p:attrNameLst>
                                      </p:cBhvr>
                                      <p:to>
                                        <p:strVal val="visible"/>
                                      </p:to>
                                    </p:set>
                                    <p:animEffect transition="in" filter="slide(fromBottom)">
                                      <p:cBhvr>
                                        <p:cTn id="11" dur="500"/>
                                        <p:tgtEl>
                                          <p:spTgt spid="11"/>
                                        </p:tgtEl>
                                      </p:cBhvr>
                                    </p:animEffect>
                                  </p:childTnLst>
                                </p:cTn>
                              </p:par>
                            </p:childTnLst>
                          </p:cTn>
                        </p:par>
                        <p:par>
                          <p:cTn id="12" fill="hold">
                            <p:stCondLst>
                              <p:cond delay="3000"/>
                            </p:stCondLst>
                            <p:childTnLst>
                              <p:par>
                                <p:cTn id="13" presetID="12" presetClass="entr" presetSubtype="4" fill="hold" grpId="0" nodeType="after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par>
                          <p:cTn id="16" fill="hold">
                            <p:stCondLst>
                              <p:cond delay="5500"/>
                            </p:stCondLst>
                            <p:childTnLst>
                              <p:par>
                                <p:cTn id="17" presetID="12" presetClass="entr" presetSubtype="4"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slide(fromBottom)">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PARENT BAND </a:t>
            </a:r>
          </a:p>
          <a:p>
            <a:endParaRPr lang="en-US" sz="4000" dirty="0">
              <a:solidFill>
                <a:srgbClr val="FFFFFF"/>
              </a:solidFill>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pic>
        <p:nvPicPr>
          <p:cNvPr id="15" name="Slide 29 The Parent Band.mp4">
            <a:hlinkClick r:id="" action="ppaction://media"/>
          </p:cNvPr>
          <p:cNvPicPr/>
          <p:nvPr>
            <a:videoFile r:link="rId1"/>
          </p:nvPr>
        </p:nvPicPr>
        <p:blipFill>
          <a:blip r:embed="rId4"/>
          <a:stretch>
            <a:fillRect/>
          </a:stretch>
        </p:blipFill>
        <p:spPr>
          <a:xfrm>
            <a:off x="0" y="1066800"/>
            <a:ext cx="9144000" cy="5143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HS-MS Principals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sp>
        <p:nvSpPr>
          <p:cNvPr id="9" name="Rectangle 2"/>
          <p:cNvSpPr txBox="1">
            <a:spLocks noChangeArrowheads="1"/>
          </p:cNvSpPr>
          <p:nvPr/>
        </p:nvSpPr>
        <p:spPr bwMode="auto">
          <a:xfrm>
            <a:off x="304800" y="1447800"/>
            <a:ext cx="8610600" cy="1371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marR="0" lvl="0" indent="-742950" defTabSz="914400" rtl="0" eaLnBrk="1" fontAlgn="base" latinLnBrk="0" hangingPunct="1">
              <a:lnSpc>
                <a:spcPct val="100000"/>
              </a:lnSpc>
              <a:spcBef>
                <a:spcPct val="0"/>
              </a:spcBef>
              <a:spcAft>
                <a:spcPct val="0"/>
              </a:spcAft>
              <a:buClrTx/>
              <a:buSzTx/>
              <a:tabLst/>
              <a:defRPr/>
            </a:pPr>
            <a:r>
              <a:rPr lang="en-US" sz="3600" kern="0" noProof="0" dirty="0" smtClean="0">
                <a:solidFill>
                  <a:srgbClr val="FFFFFF"/>
                </a:solidFill>
                <a:ea typeface="ＭＳ Ｐゴシック" charset="-128"/>
                <a:cs typeface="ＭＳ Ｐゴシック" charset="-128"/>
              </a:rPr>
              <a:t>1. Help facilitate </a:t>
            </a:r>
            <a:r>
              <a:rPr lang="en-US" sz="3600" kern="0" dirty="0" err="1" smtClean="0">
                <a:solidFill>
                  <a:srgbClr val="FFFFFF"/>
                </a:solidFill>
                <a:ea typeface="ＭＳ Ｐゴシック" charset="-128"/>
                <a:cs typeface="ＭＳ Ｐゴシック" charset="-128"/>
              </a:rPr>
              <a:t>r</a:t>
            </a:r>
            <a:r>
              <a:rPr lang="en-US" sz="3600" kern="0" noProof="0" dirty="0" err="1" smtClean="0">
                <a:solidFill>
                  <a:srgbClr val="FFFFFF"/>
                </a:solidFill>
                <a:ea typeface="ＭＳ Ｐゴシック" charset="-128"/>
                <a:cs typeface="ＭＳ Ｐゴシック" charset="-128"/>
              </a:rPr>
              <a:t>ecruitment</a:t>
            </a:r>
            <a:r>
              <a:rPr lang="en-US" sz="3600" kern="0" noProof="0" dirty="0" smtClean="0">
                <a:solidFill>
                  <a:srgbClr val="FFFFFF"/>
                </a:solidFill>
                <a:ea typeface="ＭＳ Ｐゴシック" charset="-128"/>
                <a:cs typeface="ＭＳ Ｐゴシック" charset="-128"/>
              </a:rPr>
              <a:t> </a:t>
            </a:r>
            <a:r>
              <a:rPr lang="en-US" sz="3600" kern="0" dirty="0" smtClean="0">
                <a:solidFill>
                  <a:srgbClr val="FFFFFF"/>
                </a:solidFill>
                <a:ea typeface="ＭＳ Ｐゴシック" charset="-128"/>
                <a:cs typeface="ＭＳ Ｐゴシック" charset="-128"/>
              </a:rPr>
              <a:t>a</a:t>
            </a:r>
            <a:r>
              <a:rPr lang="en-US" sz="3600" kern="0" noProof="0" dirty="0" err="1" smtClean="0">
                <a:solidFill>
                  <a:srgbClr val="FFFFFF"/>
                </a:solidFill>
                <a:ea typeface="ＭＳ Ｐゴシック" charset="-128"/>
                <a:cs typeface="ＭＳ Ｐゴシック" charset="-128"/>
              </a:rPr>
              <a:t>ssemblies</a:t>
            </a:r>
            <a:r>
              <a:rPr lang="en-US" sz="3600" kern="0" noProof="0" dirty="0" smtClean="0">
                <a:solidFill>
                  <a:srgbClr val="FFFFFF"/>
                </a:solidFill>
                <a:ea typeface="ＭＳ Ｐゴシック" charset="-128"/>
                <a:cs typeface="ＭＳ Ｐゴシック" charset="-128"/>
              </a:rPr>
              <a:t>/  </a:t>
            </a:r>
          </a:p>
          <a:p>
            <a:pPr marL="742950" marR="0" lvl="0" indent="-742950" defTabSz="914400" rtl="0" eaLnBrk="1" fontAlgn="base" latinLnBrk="0" hangingPunct="1">
              <a:lnSpc>
                <a:spcPct val="100000"/>
              </a:lnSpc>
              <a:spcBef>
                <a:spcPct val="0"/>
              </a:spcBef>
              <a:spcAft>
                <a:spcPct val="0"/>
              </a:spcAft>
              <a:buClrTx/>
              <a:buSzTx/>
              <a:tabLst/>
              <a:defRPr/>
            </a:pPr>
            <a:r>
              <a:rPr lang="en-US" sz="3600" kern="0" dirty="0" smtClean="0">
                <a:solidFill>
                  <a:srgbClr val="FFFFFF"/>
                </a:solidFill>
                <a:ea typeface="ＭＳ Ｐゴシック" charset="-128"/>
                <a:cs typeface="ＭＳ Ｐゴシック" charset="-128"/>
              </a:rPr>
              <a:t>    </a:t>
            </a:r>
            <a:r>
              <a:rPr lang="en-US" sz="3600" kern="0" noProof="0" dirty="0" smtClean="0">
                <a:solidFill>
                  <a:srgbClr val="FFFFFF"/>
                </a:solidFill>
                <a:ea typeface="ＭＳ Ｐゴシック" charset="-128"/>
                <a:cs typeface="ＭＳ Ｐゴシック" charset="-128"/>
              </a:rPr>
              <a:t>events/activities at feeder </a:t>
            </a:r>
            <a:r>
              <a:rPr lang="en-US" sz="3600" kern="0" dirty="0" err="1" smtClean="0">
                <a:solidFill>
                  <a:srgbClr val="FFFFFF"/>
                </a:solidFill>
                <a:ea typeface="ＭＳ Ｐゴシック" charset="-128"/>
                <a:cs typeface="ＭＳ Ｐゴシック" charset="-128"/>
              </a:rPr>
              <a:t>s</a:t>
            </a:r>
            <a:r>
              <a:rPr lang="en-US" sz="3600" kern="0" noProof="0" dirty="0" err="1" smtClean="0">
                <a:solidFill>
                  <a:srgbClr val="FFFFFF"/>
                </a:solidFill>
                <a:ea typeface="ＭＳ Ｐゴシック" charset="-128"/>
                <a:cs typeface="ＭＳ Ｐゴシック" charset="-128"/>
              </a:rPr>
              <a:t>chools</a:t>
            </a:r>
            <a:r>
              <a:rPr lang="en-US" sz="3600" kern="0" noProof="0" dirty="0" smtClean="0">
                <a:solidFill>
                  <a:srgbClr val="FFFFFF"/>
                </a:solidFill>
                <a:ea typeface="ＭＳ Ｐゴシック" charset="-128"/>
                <a:cs typeface="ＭＳ Ｐゴシック" charset="-128"/>
              </a:rPr>
              <a:t>.</a:t>
            </a:r>
          </a:p>
        </p:txBody>
      </p:sp>
      <p:sp>
        <p:nvSpPr>
          <p:cNvPr id="15" name="Rectangle 2"/>
          <p:cNvSpPr txBox="1">
            <a:spLocks noChangeArrowheads="1"/>
          </p:cNvSpPr>
          <p:nvPr/>
        </p:nvSpPr>
        <p:spPr bwMode="auto">
          <a:xfrm>
            <a:off x="304800" y="2514600"/>
            <a:ext cx="8229600" cy="1463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ＭＳ Ｐゴシック" charset="-128"/>
              </a:rPr>
              <a:t>2. Work with each other on effective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a:t>
            </a:r>
            <a:r>
              <a:rPr lang="en-US" sz="3600" kern="0" noProof="0" dirty="0" smtClean="0">
                <a:solidFill>
                  <a:srgbClr val="FFFFFF"/>
                </a:solidFill>
                <a:ea typeface="ＭＳ Ｐゴシック" charset="-128"/>
                <a:cs typeface="ＭＳ Ｐゴシック" charset="-128"/>
              </a:rPr>
              <a:t>scheduling.</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6" name="Rectangle 2"/>
          <p:cNvSpPr txBox="1">
            <a:spLocks noChangeArrowheads="1"/>
          </p:cNvSpPr>
          <p:nvPr/>
        </p:nvSpPr>
        <p:spPr bwMode="auto">
          <a:xfrm>
            <a:off x="304800" y="3733800"/>
            <a:ext cx="8229600" cy="1371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ＭＳ Ｐゴシック" charset="-128"/>
              </a:rPr>
              <a:t>3. Create joint </a:t>
            </a:r>
            <a:r>
              <a:rPr lang="en-US" sz="3600" kern="0" dirty="0" err="1" smtClean="0">
                <a:solidFill>
                  <a:srgbClr val="FFFFFF"/>
                </a:solidFill>
                <a:ea typeface="ＭＳ Ｐゴシック" charset="-128"/>
                <a:cs typeface="ＭＳ Ｐゴシック" charset="-128"/>
              </a:rPr>
              <a:t>p</a:t>
            </a:r>
            <a:r>
              <a:rPr lang="en-US" sz="3600" kern="0" noProof="0" dirty="0" err="1" smtClean="0">
                <a:solidFill>
                  <a:srgbClr val="FFFFFF"/>
                </a:solidFill>
                <a:ea typeface="ＭＳ Ｐゴシック" charset="-128"/>
                <a:cs typeface="ＭＳ Ｐゴシック" charset="-128"/>
              </a:rPr>
              <a:t>resentations</a:t>
            </a:r>
            <a:r>
              <a:rPr lang="en-US" sz="3600" kern="0" noProof="0" dirty="0" smtClean="0">
                <a:solidFill>
                  <a:srgbClr val="FFFFFF"/>
                </a:solidFill>
                <a:ea typeface="ＭＳ Ｐゴシック" charset="-128"/>
                <a:cs typeface="ＭＳ Ｐゴシック" charset="-128"/>
              </a:rPr>
              <a:t> for (feeder)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a:t>
            </a:r>
            <a:r>
              <a:rPr lang="en-US" sz="3600" kern="0" dirty="0" err="1" smtClean="0">
                <a:solidFill>
                  <a:srgbClr val="FFFFFF"/>
                </a:solidFill>
                <a:ea typeface="ＭＳ Ｐゴシック" charset="-128"/>
                <a:cs typeface="ＭＳ Ｐゴシック" charset="-128"/>
              </a:rPr>
              <a:t>p</a:t>
            </a:r>
            <a:r>
              <a:rPr lang="en-US" sz="3600" kern="0" noProof="0" dirty="0" err="1" smtClean="0">
                <a:solidFill>
                  <a:srgbClr val="FFFFFF"/>
                </a:solidFill>
                <a:ea typeface="ＭＳ Ｐゴシック" charset="-128"/>
                <a:cs typeface="ＭＳ Ｐゴシック" charset="-128"/>
              </a:rPr>
              <a:t>arents</a:t>
            </a:r>
            <a:r>
              <a:rPr lang="en-US" sz="3600" kern="0" noProof="0" dirty="0" smtClean="0">
                <a:solidFill>
                  <a:srgbClr val="FFFFFF"/>
                </a:solidFill>
                <a:ea typeface="ＭＳ Ｐゴシック" charset="-128"/>
                <a:cs typeface="ＭＳ Ｐゴシック" charset="-128"/>
              </a:rPr>
              <a:t>.</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7" name="Rectangle 2"/>
          <p:cNvSpPr txBox="1">
            <a:spLocks noChangeArrowheads="1"/>
          </p:cNvSpPr>
          <p:nvPr/>
        </p:nvSpPr>
        <p:spPr bwMode="auto">
          <a:xfrm>
            <a:off x="304800" y="5105400"/>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ＭＳ Ｐゴシック" charset="-128"/>
              </a:rPr>
              <a:t>4. Provide opening </a:t>
            </a:r>
            <a:r>
              <a:rPr lang="en-US" sz="3600" kern="0" dirty="0" smtClean="0">
                <a:solidFill>
                  <a:srgbClr val="FFFFFF"/>
                </a:solidFill>
                <a:ea typeface="ＭＳ Ｐゴシック" charset="-128"/>
                <a:cs typeface="ＭＳ Ｐゴシック" charset="-128"/>
              </a:rPr>
              <a:t>r</a:t>
            </a:r>
            <a:r>
              <a:rPr lang="en-US" sz="3600" kern="0" noProof="0" dirty="0" err="1" smtClean="0">
                <a:solidFill>
                  <a:srgbClr val="FFFFFF"/>
                </a:solidFill>
                <a:ea typeface="ＭＳ Ｐゴシック" charset="-128"/>
                <a:cs typeface="ＭＳ Ｐゴシック" charset="-128"/>
              </a:rPr>
              <a:t>emarks</a:t>
            </a:r>
            <a:r>
              <a:rPr lang="en-US" sz="3600" kern="0" noProof="0" dirty="0" smtClean="0">
                <a:solidFill>
                  <a:srgbClr val="FFFFFF"/>
                </a:solidFill>
                <a:ea typeface="ＭＳ Ｐゴシック" charset="-128"/>
                <a:cs typeface="ＭＳ Ｐゴシック" charset="-128"/>
              </a:rPr>
              <a:t> at </a:t>
            </a:r>
            <a:r>
              <a:rPr lang="en-US" sz="3600" kern="0" noProof="0" dirty="0" err="1" smtClean="0">
                <a:solidFill>
                  <a:srgbClr val="FFFFFF"/>
                </a:solidFill>
                <a:ea typeface="ＭＳ Ｐゴシック" charset="-128"/>
                <a:cs typeface="ＭＳ Ｐゴシック" charset="-128"/>
              </a:rPr>
              <a:t>e</a:t>
            </a:r>
            <a:r>
              <a:rPr lang="en-US" sz="3600" kern="0" dirty="0" smtClean="0">
                <a:solidFill>
                  <a:srgbClr val="FFFFFF"/>
                </a:solidFill>
                <a:ea typeface="ＭＳ Ｐゴシック" charset="-128"/>
                <a:cs typeface="ＭＳ Ｐゴシック" charset="-128"/>
              </a:rPr>
              <a:t>ach   </a:t>
            </a:r>
          </a:p>
          <a:p>
            <a:pPr marL="0" marR="0" lvl="0" indent="0"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ＭＳ Ｐゴシック" charset="-128"/>
              </a:rPr>
              <a:t>     other’s concerts.</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par>
                          <p:cTn id="8" fill="hold">
                            <p:stCondLst>
                              <p:cond delay="1500"/>
                            </p:stCondLst>
                            <p:childTnLst>
                              <p:par>
                                <p:cTn id="9" presetID="12" presetClass="entr" presetSubtype="4"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slide(fromBottom)">
                                      <p:cBhvr>
                                        <p:cTn id="11" dur="500"/>
                                        <p:tgtEl>
                                          <p:spTgt spid="15"/>
                                        </p:tgtEl>
                                      </p:cBhvr>
                                    </p:animEffect>
                                  </p:childTnLst>
                                </p:cTn>
                              </p:par>
                            </p:childTnLst>
                          </p:cTn>
                        </p:par>
                        <p:par>
                          <p:cTn id="12" fill="hold">
                            <p:stCondLst>
                              <p:cond delay="3000"/>
                            </p:stCondLst>
                            <p:childTnLst>
                              <p:par>
                                <p:cTn id="13" presetID="12" presetClass="entr" presetSubtype="4" fill="hold" grpId="0"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p:stCondLst>
                              <p:cond delay="4500"/>
                            </p:stCondLst>
                            <p:childTnLst>
                              <p:par>
                                <p:cTn id="17" presetID="12" presetClass="entr" presetSubtype="4" fill="hold" grpId="0"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slide(fromBottom)">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Supervisors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sp>
        <p:nvSpPr>
          <p:cNvPr id="11" name="Rectangle 2"/>
          <p:cNvSpPr txBox="1">
            <a:spLocks noChangeArrowheads="1"/>
          </p:cNvSpPr>
          <p:nvPr/>
        </p:nvSpPr>
        <p:spPr bwMode="auto">
          <a:xfrm>
            <a:off x="152400" y="1752600"/>
            <a:ext cx="8763000" cy="213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742950" marR="0" lvl="0" indent="-742950" defTabSz="914400" rtl="0" eaLnBrk="1" fontAlgn="base" latinLnBrk="0" hangingPunct="1">
              <a:lnSpc>
                <a:spcPct val="100000"/>
              </a:lnSpc>
              <a:spcBef>
                <a:spcPct val="0"/>
              </a:spcBef>
              <a:spcAft>
                <a:spcPct val="0"/>
              </a:spcAft>
              <a:buClrTx/>
              <a:buSzTx/>
              <a:tabLst/>
              <a:defRPr/>
            </a:pPr>
            <a:r>
              <a:rPr lang="en-US" sz="3600" kern="0" noProof="0" dirty="0" smtClean="0">
                <a:solidFill>
                  <a:srgbClr val="FFFFFF"/>
                </a:solidFill>
                <a:ea typeface="ＭＳ Ｐゴシック" charset="-128"/>
                <a:cs typeface="ＭＳ Ｐゴシック" charset="-128"/>
              </a:rPr>
              <a:t>1. Ensure that faculty sees itself as part of </a:t>
            </a:r>
          </a:p>
          <a:p>
            <a:pPr marL="742950" marR="0" lvl="0" indent="-742950" defTabSz="914400" rtl="0" eaLnBrk="1" fontAlgn="base" latinLnBrk="0" hangingPunct="1">
              <a:lnSpc>
                <a:spcPct val="100000"/>
              </a:lnSpc>
              <a:spcBef>
                <a:spcPct val="0"/>
              </a:spcBef>
              <a:spcAft>
                <a:spcPct val="0"/>
              </a:spcAft>
              <a:buClrTx/>
              <a:buSzTx/>
              <a:tabLst/>
              <a:defRPr/>
            </a:pPr>
            <a:r>
              <a:rPr lang="en-US" sz="3600" kern="0" noProof="0" dirty="0" smtClean="0">
                <a:solidFill>
                  <a:srgbClr val="FFFFFF"/>
                </a:solidFill>
                <a:ea typeface="ＭＳ Ｐゴシック" charset="-128"/>
                <a:cs typeface="ＭＳ Ｐゴシック" charset="-128"/>
              </a:rPr>
              <a:t>    one, K–12 Music Program –</a:t>
            </a:r>
            <a:r>
              <a:rPr lang="en-US" sz="3600" kern="0" dirty="0" smtClean="0">
                <a:solidFill>
                  <a:srgbClr val="FFFFFF"/>
                </a:solidFill>
                <a:ea typeface="ＭＳ Ｐゴシック" charset="-128"/>
                <a:cs typeface="ＭＳ Ｐゴシック" charset="-128"/>
              </a:rPr>
              <a:t> </a:t>
            </a:r>
            <a:r>
              <a:rPr lang="en-US" sz="3600" kern="0" noProof="0" dirty="0" smtClean="0">
                <a:solidFill>
                  <a:srgbClr val="FFFFFF"/>
                </a:solidFill>
                <a:ea typeface="ＭＳ Ｐゴシック" charset="-128"/>
                <a:cs typeface="ＭＳ Ｐゴシック" charset="-128"/>
              </a:rPr>
              <a:t>build purpose</a:t>
            </a:r>
          </a:p>
          <a:p>
            <a:pPr marL="742950" marR="0" lvl="0" indent="-742950" defTabSz="914400" rtl="0" eaLnBrk="1" fontAlgn="base" latinLnBrk="0" hangingPunct="1">
              <a:lnSpc>
                <a:spcPct val="100000"/>
              </a:lnSpc>
              <a:spcBef>
                <a:spcPct val="0"/>
              </a:spcBef>
              <a:spcAft>
                <a:spcPct val="0"/>
              </a:spcAft>
              <a:buClrTx/>
              <a:buSzTx/>
              <a:tabLst/>
              <a:defRPr/>
            </a:pPr>
            <a:r>
              <a:rPr lang="en-US" sz="3600" kern="0" noProof="0" dirty="0" smtClean="0">
                <a:solidFill>
                  <a:srgbClr val="FFFFFF"/>
                </a:solidFill>
                <a:ea typeface="ＭＳ Ｐゴシック" charset="-128"/>
                <a:cs typeface="ＭＳ Ｐゴシック" charset="-128"/>
              </a:rPr>
              <a:t>    and unity! Logo and tag line?</a:t>
            </a:r>
          </a:p>
          <a:p>
            <a:pPr marL="0" marR="0" lvl="0" indent="0" defTabSz="914400" rtl="0" eaLnBrk="1" fontAlgn="base" latinLnBrk="0" hangingPunct="1">
              <a:lnSpc>
                <a:spcPct val="100000"/>
              </a:lnSpc>
              <a:spcBef>
                <a:spcPct val="0"/>
              </a:spcBef>
              <a:spcAft>
                <a:spcPct val="0"/>
              </a:spcAft>
              <a:buClrTx/>
              <a:buSzTx/>
              <a:buFontTx/>
              <a:buNone/>
              <a:tabLst/>
              <a:defRPr/>
            </a:pPr>
            <a:endParaRPr lang="en-US" sz="3600" kern="0" noProof="0" dirty="0" smtClean="0">
              <a:solidFill>
                <a:srgbClr val="FFFFFF"/>
              </a:solidFill>
              <a:ea typeface="ＭＳ Ｐゴシック" charset="-128"/>
              <a:cs typeface="ＭＳ Ｐゴシック" charset="-128"/>
            </a:endParaRPr>
          </a:p>
        </p:txBody>
      </p:sp>
      <p:sp>
        <p:nvSpPr>
          <p:cNvPr id="13" name="Rectangle 2"/>
          <p:cNvSpPr txBox="1">
            <a:spLocks noChangeArrowheads="1"/>
          </p:cNvSpPr>
          <p:nvPr/>
        </p:nvSpPr>
        <p:spPr bwMode="auto">
          <a:xfrm>
            <a:off x="304800" y="5334000"/>
            <a:ext cx="82296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ＭＳ Ｐゴシック" charset="-128"/>
              </a:rPr>
              <a:t>2. Track articulation data</a:t>
            </a:r>
            <a:endParaRPr kumimoji="0" lang="en-US" sz="3600" u="none" strike="noStrike" kern="0" cap="none" spc="0" normalizeH="0" baseline="0" noProof="0" dirty="0">
              <a:ln>
                <a:noFill/>
              </a:ln>
              <a:solidFill>
                <a:srgbClr val="FFFFFF"/>
              </a:solidFill>
              <a:effectLst/>
              <a:uLnTx/>
              <a:uFillTx/>
              <a:ea typeface="ＭＳ Ｐゴシック" charset="-128"/>
              <a:cs typeface="ＭＳ Ｐゴシック" charset="-128"/>
            </a:endParaRPr>
          </a:p>
        </p:txBody>
      </p:sp>
      <p:sp>
        <p:nvSpPr>
          <p:cNvPr id="14" name="TextBox 13"/>
          <p:cNvSpPr txBox="1"/>
          <p:nvPr/>
        </p:nvSpPr>
        <p:spPr>
          <a:xfrm>
            <a:off x="3678550" y="3323364"/>
            <a:ext cx="7505700" cy="1107996"/>
          </a:xfrm>
          <a:prstGeom prst="rect">
            <a:avLst/>
          </a:prstGeom>
          <a:noFill/>
        </p:spPr>
        <p:txBody>
          <a:bodyPr wrap="square" rtlCol="0">
            <a:spAutoFit/>
          </a:bodyPr>
          <a:lstStyle/>
          <a:p>
            <a:pPr lvl="0"/>
            <a:r>
              <a:rPr lang="en-US" sz="4800" kern="0" dirty="0" smtClean="0">
                <a:solidFill>
                  <a:schemeClr val="accent4"/>
                </a:solidFill>
                <a:latin typeface="Mistral"/>
                <a:ea typeface="ＭＳ Ｐゴシック" charset="-128"/>
                <a:cs typeface="Mistral"/>
              </a:rPr>
              <a:t>What happens in Music. . . </a:t>
            </a:r>
          </a:p>
          <a:p>
            <a:endParaRPr lang="en-US" dirty="0"/>
          </a:p>
        </p:txBody>
      </p:sp>
      <p:sp>
        <p:nvSpPr>
          <p:cNvPr id="18" name="TextBox 17"/>
          <p:cNvSpPr txBox="1"/>
          <p:nvPr/>
        </p:nvSpPr>
        <p:spPr>
          <a:xfrm>
            <a:off x="152400" y="3254276"/>
            <a:ext cx="8382000" cy="2308324"/>
          </a:xfrm>
          <a:prstGeom prst="rect">
            <a:avLst/>
          </a:prstGeom>
          <a:noFill/>
        </p:spPr>
        <p:txBody>
          <a:bodyPr wrap="square" rtlCol="0">
            <a:spAutoFit/>
          </a:bodyPr>
          <a:lstStyle/>
          <a:p>
            <a:pPr lvl="0"/>
            <a:r>
              <a:rPr lang="en-US" sz="7200" kern="0" dirty="0" smtClean="0">
                <a:solidFill>
                  <a:srgbClr val="FFFFFF"/>
                </a:solidFill>
                <a:latin typeface="Mistral"/>
                <a:ea typeface="ＭＳ Ｐゴシック" charset="-128"/>
                <a:cs typeface="Mistral"/>
              </a:rPr>
              <a:t>What happens in Music. . . </a:t>
            </a:r>
          </a:p>
          <a:p>
            <a:endParaRPr lang="en-US" sz="7200" dirty="0">
              <a:solidFill>
                <a:srgbClr val="FFFFFF"/>
              </a:solidFill>
            </a:endParaRPr>
          </a:p>
        </p:txBody>
      </p:sp>
      <p:sp>
        <p:nvSpPr>
          <p:cNvPr id="19" name="TextBox 18"/>
          <p:cNvSpPr txBox="1"/>
          <p:nvPr/>
        </p:nvSpPr>
        <p:spPr>
          <a:xfrm>
            <a:off x="1333500" y="4200942"/>
            <a:ext cx="7505700" cy="2123658"/>
          </a:xfrm>
          <a:prstGeom prst="rect">
            <a:avLst/>
          </a:prstGeom>
          <a:noFill/>
        </p:spPr>
        <p:txBody>
          <a:bodyPr wrap="square" rtlCol="0">
            <a:spAutoFit/>
          </a:bodyPr>
          <a:lstStyle/>
          <a:p>
            <a:pPr lvl="0" algn="r"/>
            <a:r>
              <a:rPr lang="en-US" sz="6000" i="1" dirty="0" smtClean="0">
                <a:solidFill>
                  <a:srgbClr val="FFCC00"/>
                </a:solidFill>
                <a:latin typeface="Mistral"/>
                <a:cs typeface="Mistral"/>
              </a:rPr>
              <a:t>Lasts for a </a:t>
            </a:r>
            <a:r>
              <a:rPr lang="en-US" sz="7200" i="1" dirty="0" smtClean="0">
                <a:solidFill>
                  <a:srgbClr val="FFCC00"/>
                </a:solidFill>
                <a:latin typeface="Mistral"/>
                <a:cs typeface="Mistral"/>
              </a:rPr>
              <a:t>Lifetime</a:t>
            </a:r>
            <a:r>
              <a:rPr lang="en-US" sz="6000" i="1" dirty="0" smtClean="0">
                <a:solidFill>
                  <a:srgbClr val="FFCC00"/>
                </a:solidFill>
                <a:latin typeface="Mistral"/>
                <a:cs typeface="Mistral"/>
              </a:rPr>
              <a:t>!</a:t>
            </a:r>
            <a:endParaRPr lang="en-US" sz="6000" kern="0" dirty="0" smtClean="0">
              <a:solidFill>
                <a:srgbClr val="FFFFFF"/>
              </a:solidFill>
              <a:latin typeface="Mistral"/>
              <a:ea typeface="ＭＳ Ｐゴシック" charset="-128"/>
              <a:cs typeface="Mistral"/>
            </a:endParaRPr>
          </a:p>
          <a:p>
            <a:endParaRPr lang="en-US" sz="6000"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ppt_x</p:attrName>
                                        </p:attrNameLst>
                                      </p:cBhvr>
                                      <p:tavLst>
                                        <p:tav tm="0">
                                          <p:val>
                                            <p:strVal val="#ppt_x-.2"/>
                                          </p:val>
                                        </p:tav>
                                        <p:tav tm="100000">
                                          <p:val>
                                            <p:strVal val="#ppt_x"/>
                                          </p:val>
                                        </p:tav>
                                      </p:tavLst>
                                    </p:anim>
                                    <p:anim calcmode="lin" valueType="num">
                                      <p:cBhvr>
                                        <p:cTn id="1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ppt_x</p:attrName>
                                        </p:attrNameLst>
                                      </p:cBhvr>
                                      <p:tavLst>
                                        <p:tav tm="0">
                                          <p:val>
                                            <p:strVal val="#ppt_x-.2"/>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P spid="19"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rPr>
              <a:t>Music Supervisors</a:t>
            </a:r>
            <a:r>
              <a:rPr lang="en-US" sz="4000" b="1" i="1" dirty="0" smtClean="0">
                <a:solidFill>
                  <a:srgbClr val="FFCC00"/>
                </a:solidFill>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sp>
        <p:nvSpPr>
          <p:cNvPr id="14" name="TextBox 13"/>
          <p:cNvSpPr txBox="1"/>
          <p:nvPr/>
        </p:nvSpPr>
        <p:spPr>
          <a:xfrm>
            <a:off x="3678550" y="3323364"/>
            <a:ext cx="7505700" cy="1107996"/>
          </a:xfrm>
          <a:prstGeom prst="rect">
            <a:avLst/>
          </a:prstGeom>
          <a:noFill/>
        </p:spPr>
        <p:txBody>
          <a:bodyPr wrap="square" rtlCol="0">
            <a:spAutoFit/>
          </a:bodyPr>
          <a:lstStyle/>
          <a:p>
            <a:pPr lvl="0"/>
            <a:r>
              <a:rPr lang="en-US" sz="4800" kern="0" dirty="0" smtClean="0">
                <a:solidFill>
                  <a:schemeClr val="accent4"/>
                </a:solidFill>
                <a:latin typeface="Mistral"/>
                <a:ea typeface="ＭＳ Ｐゴシック" charset="-128"/>
                <a:cs typeface="Mistral"/>
              </a:rPr>
              <a:t>What happens in Music. . . </a:t>
            </a:r>
          </a:p>
          <a:p>
            <a:endParaRPr lang="en-US" dirty="0"/>
          </a:p>
        </p:txBody>
      </p:sp>
      <p:pic>
        <p:nvPicPr>
          <p:cNvPr id="16" name="Picture 15" descr="Picture 1"/>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7" name="Picture 16" descr="Picture 2"/>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20" name="Picture 19" descr="Picture 3"/>
          <p:cNvPicPr>
            <a:picLocks noChangeAspect="1" noChangeArrowheads="1"/>
          </p:cNvPicPr>
          <p:nvPr/>
        </p:nvPicPr>
        <p:blipFill>
          <a:blip r:embed="rId5"/>
          <a:srcRect/>
          <a:stretch>
            <a:fillRect/>
          </a:stretch>
        </p:blipFill>
        <p:spPr bwMode="auto">
          <a:xfrm>
            <a:off x="0" y="0"/>
            <a:ext cx="9218221" cy="7010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cs typeface=""/>
              </a:rPr>
              <a:t>THE HOW. . . </a:t>
            </a:r>
          </a:p>
          <a:p>
            <a:endParaRPr lang="en-US" sz="4000" dirty="0">
              <a:solidFill>
                <a:srgbClr val="FFFFFF"/>
              </a:solidFill>
              <a:cs typeface=""/>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
              </a:rPr>
              <a:t>What </a:t>
            </a:r>
            <a:r>
              <a:rPr lang="en-US" sz="4000" b="1" i="1" u="sng" dirty="0" smtClean="0">
                <a:solidFill>
                  <a:srgbClr val="FFCC00"/>
                </a:solidFill>
                <a:cs typeface=""/>
              </a:rPr>
              <a:t>Music Supervisors</a:t>
            </a:r>
            <a:r>
              <a:rPr lang="en-US" sz="4000" b="1" i="1" dirty="0" smtClean="0">
                <a:solidFill>
                  <a:srgbClr val="FFCC00"/>
                </a:solidFill>
                <a:cs typeface=""/>
              </a:rPr>
              <a:t> </a:t>
            </a:r>
            <a:r>
              <a:rPr lang="en-US" sz="4000" i="1" kern="0" dirty="0" smtClean="0">
                <a:solidFill>
                  <a:srgbClr val="FFFFFF"/>
                </a:solidFill>
                <a:ea typeface="ＭＳ Ｐゴシック" charset="-128"/>
                <a:cs typeface=""/>
              </a:rPr>
              <a:t>Can Do</a:t>
            </a:r>
            <a:endParaRPr lang="en-US" sz="4000" i="1" kern="0" dirty="0">
              <a:solidFill>
                <a:srgbClr val="FFFFFF"/>
              </a:solidFill>
              <a:ea typeface="ＭＳ Ｐゴシック" charset="-128"/>
              <a:cs typeface=""/>
            </a:endParaRPr>
          </a:p>
        </p:txBody>
      </p:sp>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cs typeface=""/>
            </a:endParaRPr>
          </a:p>
        </p:txBody>
      </p:sp>
      <p:sp>
        <p:nvSpPr>
          <p:cNvPr id="15" name="Rectangle 2"/>
          <p:cNvSpPr txBox="1">
            <a:spLocks noChangeArrowheads="1"/>
          </p:cNvSpPr>
          <p:nvPr/>
        </p:nvSpPr>
        <p:spPr bwMode="auto">
          <a:xfrm>
            <a:off x="685800" y="1524000"/>
            <a:ext cx="7620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chemeClr val="bg1"/>
                </a:solidFill>
                <a:ea typeface="ＭＳ Ｐゴシック" charset="-128"/>
                <a:cs typeface=""/>
              </a:rPr>
              <a:t>3. Provide sample student </a:t>
            </a:r>
            <a:r>
              <a:rPr lang="en-US" sz="3600" kern="0" dirty="0" err="1" smtClean="0">
                <a:solidFill>
                  <a:schemeClr val="bg1"/>
                </a:solidFill>
                <a:ea typeface="ＭＳ Ｐゴシック" charset="-128"/>
                <a:cs typeface=""/>
              </a:rPr>
              <a:t>s</a:t>
            </a:r>
            <a:r>
              <a:rPr lang="en-US" sz="3600" kern="0" noProof="0" dirty="0" err="1" smtClean="0">
                <a:solidFill>
                  <a:schemeClr val="bg1"/>
                </a:solidFill>
                <a:ea typeface="ＭＳ Ｐゴシック" charset="-128"/>
                <a:cs typeface=""/>
              </a:rPr>
              <a:t>chedules</a:t>
            </a:r>
            <a:r>
              <a:rPr lang="en-US" sz="3600" kern="0" noProof="0" dirty="0" smtClean="0">
                <a:solidFill>
                  <a:schemeClr val="bg1"/>
                </a:solidFill>
                <a:ea typeface="ＭＳ Ｐゴシック" charset="-128"/>
                <a:cs typeface=""/>
              </a:rPr>
              <a:t>.</a:t>
            </a:r>
            <a:endParaRPr kumimoji="0" lang="en-US" sz="3600" u="none" strike="noStrike" kern="0" cap="none" spc="0" normalizeH="0" baseline="0" noProof="0" dirty="0">
              <a:ln>
                <a:noFill/>
              </a:ln>
              <a:solidFill>
                <a:schemeClr val="bg1"/>
              </a:solidFill>
              <a:effectLst/>
              <a:uLnTx/>
              <a:uFillTx/>
              <a:ea typeface="ＭＳ Ｐゴシック" charset="-128"/>
              <a:cs typeface=""/>
            </a:endParaRPr>
          </a:p>
        </p:txBody>
      </p:sp>
      <p:sp>
        <p:nvSpPr>
          <p:cNvPr id="16" name="Rectangle 2"/>
          <p:cNvSpPr txBox="1">
            <a:spLocks noChangeArrowheads="1"/>
          </p:cNvSpPr>
          <p:nvPr/>
        </p:nvSpPr>
        <p:spPr bwMode="auto">
          <a:xfrm>
            <a:off x="3581400" y="2514600"/>
            <a:ext cx="2362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
              </a:rPr>
              <a:t>Wind Symphony</a:t>
            </a:r>
            <a:endParaRPr kumimoji="0" lang="en-US" sz="3600" u="none" strike="noStrike" kern="0" cap="none" spc="0" normalizeH="0" baseline="0" noProof="0" dirty="0">
              <a:ln>
                <a:noFill/>
              </a:ln>
              <a:solidFill>
                <a:srgbClr val="FFFFFF"/>
              </a:solidFill>
              <a:effectLst/>
              <a:uLnTx/>
              <a:uFillTx/>
              <a:ea typeface="ＭＳ Ｐゴシック" charset="-128"/>
              <a:cs typeface=""/>
            </a:endParaRPr>
          </a:p>
        </p:txBody>
      </p:sp>
      <p:sp>
        <p:nvSpPr>
          <p:cNvPr id="17" name="Rectangle 2"/>
          <p:cNvSpPr txBox="1">
            <a:spLocks noChangeArrowheads="1"/>
          </p:cNvSpPr>
          <p:nvPr/>
        </p:nvSpPr>
        <p:spPr bwMode="auto">
          <a:xfrm>
            <a:off x="609600" y="2743200"/>
            <a:ext cx="25908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fontAlgn="base">
              <a:spcBef>
                <a:spcPct val="0"/>
              </a:spcBef>
              <a:spcAft>
                <a:spcPct val="0"/>
              </a:spcAft>
              <a:defRPr/>
            </a:pPr>
            <a:r>
              <a:rPr lang="en-US" sz="3600" dirty="0" smtClean="0">
                <a:solidFill>
                  <a:srgbClr val="FFCC00"/>
                </a:solidFill>
                <a:cs typeface=""/>
              </a:rPr>
              <a:t>Algebra I</a:t>
            </a:r>
            <a:endParaRPr kumimoji="0" lang="en-US" sz="3600" strike="noStrike" kern="0" cap="none" spc="0" normalizeH="0" baseline="0" noProof="0" dirty="0">
              <a:ln>
                <a:noFill/>
              </a:ln>
              <a:solidFill>
                <a:srgbClr val="2C7478"/>
              </a:solidFill>
              <a:effectLst/>
              <a:uLnTx/>
              <a:uFillTx/>
              <a:ea typeface="ＭＳ Ｐゴシック" charset="-128"/>
              <a:cs typeface=""/>
            </a:endParaRPr>
          </a:p>
        </p:txBody>
      </p:sp>
      <p:sp>
        <p:nvSpPr>
          <p:cNvPr id="20" name="Rectangle 2"/>
          <p:cNvSpPr txBox="1">
            <a:spLocks noChangeArrowheads="1"/>
          </p:cNvSpPr>
          <p:nvPr/>
        </p:nvSpPr>
        <p:spPr bwMode="auto">
          <a:xfrm>
            <a:off x="3581400" y="3733800"/>
            <a:ext cx="23622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fontAlgn="base">
              <a:spcBef>
                <a:spcPct val="0"/>
              </a:spcBef>
              <a:spcAft>
                <a:spcPct val="0"/>
              </a:spcAft>
              <a:defRPr/>
            </a:pPr>
            <a:r>
              <a:rPr lang="en-US" sz="3600" dirty="0" smtClean="0">
                <a:solidFill>
                  <a:srgbClr val="FFCC00"/>
                </a:solidFill>
                <a:cs typeface=""/>
              </a:rPr>
              <a:t>AP English</a:t>
            </a:r>
            <a:endParaRPr lang="en-US" sz="3600" kern="0" dirty="0">
              <a:solidFill>
                <a:srgbClr val="2C7478"/>
              </a:solidFill>
              <a:ea typeface="ＭＳ Ｐゴシック" charset="-128"/>
              <a:cs typeface=""/>
            </a:endParaRPr>
          </a:p>
        </p:txBody>
      </p:sp>
      <p:sp>
        <p:nvSpPr>
          <p:cNvPr id="21" name="Rectangle 2"/>
          <p:cNvSpPr txBox="1">
            <a:spLocks noChangeArrowheads="1"/>
          </p:cNvSpPr>
          <p:nvPr/>
        </p:nvSpPr>
        <p:spPr bwMode="auto">
          <a:xfrm>
            <a:off x="6400800" y="2743200"/>
            <a:ext cx="24384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fontAlgn="base">
              <a:spcBef>
                <a:spcPct val="0"/>
              </a:spcBef>
              <a:spcAft>
                <a:spcPct val="0"/>
              </a:spcAft>
              <a:defRPr/>
            </a:pPr>
            <a:r>
              <a:rPr lang="en-US" sz="3600" dirty="0" smtClean="0">
                <a:solidFill>
                  <a:srgbClr val="FFCC00"/>
                </a:solidFill>
                <a:cs typeface=""/>
              </a:rPr>
              <a:t>Biology</a:t>
            </a:r>
            <a:endParaRPr kumimoji="0" lang="en-US" sz="3600" u="none" strike="noStrike" kern="0" cap="none" spc="0" normalizeH="0" baseline="0" noProof="0" dirty="0">
              <a:ln>
                <a:noFill/>
              </a:ln>
              <a:solidFill>
                <a:srgbClr val="2C7478"/>
              </a:solidFill>
              <a:effectLst/>
              <a:uLnTx/>
              <a:uFillTx/>
              <a:ea typeface="ＭＳ Ｐゴシック" charset="-128"/>
              <a:cs typeface=""/>
            </a:endParaRPr>
          </a:p>
        </p:txBody>
      </p:sp>
      <p:sp>
        <p:nvSpPr>
          <p:cNvPr id="22" name="Rectangle 2"/>
          <p:cNvSpPr txBox="1">
            <a:spLocks noChangeArrowheads="1"/>
          </p:cNvSpPr>
          <p:nvPr/>
        </p:nvSpPr>
        <p:spPr bwMode="auto">
          <a:xfrm>
            <a:off x="457200" y="3429000"/>
            <a:ext cx="29718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solidFill>
                  <a:srgbClr val="FFFFFF"/>
                </a:solidFill>
                <a:ea typeface="ＭＳ Ｐゴシック" charset="-128"/>
                <a:cs typeface=""/>
              </a:rPr>
              <a:t>Music Theory</a:t>
            </a:r>
            <a:endParaRPr kumimoji="0" lang="en-US" sz="3600" u="none" strike="noStrike" kern="0" cap="none" spc="0" normalizeH="0" baseline="0" noProof="0" dirty="0">
              <a:ln>
                <a:noFill/>
              </a:ln>
              <a:solidFill>
                <a:srgbClr val="FFFFFF"/>
              </a:solidFill>
              <a:effectLst/>
              <a:uLnTx/>
              <a:uFillTx/>
              <a:ea typeface="ＭＳ Ｐゴシック" charset="-128"/>
              <a:cs typeface=""/>
            </a:endParaRPr>
          </a:p>
        </p:txBody>
      </p:sp>
      <p:sp>
        <p:nvSpPr>
          <p:cNvPr id="23" name="Rectangle 2"/>
          <p:cNvSpPr txBox="1">
            <a:spLocks noChangeArrowheads="1"/>
          </p:cNvSpPr>
          <p:nvPr/>
        </p:nvSpPr>
        <p:spPr bwMode="auto">
          <a:xfrm>
            <a:off x="3733800" y="4419600"/>
            <a:ext cx="21336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fontAlgn="base">
              <a:spcBef>
                <a:spcPct val="0"/>
              </a:spcBef>
              <a:spcAft>
                <a:spcPct val="0"/>
              </a:spcAft>
              <a:defRPr/>
            </a:pPr>
            <a:r>
              <a:rPr lang="en-US" sz="3600" dirty="0" smtClean="0">
                <a:solidFill>
                  <a:srgbClr val="FFCC00"/>
                </a:solidFill>
                <a:cs typeface=""/>
              </a:rPr>
              <a:t>Algebra II</a:t>
            </a:r>
            <a:endParaRPr lang="en-US" sz="3600" kern="0" dirty="0">
              <a:solidFill>
                <a:srgbClr val="2C7478"/>
              </a:solidFill>
              <a:ea typeface="ＭＳ Ｐゴシック" charset="-128"/>
              <a:cs typeface=""/>
            </a:endParaRPr>
          </a:p>
        </p:txBody>
      </p:sp>
      <p:sp>
        <p:nvSpPr>
          <p:cNvPr id="24" name="Rectangle 2"/>
          <p:cNvSpPr txBox="1">
            <a:spLocks noChangeArrowheads="1"/>
          </p:cNvSpPr>
          <p:nvPr/>
        </p:nvSpPr>
        <p:spPr bwMode="auto">
          <a:xfrm>
            <a:off x="6324600" y="3505200"/>
            <a:ext cx="25908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
              </a:rPr>
              <a:t>Orchestra</a:t>
            </a:r>
            <a:endParaRPr kumimoji="0" lang="en-US" sz="3600" u="none" strike="noStrike" kern="0" cap="none" spc="0" normalizeH="0" baseline="0" noProof="0" dirty="0">
              <a:ln>
                <a:noFill/>
              </a:ln>
              <a:solidFill>
                <a:srgbClr val="FFFFFF"/>
              </a:solidFill>
              <a:effectLst/>
              <a:uLnTx/>
              <a:uFillTx/>
              <a:ea typeface="ＭＳ Ｐゴシック" charset="-128"/>
              <a:cs typeface=""/>
            </a:endParaRPr>
          </a:p>
        </p:txBody>
      </p:sp>
      <p:sp>
        <p:nvSpPr>
          <p:cNvPr id="26" name="Rectangle 2"/>
          <p:cNvSpPr txBox="1">
            <a:spLocks noChangeArrowheads="1"/>
          </p:cNvSpPr>
          <p:nvPr/>
        </p:nvSpPr>
        <p:spPr bwMode="auto">
          <a:xfrm>
            <a:off x="3733800" y="5105400"/>
            <a:ext cx="21336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
              </a:rPr>
              <a:t>Jazz Band</a:t>
            </a:r>
            <a:endParaRPr kumimoji="0" lang="en-US" sz="3600" u="none" strike="noStrike" kern="0" cap="none" spc="0" normalizeH="0" baseline="0" noProof="0" dirty="0">
              <a:ln>
                <a:noFill/>
              </a:ln>
              <a:solidFill>
                <a:srgbClr val="FFFFFF"/>
              </a:solidFill>
              <a:effectLst/>
              <a:uLnTx/>
              <a:uFillTx/>
              <a:ea typeface="ＭＳ Ｐゴシック" charset="-128"/>
              <a:cs typeface=""/>
            </a:endParaRPr>
          </a:p>
        </p:txBody>
      </p:sp>
      <p:sp>
        <p:nvSpPr>
          <p:cNvPr id="27" name="Rectangle 2"/>
          <p:cNvSpPr txBox="1">
            <a:spLocks noChangeArrowheads="1"/>
          </p:cNvSpPr>
          <p:nvPr/>
        </p:nvSpPr>
        <p:spPr bwMode="auto">
          <a:xfrm>
            <a:off x="6553200" y="4267200"/>
            <a:ext cx="22098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fontAlgn="base">
              <a:spcBef>
                <a:spcPct val="0"/>
              </a:spcBef>
              <a:spcAft>
                <a:spcPct val="0"/>
              </a:spcAft>
              <a:defRPr/>
            </a:pPr>
            <a:r>
              <a:rPr lang="en-US" sz="3600" dirty="0" smtClean="0">
                <a:solidFill>
                  <a:srgbClr val="FFCC00"/>
                </a:solidFill>
                <a:cs typeface=""/>
              </a:rPr>
              <a:t>Chemistry</a:t>
            </a:r>
            <a:endParaRPr lang="en-US" sz="3600" kern="0" dirty="0" smtClean="0">
              <a:solidFill>
                <a:srgbClr val="2C7478"/>
              </a:solidFill>
              <a:ea typeface="ＭＳ Ｐゴシック" charset="-128"/>
              <a:cs typeface=""/>
            </a:endParaRPr>
          </a:p>
        </p:txBody>
      </p:sp>
      <p:sp>
        <p:nvSpPr>
          <p:cNvPr id="28" name="Rectangle 2"/>
          <p:cNvSpPr txBox="1">
            <a:spLocks noChangeArrowheads="1"/>
          </p:cNvSpPr>
          <p:nvPr/>
        </p:nvSpPr>
        <p:spPr bwMode="auto">
          <a:xfrm>
            <a:off x="381000" y="4953000"/>
            <a:ext cx="3124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noProof="0" dirty="0" smtClean="0">
                <a:solidFill>
                  <a:srgbClr val="FFFFFF"/>
                </a:solidFill>
                <a:ea typeface="ＭＳ Ｐゴシック" charset="-128"/>
                <a:cs typeface=""/>
              </a:rPr>
              <a:t>Chamber Ensemble</a:t>
            </a:r>
            <a:endParaRPr kumimoji="0" lang="en-US" sz="3600" u="none" strike="noStrike" kern="0" cap="none" spc="0" normalizeH="0" baseline="0" noProof="0" dirty="0">
              <a:ln>
                <a:noFill/>
              </a:ln>
              <a:solidFill>
                <a:srgbClr val="FFFFFF"/>
              </a:solidFill>
              <a:effectLst/>
              <a:uLnTx/>
              <a:uFillTx/>
              <a:ea typeface="ＭＳ Ｐゴシック" charset="-128"/>
              <a:cs typeface=""/>
            </a:endParaRPr>
          </a:p>
        </p:txBody>
      </p:sp>
      <p:sp>
        <p:nvSpPr>
          <p:cNvPr id="29" name="Rectangle 2"/>
          <p:cNvSpPr txBox="1">
            <a:spLocks noChangeArrowheads="1"/>
          </p:cNvSpPr>
          <p:nvPr/>
        </p:nvSpPr>
        <p:spPr bwMode="auto">
          <a:xfrm>
            <a:off x="3429000" y="5791200"/>
            <a:ext cx="27432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fontAlgn="base">
              <a:spcBef>
                <a:spcPct val="0"/>
              </a:spcBef>
              <a:spcAft>
                <a:spcPct val="0"/>
              </a:spcAft>
              <a:defRPr/>
            </a:pPr>
            <a:r>
              <a:rPr lang="en-US" sz="3600" dirty="0" smtClean="0">
                <a:solidFill>
                  <a:srgbClr val="FFCC00"/>
                </a:solidFill>
                <a:cs typeface=""/>
              </a:rPr>
              <a:t>Calculus</a:t>
            </a:r>
            <a:endParaRPr kumimoji="0" lang="en-US" sz="3600" u="none" strike="noStrike" kern="0" cap="none" spc="0" normalizeH="0" baseline="0" noProof="0" dirty="0">
              <a:ln>
                <a:noFill/>
              </a:ln>
              <a:solidFill>
                <a:srgbClr val="2C7478"/>
              </a:solidFill>
              <a:effectLst/>
              <a:uLnTx/>
              <a:uFillTx/>
              <a:ea typeface="ＭＳ Ｐゴシック" charset="-128"/>
              <a:cs typeface=""/>
            </a:endParaRPr>
          </a:p>
        </p:txBody>
      </p:sp>
      <p:sp>
        <p:nvSpPr>
          <p:cNvPr id="30" name="Rectangle 2"/>
          <p:cNvSpPr txBox="1">
            <a:spLocks noChangeArrowheads="1"/>
          </p:cNvSpPr>
          <p:nvPr/>
        </p:nvSpPr>
        <p:spPr bwMode="auto">
          <a:xfrm>
            <a:off x="6400800" y="5105400"/>
            <a:ext cx="25146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fontAlgn="base">
              <a:spcBef>
                <a:spcPct val="0"/>
              </a:spcBef>
              <a:spcAft>
                <a:spcPct val="0"/>
              </a:spcAft>
              <a:defRPr/>
            </a:pPr>
            <a:r>
              <a:rPr lang="en-US" sz="3600" dirty="0" smtClean="0">
                <a:solidFill>
                  <a:srgbClr val="FFCC00"/>
                </a:solidFill>
                <a:cs typeface=""/>
              </a:rPr>
              <a:t>Algebra XV</a:t>
            </a:r>
            <a:endParaRPr lang="en-US" sz="3600" kern="0" dirty="0">
              <a:solidFill>
                <a:srgbClr val="2C7478"/>
              </a:solidFill>
              <a:ea typeface="ＭＳ Ｐゴシック" charset="-128"/>
              <a:cs typeface=""/>
            </a:endParaRPr>
          </a:p>
        </p:txBody>
      </p:sp>
      <p:sp>
        <p:nvSpPr>
          <p:cNvPr id="31" name="Rectangle 2"/>
          <p:cNvSpPr txBox="1">
            <a:spLocks noChangeArrowheads="1"/>
          </p:cNvSpPr>
          <p:nvPr/>
        </p:nvSpPr>
        <p:spPr bwMode="auto">
          <a:xfrm>
            <a:off x="533400" y="4267200"/>
            <a:ext cx="28956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fontAlgn="base">
              <a:spcBef>
                <a:spcPct val="0"/>
              </a:spcBef>
              <a:spcAft>
                <a:spcPct val="0"/>
              </a:spcAft>
              <a:defRPr/>
            </a:pPr>
            <a:r>
              <a:rPr lang="en-US" sz="3600" dirty="0" smtClean="0">
                <a:solidFill>
                  <a:srgbClr val="FFCC00"/>
                </a:solidFill>
                <a:cs typeface=""/>
              </a:rPr>
              <a:t/>
            </a:r>
            <a:br>
              <a:rPr lang="en-US" sz="3600" dirty="0" smtClean="0">
                <a:solidFill>
                  <a:srgbClr val="FFCC00"/>
                </a:solidFill>
                <a:cs typeface=""/>
              </a:rPr>
            </a:br>
            <a:r>
              <a:rPr lang="en-US" sz="3600" dirty="0" smtClean="0">
                <a:solidFill>
                  <a:srgbClr val="FFCC00"/>
                </a:solidFill>
                <a:cs typeface=""/>
              </a:rPr>
              <a:t>Geometry</a:t>
            </a:r>
            <a:endParaRPr kumimoji="0" lang="en-US" sz="3600" strike="noStrike" kern="0" cap="none" spc="0" normalizeH="0" baseline="0" noProof="0" dirty="0">
              <a:ln>
                <a:noFill/>
              </a:ln>
              <a:solidFill>
                <a:srgbClr val="2C7478"/>
              </a:solidFill>
              <a:effectLst/>
              <a:uLnTx/>
              <a:uFillTx/>
              <a:ea typeface="ＭＳ Ｐゴシック" charset="-128"/>
              <a:cs typeface=""/>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 calcmode="lin" valueType="num">
                                      <p:cBhvr>
                                        <p:cTn id="23" dur="500" fill="hold"/>
                                        <p:tgtEl>
                                          <p:spTgt spid="28"/>
                                        </p:tgtEl>
                                        <p:attrNameLst>
                                          <p:attrName>style.rotation</p:attrName>
                                        </p:attrNameLst>
                                      </p:cBhvr>
                                      <p:tavLst>
                                        <p:tav tm="0">
                                          <p:val>
                                            <p:fltVal val="360"/>
                                          </p:val>
                                        </p:tav>
                                        <p:tav tm="100000">
                                          <p:val>
                                            <p:fltVal val="0"/>
                                          </p:val>
                                        </p:tav>
                                      </p:tavLst>
                                    </p:anim>
                                    <p:animEffect transition="in" filter="fade">
                                      <p:cBhvr>
                                        <p:cTn id="24" dur="500"/>
                                        <p:tgtEl>
                                          <p:spTgt spid="28"/>
                                        </p:tgtEl>
                                      </p:cBhvr>
                                    </p:animEffect>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 calcmode="lin" valueType="num">
                                      <p:cBhvr>
                                        <p:cTn id="30" dur="500" fill="hold"/>
                                        <p:tgtEl>
                                          <p:spTgt spid="21"/>
                                        </p:tgtEl>
                                        <p:attrNameLst>
                                          <p:attrName>style.rotation</p:attrName>
                                        </p:attrNameLst>
                                      </p:cBhvr>
                                      <p:tavLst>
                                        <p:tav tm="0">
                                          <p:val>
                                            <p:fltVal val="360"/>
                                          </p:val>
                                        </p:tav>
                                        <p:tav tm="100000">
                                          <p:val>
                                            <p:fltVal val="0"/>
                                          </p:val>
                                        </p:tav>
                                      </p:tavLst>
                                    </p:anim>
                                    <p:animEffect transition="in" filter="fade">
                                      <p:cBhvr>
                                        <p:cTn id="31" dur="500"/>
                                        <p:tgtEl>
                                          <p:spTgt spid="21"/>
                                        </p:tgtEl>
                                      </p:cBhvr>
                                    </p:animEffect>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 calcmode="lin" valueType="num">
                                      <p:cBhvr>
                                        <p:cTn id="37" dur="500" fill="hold"/>
                                        <p:tgtEl>
                                          <p:spTgt spid="26"/>
                                        </p:tgtEl>
                                        <p:attrNameLst>
                                          <p:attrName>style.rotation</p:attrName>
                                        </p:attrNameLst>
                                      </p:cBhvr>
                                      <p:tavLst>
                                        <p:tav tm="0">
                                          <p:val>
                                            <p:fltVal val="360"/>
                                          </p:val>
                                        </p:tav>
                                        <p:tav tm="100000">
                                          <p:val>
                                            <p:fltVal val="0"/>
                                          </p:val>
                                        </p:tav>
                                      </p:tavLst>
                                    </p:anim>
                                    <p:animEffect transition="in" filter="fade">
                                      <p:cBhvr>
                                        <p:cTn id="38" dur="500"/>
                                        <p:tgtEl>
                                          <p:spTgt spid="26"/>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 calcmode="lin" valueType="num">
                                      <p:cBhvr>
                                        <p:cTn id="44" dur="500" fill="hold"/>
                                        <p:tgtEl>
                                          <p:spTgt spid="20"/>
                                        </p:tgtEl>
                                        <p:attrNameLst>
                                          <p:attrName>style.rotation</p:attrName>
                                        </p:attrNameLst>
                                      </p:cBhvr>
                                      <p:tavLst>
                                        <p:tav tm="0">
                                          <p:val>
                                            <p:fltVal val="360"/>
                                          </p:val>
                                        </p:tav>
                                        <p:tav tm="100000">
                                          <p:val>
                                            <p:fltVal val="0"/>
                                          </p:val>
                                        </p:tav>
                                      </p:tavLst>
                                    </p:anim>
                                    <p:animEffect transition="in" filter="fade">
                                      <p:cBhvr>
                                        <p:cTn id="45" dur="500"/>
                                        <p:tgtEl>
                                          <p:spTgt spid="20"/>
                                        </p:tgtEl>
                                      </p:cBhvr>
                                    </p:animEffect>
                                  </p:childTnLst>
                                </p:cTn>
                              </p:par>
                            </p:childTnLst>
                          </p:cTn>
                        </p:par>
                        <p:par>
                          <p:cTn id="46" fill="hold">
                            <p:stCondLst>
                              <p:cond delay="3000"/>
                            </p:stCondLst>
                            <p:childTnLst>
                              <p:par>
                                <p:cTn id="47" presetID="49" presetClass="entr" presetSubtype="0" decel="10000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 calcmode="lin" valueType="num">
                                      <p:cBhvr>
                                        <p:cTn id="51" dur="500" fill="hold"/>
                                        <p:tgtEl>
                                          <p:spTgt spid="27"/>
                                        </p:tgtEl>
                                        <p:attrNameLst>
                                          <p:attrName>style.rotation</p:attrName>
                                        </p:attrNameLst>
                                      </p:cBhvr>
                                      <p:tavLst>
                                        <p:tav tm="0">
                                          <p:val>
                                            <p:fltVal val="360"/>
                                          </p:val>
                                        </p:tav>
                                        <p:tav tm="100000">
                                          <p:val>
                                            <p:fltVal val="0"/>
                                          </p:val>
                                        </p:tav>
                                      </p:tavLst>
                                    </p:anim>
                                    <p:animEffect transition="in" filter="fade">
                                      <p:cBhvr>
                                        <p:cTn id="52" dur="500"/>
                                        <p:tgtEl>
                                          <p:spTgt spid="27"/>
                                        </p:tgtEl>
                                      </p:cBhvr>
                                    </p:animEffect>
                                  </p:childTnLst>
                                </p:cTn>
                              </p:par>
                            </p:childTnLst>
                          </p:cTn>
                        </p:par>
                        <p:par>
                          <p:cTn id="53" fill="hold">
                            <p:stCondLst>
                              <p:cond delay="3500"/>
                            </p:stCondLst>
                            <p:childTnLst>
                              <p:par>
                                <p:cTn id="54" presetID="49" presetClass="entr" presetSubtype="0" decel="10000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 calcmode="lin" valueType="num">
                                      <p:cBhvr>
                                        <p:cTn id="58" dur="500" fill="hold"/>
                                        <p:tgtEl>
                                          <p:spTgt spid="16"/>
                                        </p:tgtEl>
                                        <p:attrNameLst>
                                          <p:attrName>style.rotation</p:attrName>
                                        </p:attrNameLst>
                                      </p:cBhvr>
                                      <p:tavLst>
                                        <p:tav tm="0">
                                          <p:val>
                                            <p:fltVal val="360"/>
                                          </p:val>
                                        </p:tav>
                                        <p:tav tm="100000">
                                          <p:val>
                                            <p:fltVal val="0"/>
                                          </p:val>
                                        </p:tav>
                                      </p:tavLst>
                                    </p:anim>
                                    <p:animEffect transition="in" filter="fade">
                                      <p:cBhvr>
                                        <p:cTn id="59" dur="500"/>
                                        <p:tgtEl>
                                          <p:spTgt spid="16"/>
                                        </p:tgtEl>
                                      </p:cBhvr>
                                    </p:animEffect>
                                  </p:childTnLst>
                                </p:cTn>
                              </p:par>
                            </p:childTnLst>
                          </p:cTn>
                        </p:par>
                        <p:par>
                          <p:cTn id="60" fill="hold">
                            <p:stCondLst>
                              <p:cond delay="4000"/>
                            </p:stCondLst>
                            <p:childTnLst>
                              <p:par>
                                <p:cTn id="61" presetID="49" presetClass="entr" presetSubtype="0" decel="10000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 calcmode="lin" valueType="num">
                                      <p:cBhvr>
                                        <p:cTn id="65" dur="500" fill="hold"/>
                                        <p:tgtEl>
                                          <p:spTgt spid="31"/>
                                        </p:tgtEl>
                                        <p:attrNameLst>
                                          <p:attrName>style.rotation</p:attrName>
                                        </p:attrNameLst>
                                      </p:cBhvr>
                                      <p:tavLst>
                                        <p:tav tm="0">
                                          <p:val>
                                            <p:fltVal val="360"/>
                                          </p:val>
                                        </p:tav>
                                        <p:tav tm="100000">
                                          <p:val>
                                            <p:fltVal val="0"/>
                                          </p:val>
                                        </p:tav>
                                      </p:tavLst>
                                    </p:anim>
                                    <p:animEffect transition="in" filter="fade">
                                      <p:cBhvr>
                                        <p:cTn id="66" dur="500"/>
                                        <p:tgtEl>
                                          <p:spTgt spid="31"/>
                                        </p:tgtEl>
                                      </p:cBhvr>
                                    </p:animEffect>
                                  </p:childTnLst>
                                </p:cTn>
                              </p:par>
                            </p:childTnLst>
                          </p:cTn>
                        </p:par>
                        <p:par>
                          <p:cTn id="67" fill="hold">
                            <p:stCondLst>
                              <p:cond delay="4500"/>
                            </p:stCondLst>
                            <p:childTnLst>
                              <p:par>
                                <p:cTn id="68" presetID="49" presetClass="entr" presetSubtype="0" decel="10000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 calcmode="lin" valueType="num">
                                      <p:cBhvr>
                                        <p:cTn id="72" dur="500" fill="hold"/>
                                        <p:tgtEl>
                                          <p:spTgt spid="29"/>
                                        </p:tgtEl>
                                        <p:attrNameLst>
                                          <p:attrName>style.rotation</p:attrName>
                                        </p:attrNameLst>
                                      </p:cBhvr>
                                      <p:tavLst>
                                        <p:tav tm="0">
                                          <p:val>
                                            <p:fltVal val="360"/>
                                          </p:val>
                                        </p:tav>
                                        <p:tav tm="100000">
                                          <p:val>
                                            <p:fltVal val="0"/>
                                          </p:val>
                                        </p:tav>
                                      </p:tavLst>
                                    </p:anim>
                                    <p:animEffect transition="in" filter="fade">
                                      <p:cBhvr>
                                        <p:cTn id="73" dur="500"/>
                                        <p:tgtEl>
                                          <p:spTgt spid="29"/>
                                        </p:tgtEl>
                                      </p:cBhvr>
                                    </p:animEffect>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 calcmode="lin" valueType="num">
                                      <p:cBhvr>
                                        <p:cTn id="79" dur="500" fill="hold"/>
                                        <p:tgtEl>
                                          <p:spTgt spid="22"/>
                                        </p:tgtEl>
                                        <p:attrNameLst>
                                          <p:attrName>style.rotation</p:attrName>
                                        </p:attrNameLst>
                                      </p:cBhvr>
                                      <p:tavLst>
                                        <p:tav tm="0">
                                          <p:val>
                                            <p:fltVal val="360"/>
                                          </p:val>
                                        </p:tav>
                                        <p:tav tm="100000">
                                          <p:val>
                                            <p:fltVal val="0"/>
                                          </p:val>
                                        </p:tav>
                                      </p:tavLst>
                                    </p:anim>
                                    <p:animEffect transition="in" filter="fade">
                                      <p:cBhvr>
                                        <p:cTn id="80" dur="500"/>
                                        <p:tgtEl>
                                          <p:spTgt spid="22"/>
                                        </p:tgtEl>
                                      </p:cBhvr>
                                    </p:animEffect>
                                  </p:childTnLst>
                                </p:cTn>
                              </p:par>
                            </p:childTnLst>
                          </p:cTn>
                        </p:par>
                        <p:par>
                          <p:cTn id="81" fill="hold">
                            <p:stCondLst>
                              <p:cond delay="5500"/>
                            </p:stCondLst>
                            <p:childTnLst>
                              <p:par>
                                <p:cTn id="82" presetID="49" presetClass="entr" presetSubtype="0" decel="100000"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360"/>
                                          </p:val>
                                        </p:tav>
                                        <p:tav tm="100000">
                                          <p:val>
                                            <p:fltVal val="0"/>
                                          </p:val>
                                        </p:tav>
                                      </p:tavLst>
                                    </p:anim>
                                    <p:animEffect transition="in" filter="fade">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2" grpId="0"/>
      <p:bldP spid="24" grpId="0"/>
      <p:bldP spid="26" grpId="0"/>
      <p:bldP spid="27" grpId="0"/>
      <p:bldP spid="28" grpId="0"/>
      <p:bldP spid="29" grpId="0"/>
      <p:bldP spid="30" grpId="0"/>
      <p:bldP spid="31"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6" name="Rectangle 2"/>
          <p:cNvSpPr txBox="1">
            <a:spLocks noChangeArrowheads="1"/>
          </p:cNvSpPr>
          <p:nvPr/>
        </p:nvSpPr>
        <p:spPr bwMode="auto">
          <a:xfrm>
            <a:off x="4343400" y="1905000"/>
            <a:ext cx="4343400" cy="2590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defRPr/>
            </a:pPr>
            <a:r>
              <a:rPr lang="en-US" sz="4000" i="1" kern="0" dirty="0" smtClean="0">
                <a:solidFill>
                  <a:srgbClr val="FFFFFF"/>
                </a:solidFill>
                <a:ea typeface="ＭＳ Ｐゴシック" charset="-128"/>
                <a:cs typeface="ＭＳ Ｐゴシック" charset="-128"/>
              </a:rPr>
              <a:t>“Dr. Tim” </a:t>
            </a:r>
            <a:r>
              <a:rPr lang="en-US" sz="4000" i="1" kern="0" dirty="0" err="1" smtClean="0">
                <a:solidFill>
                  <a:srgbClr val="FFFFFF"/>
                </a:solidFill>
                <a:ea typeface="ＭＳ Ｐゴシック" charset="-128"/>
                <a:cs typeface="ＭＳ Ｐゴシック" charset="-128"/>
              </a:rPr>
              <a:t>Lautzenheiser</a:t>
            </a:r>
            <a:endParaRPr lang="en-US" sz="4000" i="1" kern="0" dirty="0" smtClean="0">
              <a:solidFill>
                <a:srgbClr val="FFFFFF"/>
              </a:solidFill>
              <a:ea typeface="ＭＳ Ｐゴシック" charset="-128"/>
              <a:cs typeface="ＭＳ Ｐゴシック" charset="-128"/>
            </a:endParaRPr>
          </a:p>
          <a:p>
            <a:pPr lvl="0">
              <a:defRPr/>
            </a:pPr>
            <a:r>
              <a:rPr lang="en-US" sz="4000" i="1" kern="0" dirty="0" smtClean="0">
                <a:solidFill>
                  <a:srgbClr val="FFFFFF"/>
                </a:solidFill>
                <a:ea typeface="ＭＳ Ｐゴシック" charset="-128"/>
                <a:cs typeface="ＭＳ Ｐゴシック" charset="-128"/>
              </a:rPr>
              <a:t>VP of Education</a:t>
            </a:r>
          </a:p>
          <a:p>
            <a:pPr lvl="0">
              <a:defRPr/>
            </a:pPr>
            <a:r>
              <a:rPr lang="en-US" sz="4000" i="1" kern="0" dirty="0" smtClean="0">
                <a:solidFill>
                  <a:srgbClr val="FFFFFF"/>
                </a:solidFill>
                <a:ea typeface="ＭＳ Ｐゴシック" charset="-128"/>
                <a:cs typeface="ＭＳ Ｐゴシック" charset="-128"/>
              </a:rPr>
              <a:t>Conn-Selmer, Inc.</a:t>
            </a:r>
            <a:endParaRPr lang="en-US" sz="4000" i="1" kern="0" dirty="0">
              <a:solidFill>
                <a:srgbClr val="FFFFFF"/>
              </a:solidFill>
              <a:ea typeface="ＭＳ Ｐゴシック" charset="-128"/>
              <a:cs typeface="ＭＳ Ｐゴシック" charset="-128"/>
            </a:endParaRPr>
          </a:p>
        </p:txBody>
      </p:sp>
      <p:pic>
        <p:nvPicPr>
          <p:cNvPr id="9" name="Picture 8" descr="Tim Lautzenheiser.jpg"/>
          <p:cNvPicPr>
            <a:picLocks noChangeAspect="1"/>
          </p:cNvPicPr>
          <p:nvPr/>
        </p:nvPicPr>
        <p:blipFill>
          <a:blip r:embed="rId3"/>
          <a:stretch>
            <a:fillRect/>
          </a:stretch>
        </p:blipFill>
        <p:spPr>
          <a:xfrm>
            <a:off x="1219200" y="1752600"/>
            <a:ext cx="3060441" cy="3124200"/>
          </a:xfrm>
          <a:prstGeom prst="rect">
            <a:avLst/>
          </a:prstGeom>
          <a:ln>
            <a:noFill/>
          </a:ln>
          <a:effectLst>
            <a:reflection stA="50000" endPos="75000" dist="12700" dir="5400000" sy="-100000" algn="bl" rotWithShape="0"/>
            <a:softEdge rad="112500"/>
          </a:effectLst>
        </p:spPr>
      </p:pic>
      <p:sp>
        <p:nvSpPr>
          <p:cNvPr id="7" name="TextBox 6"/>
          <p:cNvSpPr txBox="1"/>
          <p:nvPr/>
        </p:nvSpPr>
        <p:spPr>
          <a:xfrm>
            <a:off x="0"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THE MESSAGE IS. . .</a:t>
            </a:r>
          </a:p>
        </p:txBody>
      </p:sp>
      <p:sp>
        <p:nvSpPr>
          <p:cNvPr id="3075" name="Rectangle 5"/>
          <p:cNvSpPr>
            <a:spLocks noGrp="1" noChangeArrowheads="1"/>
          </p:cNvSpPr>
          <p:nvPr>
            <p:ph type="body" sz="half" idx="1"/>
          </p:nvPr>
        </p:nvSpPr>
        <p:spPr>
          <a:xfrm>
            <a:off x="0" y="838200"/>
            <a:ext cx="6629400" cy="2057400"/>
          </a:xfrm>
        </p:spPr>
        <p:txBody>
          <a:bodyPr>
            <a:noAutofit/>
          </a:bodyPr>
          <a:lstStyle/>
          <a:p>
            <a:pPr indent="0">
              <a:lnSpc>
                <a:spcPct val="150000"/>
              </a:lnSpc>
              <a:spcAft>
                <a:spcPts val="1200"/>
              </a:spcAft>
              <a:buNone/>
            </a:pPr>
            <a:r>
              <a:rPr lang="en-US" sz="4400" dirty="0" smtClean="0">
                <a:solidFill>
                  <a:schemeClr val="bg1"/>
                </a:solidFill>
              </a:rPr>
              <a:t>If you want to be a </a:t>
            </a:r>
            <a:r>
              <a:rPr lang="en-US" sz="4400" dirty="0" smtClean="0">
                <a:solidFill>
                  <a:srgbClr val="FFFFFF"/>
                </a:solidFill>
              </a:rPr>
              <a:t>CEO</a:t>
            </a:r>
            <a:r>
              <a:rPr lang="en-US" sz="4400" dirty="0" smtClean="0">
                <a:solidFill>
                  <a:schemeClr val="bg1"/>
                </a:solidFill>
              </a:rPr>
              <a:t>, </a:t>
            </a:r>
            <a:r>
              <a:rPr lang="en-US" sz="4400" dirty="0" smtClean="0">
                <a:solidFill>
                  <a:srgbClr val="FFFFFF"/>
                </a:solidFill>
              </a:rPr>
              <a:t>College President,</a:t>
            </a:r>
            <a:r>
              <a:rPr lang="en-US" sz="4400" dirty="0" smtClean="0">
                <a:solidFill>
                  <a:schemeClr val="bg1"/>
                </a:solidFill>
              </a:rPr>
              <a:t> or</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7200" i="1" dirty="0" smtClean="0">
                <a:solidFill>
                  <a:srgbClr val="FFCC00"/>
                </a:solidFill>
              </a:rPr>
              <a:t>TAKE MUSIC!</a:t>
            </a:r>
            <a:endParaRPr lang="en-US" sz="7200" i="1" dirty="0" smtClean="0">
              <a:solidFill>
                <a:schemeClr val="bg1"/>
              </a:solidFill>
            </a:endParaRPr>
          </a:p>
        </p:txBody>
      </p:sp>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smtClean="0">
                <a:solidFill>
                  <a:schemeClr val="bg1"/>
                </a:solidFill>
              </a:rPr>
              <a:t>even a </a:t>
            </a:r>
            <a:r>
              <a:rPr lang="en-US" sz="4400" b="1" i="1" u="sng" dirty="0" smtClean="0">
                <a:solidFill>
                  <a:srgbClr val="FFCC00"/>
                </a:solidFill>
              </a:rPr>
              <a:t>Rock Star</a:t>
            </a:r>
            <a:r>
              <a:rPr lang="en-US" sz="4400" i="1" dirty="0" smtClean="0">
                <a:solidFill>
                  <a:schemeClr val="bg1"/>
                </a:solidFill>
              </a:rPr>
              <a:t>, </a:t>
            </a:r>
            <a:endParaRPr kumimoji="0" lang="en-US" sz="4400" b="0" i="1" u="none" strike="noStrike" kern="0" cap="none" spc="0" normalizeH="0" baseline="0" noProof="0" dirty="0" smtClean="0">
              <a:ln>
                <a:noFill/>
              </a:ln>
              <a:solidFill>
                <a:schemeClr val="bg1"/>
              </a:solidFill>
              <a:effectLst/>
              <a:uLnTx/>
              <a:uFillTx/>
              <a:latin typeface="+mn-lt"/>
              <a:ea typeface="+mn-ea"/>
              <a:cs typeface="+mn-cs"/>
            </a:endParaRPr>
          </a:p>
        </p:txBody>
      </p:sp>
      <p:pic>
        <p:nvPicPr>
          <p:cNvPr id="11" name="Picture 10" descr="Screen Shot 2015-12-04 at 10.04.55 AM.png"/>
          <p:cNvPicPr>
            <a:picLocks noChangeAspect="1"/>
          </p:cNvPicPr>
          <p:nvPr/>
        </p:nvPicPr>
        <p:blipFill>
          <a:blip r:embed="rId2"/>
          <a:stretch>
            <a:fillRect/>
          </a:stretch>
        </p:blipFill>
        <p:spPr>
          <a:xfrm>
            <a:off x="8610600" y="1828800"/>
            <a:ext cx="513052" cy="1143000"/>
          </a:xfrm>
          <a:prstGeom prst="rect">
            <a:avLst/>
          </a:prstGeom>
        </p:spPr>
      </p:pic>
      <p:pic>
        <p:nvPicPr>
          <p:cNvPr id="13" name="Picture 12" descr="Screen Shot 2015-12-04 at 10.04.55 AM.png"/>
          <p:cNvPicPr>
            <a:picLocks noChangeAspect="1"/>
          </p:cNvPicPr>
          <p:nvPr/>
        </p:nvPicPr>
        <p:blipFill>
          <a:blip r:embed="rId2"/>
          <a:stretch>
            <a:fillRect/>
          </a:stretch>
        </p:blipFill>
        <p:spPr>
          <a:xfrm>
            <a:off x="8763000" y="1981200"/>
            <a:ext cx="381000" cy="1143000"/>
          </a:xfrm>
          <a:prstGeom prst="rect">
            <a:avLst/>
          </a:prstGeom>
        </p:spPr>
      </p:pic>
      <p:pic>
        <p:nvPicPr>
          <p:cNvPr id="14" name="Picture 13" descr="Screen Shot 2015-12-04 at 10.04.55 AM.png"/>
          <p:cNvPicPr>
            <a:picLocks noChangeAspect="1"/>
          </p:cNvPicPr>
          <p:nvPr/>
        </p:nvPicPr>
        <p:blipFill>
          <a:blip r:embed="rId2"/>
          <a:stretch>
            <a:fillRect/>
          </a:stretch>
        </p:blipFill>
        <p:spPr>
          <a:xfrm>
            <a:off x="8763000" y="3581400"/>
            <a:ext cx="381000" cy="1143000"/>
          </a:xfrm>
          <a:prstGeom prst="rect">
            <a:avLst/>
          </a:prstGeom>
        </p:spPr>
      </p:pic>
      <p:pic>
        <p:nvPicPr>
          <p:cNvPr id="17" name="Picture 16" descr="Rock Star.png"/>
          <p:cNvPicPr>
            <a:picLocks noChangeAspect="1"/>
          </p:cNvPicPr>
          <p:nvPr/>
        </p:nvPicPr>
        <p:blipFill>
          <a:blip r:embed="rId3"/>
          <a:stretch>
            <a:fillRect/>
          </a:stretch>
        </p:blipFill>
        <p:spPr>
          <a:xfrm>
            <a:off x="5638800" y="914400"/>
            <a:ext cx="3581400" cy="3472873"/>
          </a:xfrm>
          <a:prstGeom prst="rect">
            <a:avLst/>
          </a:prstGeom>
          <a:effectLst>
            <a:reflection stA="50000" endPos="75000" dist="12700" dir="5400000" sy="-100000" algn="bl" rotWithShape="0"/>
          </a:effectLst>
        </p:spPr>
      </p:pic>
      <p:pic>
        <p:nvPicPr>
          <p:cNvPr id="18" name="Picture 17" descr="Black Box.png"/>
          <p:cNvPicPr>
            <a:picLocks noChangeAspect="1"/>
          </p:cNvPicPr>
          <p:nvPr/>
        </p:nvPicPr>
        <p:blipFill>
          <a:blip r:embed="rId4"/>
          <a:stretch>
            <a:fillRect/>
          </a:stretch>
        </p:blipFill>
        <p:spPr>
          <a:xfrm>
            <a:off x="6705600" y="4340557"/>
            <a:ext cx="1066800" cy="155243"/>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016757"/>
          </a:xfrm>
          <a:prstGeom prst="rect">
            <a:avLst/>
          </a:prstGeom>
          <a:noFill/>
        </p:spPr>
        <p:txBody>
          <a:bodyPr wrap="square" rtlCol="0">
            <a:spAutoFit/>
          </a:bodyPr>
          <a:lstStyle/>
          <a:p>
            <a:pPr marL="514350" indent="-514350">
              <a:buAutoNum type="arabicPeriod"/>
            </a:pPr>
            <a:r>
              <a:rPr lang="en-US" sz="3200" dirty="0" smtClean="0">
                <a:solidFill>
                  <a:srgbClr val="FFFFFF"/>
                </a:solidFill>
              </a:rPr>
              <a:t> Create a bridge with your high school students with the middle school students.  (The high </a:t>
            </a:r>
            <a:r>
              <a:rPr lang="en-US" sz="3200" dirty="0" err="1" smtClean="0">
                <a:solidFill>
                  <a:srgbClr val="FFFFFF"/>
                </a:solidFill>
              </a:rPr>
              <a:t>schooler’s</a:t>
            </a:r>
            <a:r>
              <a:rPr lang="en-US" sz="3200" dirty="0" smtClean="0">
                <a:solidFill>
                  <a:srgbClr val="FFFFFF"/>
                </a:solidFill>
              </a:rPr>
              <a:t> are the “I </a:t>
            </a:r>
            <a:r>
              <a:rPr lang="en-US" sz="3200" dirty="0" err="1" smtClean="0">
                <a:solidFill>
                  <a:srgbClr val="FFFFFF"/>
                </a:solidFill>
              </a:rPr>
              <a:t>wanna</a:t>
            </a:r>
            <a:r>
              <a:rPr lang="en-US" sz="3200" dirty="0" smtClean="0">
                <a:solidFill>
                  <a:srgbClr val="FFFFFF"/>
                </a:solidFill>
              </a:rPr>
              <a:t> be like,” group for the younger ones.</a:t>
            </a:r>
          </a:p>
          <a:p>
            <a:pPr marL="514350" indent="-514350">
              <a:buAutoNum type="arabicPeriod"/>
            </a:pPr>
            <a:r>
              <a:rPr lang="en-US" sz="3200" dirty="0" smtClean="0">
                <a:solidFill>
                  <a:srgbClr val="FFFFFF"/>
                </a:solidFill>
              </a:rPr>
              <a:t>Part of the Student Leadership Program for the high school students is to adopt a brother/</a:t>
            </a:r>
          </a:p>
          <a:p>
            <a:pPr marL="514350" indent="-514350"/>
            <a:r>
              <a:rPr lang="en-US" sz="3200" dirty="0" smtClean="0">
                <a:solidFill>
                  <a:srgbClr val="FFFFFF"/>
                </a:solidFill>
              </a:rPr>
              <a:t>	sister (maybe 2 or 3) to mentor/communicate with throughout the year in preparation for the younger one’s first year in high school band/orchestra/choir.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982212"/>
            <a:ext cx="9067800" cy="3046988"/>
          </a:xfrm>
          <a:prstGeom prst="rect">
            <a:avLst/>
          </a:prstGeom>
          <a:noFill/>
        </p:spPr>
        <p:txBody>
          <a:bodyPr wrap="square" rtlCol="0">
            <a:spAutoFit/>
          </a:bodyPr>
          <a:lstStyle/>
          <a:p>
            <a:pPr marL="514350" indent="-514350"/>
            <a:r>
              <a:rPr lang="en-US" sz="3200" dirty="0" smtClean="0">
                <a:solidFill>
                  <a:srgbClr val="FFFFFF"/>
                </a:solidFill>
              </a:rPr>
              <a:t>3.  A “sit beside” concert…or, in this case, CONCERTS.  One at the high school (during the high school concert), and one at the middle school (during the middle school </a:t>
            </a:r>
            <a:r>
              <a:rPr lang="en-US" sz="3200" dirty="0" err="1" smtClean="0">
                <a:solidFill>
                  <a:srgbClr val="FFFFFF"/>
                </a:solidFill>
              </a:rPr>
              <a:t>concert..the</a:t>
            </a:r>
            <a:r>
              <a:rPr lang="en-US" sz="3200" dirty="0" smtClean="0">
                <a:solidFill>
                  <a:srgbClr val="FFFFFF"/>
                </a:solidFill>
              </a:rPr>
              <a:t> second one may be the most important because more parents will be attending that event.)</a:t>
            </a:r>
          </a:p>
        </p:txBody>
      </p:sp>
      <p:sp>
        <p:nvSpPr>
          <p:cNvPr id="5" name="TextBox 4"/>
          <p:cNvSpPr txBox="1"/>
          <p:nvPr/>
        </p:nvSpPr>
        <p:spPr>
          <a:xfrm>
            <a:off x="1"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835527"/>
            <a:ext cx="9067800" cy="4031873"/>
          </a:xfrm>
          <a:prstGeom prst="rect">
            <a:avLst/>
          </a:prstGeom>
          <a:noFill/>
        </p:spPr>
        <p:txBody>
          <a:bodyPr wrap="square" rtlCol="0">
            <a:spAutoFit/>
          </a:bodyPr>
          <a:lstStyle/>
          <a:p>
            <a:pPr marL="514350" indent="-514350"/>
            <a:r>
              <a:rPr lang="en-US" sz="3200" dirty="0" smtClean="0">
                <a:solidFill>
                  <a:srgbClr val="FFFFFF"/>
                </a:solidFill>
              </a:rPr>
              <a:t>4.  For the marching band (during the fall)…each band person has a “mini-me”, and at the finale of the show, all the young ones join their high school partner and play the last song together…perhaps even do some simple drill…spotlight </a:t>
            </a:r>
          </a:p>
          <a:p>
            <a:pPr marL="514350" indent="-514350"/>
            <a:r>
              <a:rPr lang="en-US" sz="3200" dirty="0" smtClean="0">
                <a:solidFill>
                  <a:srgbClr val="FFFFFF"/>
                </a:solidFill>
              </a:rPr>
              <a:t>	on the young ones!  “We present today’s Pride of Hometown High School, along with tomorrow’s </a:t>
            </a:r>
          </a:p>
          <a:p>
            <a:pPr marL="514350" indent="-514350"/>
            <a:r>
              <a:rPr lang="en-US" sz="3200" dirty="0" smtClean="0">
                <a:solidFill>
                  <a:srgbClr val="FFFFFF"/>
                </a:solidFill>
              </a:rPr>
              <a:t>	PRIDE TO BE!”</a:t>
            </a:r>
          </a:p>
        </p:txBody>
      </p:sp>
      <p:sp>
        <p:nvSpPr>
          <p:cNvPr id="5" name="TextBox 4"/>
          <p:cNvSpPr txBox="1"/>
          <p:nvPr/>
        </p:nvSpPr>
        <p:spPr>
          <a:xfrm>
            <a:off x="1"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865055"/>
            <a:ext cx="9067800" cy="2554545"/>
          </a:xfrm>
          <a:prstGeom prst="rect">
            <a:avLst/>
          </a:prstGeom>
          <a:noFill/>
        </p:spPr>
        <p:txBody>
          <a:bodyPr wrap="square" rtlCol="0">
            <a:spAutoFit/>
          </a:bodyPr>
          <a:lstStyle/>
          <a:p>
            <a:pPr marL="514350" indent="-514350"/>
            <a:r>
              <a:rPr lang="en-US" sz="3200" dirty="0" smtClean="0">
                <a:solidFill>
                  <a:srgbClr val="FFFFFF"/>
                </a:solidFill>
              </a:rPr>
              <a:t>5.  The entire orchestra/band/choir attends the middle school concert, serves as hosts and hostesses, helps pass out programs, has a reception afterwards focusing on the young students and THEIR PARENTS!</a:t>
            </a:r>
          </a:p>
        </p:txBody>
      </p:sp>
      <p:sp>
        <p:nvSpPr>
          <p:cNvPr id="5" name="TextBox 4"/>
          <p:cNvSpPr txBox="1"/>
          <p:nvPr/>
        </p:nvSpPr>
        <p:spPr>
          <a:xfrm>
            <a:off x="1"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828800"/>
            <a:ext cx="9067800" cy="4031873"/>
          </a:xfrm>
          <a:prstGeom prst="rect">
            <a:avLst/>
          </a:prstGeom>
          <a:noFill/>
        </p:spPr>
        <p:txBody>
          <a:bodyPr wrap="square" rtlCol="0">
            <a:spAutoFit/>
          </a:bodyPr>
          <a:lstStyle/>
          <a:p>
            <a:pPr marL="514350" indent="-514350"/>
            <a:r>
              <a:rPr lang="en-US" sz="3200" dirty="0" smtClean="0">
                <a:solidFill>
                  <a:srgbClr val="FFFFFF"/>
                </a:solidFill>
              </a:rPr>
              <a:t>6.  A PERSONAL INVITATION:  Prior to “registration time for the middle </a:t>
            </a:r>
            <a:r>
              <a:rPr lang="en-US" sz="3200" dirty="0" err="1" smtClean="0">
                <a:solidFill>
                  <a:srgbClr val="FFFFFF"/>
                </a:solidFill>
              </a:rPr>
              <a:t>schoolers</a:t>
            </a:r>
            <a:r>
              <a:rPr lang="en-US" sz="3200" dirty="0" smtClean="0">
                <a:solidFill>
                  <a:srgbClr val="FFFFFF"/>
                </a:solidFill>
              </a:rPr>
              <a:t>,” the high school </a:t>
            </a:r>
          </a:p>
          <a:p>
            <a:pPr marL="514350" indent="-514350"/>
            <a:r>
              <a:rPr lang="en-US" sz="3200" dirty="0" smtClean="0">
                <a:solidFill>
                  <a:srgbClr val="FFFFFF"/>
                </a:solidFill>
              </a:rPr>
              <a:t>	students (as per their section) create a handwritten invitation to become part of the given section of the ensemble, then the section goes to the middle school, has photo taken along with the new members, gives them their band </a:t>
            </a:r>
          </a:p>
          <a:p>
            <a:pPr marL="514350" indent="-514350"/>
            <a:r>
              <a:rPr lang="en-US" sz="3200" dirty="0" smtClean="0">
                <a:solidFill>
                  <a:srgbClr val="FFFFFF"/>
                </a:solidFill>
              </a:rPr>
              <a:t>	pin, etc.  (</a:t>
            </a:r>
            <a:r>
              <a:rPr lang="en-US" sz="3200" dirty="0" err="1" smtClean="0">
                <a:solidFill>
                  <a:srgbClr val="FFFFFF"/>
                </a:solidFill>
              </a:rPr>
              <a:t>Facebook</a:t>
            </a:r>
            <a:r>
              <a:rPr lang="en-US" sz="3200" dirty="0" smtClean="0">
                <a:solidFill>
                  <a:srgbClr val="FFFFFF"/>
                </a:solidFill>
              </a:rPr>
              <a:t> frenzy!)  </a:t>
            </a:r>
          </a:p>
        </p:txBody>
      </p:sp>
      <p:sp>
        <p:nvSpPr>
          <p:cNvPr id="5" name="TextBox 4"/>
          <p:cNvSpPr txBox="1"/>
          <p:nvPr/>
        </p:nvSpPr>
        <p:spPr>
          <a:xfrm>
            <a:off x="1"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747897"/>
            <a:ext cx="9067800" cy="2062103"/>
          </a:xfrm>
          <a:prstGeom prst="rect">
            <a:avLst/>
          </a:prstGeom>
          <a:noFill/>
        </p:spPr>
        <p:txBody>
          <a:bodyPr wrap="square" rtlCol="0">
            <a:spAutoFit/>
          </a:bodyPr>
          <a:lstStyle/>
          <a:p>
            <a:pPr marL="514350" indent="-514350"/>
            <a:r>
              <a:rPr lang="en-US" sz="3200" dirty="0" smtClean="0">
                <a:solidFill>
                  <a:srgbClr val="FFFFFF"/>
                </a:solidFill>
              </a:rPr>
              <a:t>	In other words, play on the </a:t>
            </a:r>
            <a:r>
              <a:rPr lang="en-US" sz="3200" smtClean="0">
                <a:solidFill>
                  <a:srgbClr val="FFFFFF"/>
                </a:solidFill>
              </a:rPr>
              <a:t>assumption they </a:t>
            </a:r>
            <a:r>
              <a:rPr lang="en-US" sz="3200" dirty="0" smtClean="0">
                <a:solidFill>
                  <a:srgbClr val="FFFFFF"/>
                </a:solidFill>
              </a:rPr>
              <a:t>WILL be a part of the organization when they transfer to high school…you are going to be part of our FAMILY.</a:t>
            </a:r>
          </a:p>
        </p:txBody>
      </p:sp>
      <p:pic>
        <p:nvPicPr>
          <p:cNvPr id="6" name="Picture 5" descr="Screen Shot 2015-01-23 at 8.01.36 PM.png"/>
          <p:cNvPicPr>
            <a:picLocks noChangeAspect="1"/>
          </p:cNvPicPr>
          <p:nvPr/>
        </p:nvPicPr>
        <p:blipFill>
          <a:blip r:embed="rId3"/>
          <a:stretch>
            <a:fillRect/>
          </a:stretch>
        </p:blipFill>
        <p:spPr>
          <a:xfrm>
            <a:off x="3505200" y="3505200"/>
            <a:ext cx="2200676" cy="2463800"/>
          </a:xfrm>
          <a:prstGeom prst="rect">
            <a:avLst/>
          </a:prstGeom>
          <a:effectLst>
            <a:reflection stA="50000" endPos="75000" dist="12700" dir="5400000" sy="-100000" algn="bl" rotWithShape="0"/>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016757"/>
          </a:xfrm>
          <a:prstGeom prst="rect">
            <a:avLst/>
          </a:prstGeom>
          <a:noFill/>
        </p:spPr>
        <p:txBody>
          <a:bodyPr wrap="square" rtlCol="0">
            <a:spAutoFit/>
          </a:bodyPr>
          <a:lstStyle/>
          <a:p>
            <a:pPr marL="514350" indent="-514350"/>
            <a:r>
              <a:rPr lang="en-US" sz="3200" dirty="0" smtClean="0">
                <a:solidFill>
                  <a:srgbClr val="FFFFFF"/>
                </a:solidFill>
              </a:rPr>
              <a:t>7.  PARENT NIGHT (or after a concert):  Key high </a:t>
            </a:r>
            <a:r>
              <a:rPr lang="en-US" sz="3200" dirty="0" err="1" smtClean="0">
                <a:solidFill>
                  <a:srgbClr val="FFFFFF"/>
                </a:solidFill>
              </a:rPr>
              <a:t>schoolers</a:t>
            </a:r>
            <a:r>
              <a:rPr lang="en-US" sz="3200" dirty="0" smtClean="0">
                <a:solidFill>
                  <a:srgbClr val="FFFFFF"/>
                </a:solidFill>
              </a:rPr>
              <a:t> create 2 minute testimonials to share with the NEWBIE PARENT CANDIDATES:  “This is what being in the group has meant to me, and the benefits I continue to receive; the positive difference it has made in my entire school career.”  It would also be prudent to have some key boosters/parents present their thoughts about the value of being a part of the group; what they have observed.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016757"/>
          </a:xfrm>
          <a:prstGeom prst="rect">
            <a:avLst/>
          </a:prstGeom>
          <a:noFill/>
        </p:spPr>
        <p:txBody>
          <a:bodyPr wrap="square" rtlCol="0">
            <a:spAutoFit/>
          </a:bodyPr>
          <a:lstStyle/>
          <a:p>
            <a:pPr marL="514350" indent="-514350"/>
            <a:r>
              <a:rPr lang="en-US" sz="3200" dirty="0" smtClean="0">
                <a:solidFill>
                  <a:srgbClr val="FFFFFF"/>
                </a:solidFill>
              </a:rPr>
              <a:t>8.  The directors from both middle school and high school can MUTUALLY PRESENT the immeasurable impact music-learning and music-making has on the child’s total development.  (Carefully selected advocacy data framed to help parents make a worthwhile decision for the welfare of their child’s education.  You simply cannot deny the compelling data available…not just talk, but </a:t>
            </a:r>
          </a:p>
          <a:p>
            <a:pPr marL="514350" indent="-514350"/>
            <a:r>
              <a:rPr lang="en-US" sz="3200" dirty="0" smtClean="0">
                <a:solidFill>
                  <a:srgbClr val="FFFFFF"/>
                </a:solidFill>
              </a:rPr>
              <a:t>	hand out the KNOCK-OUT PUNCH DATA!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752600"/>
            <a:ext cx="9067800" cy="3539430"/>
          </a:xfrm>
          <a:prstGeom prst="rect">
            <a:avLst/>
          </a:prstGeom>
          <a:noFill/>
        </p:spPr>
        <p:txBody>
          <a:bodyPr wrap="square" rtlCol="0">
            <a:spAutoFit/>
          </a:bodyPr>
          <a:lstStyle/>
          <a:p>
            <a:pPr marL="514350" indent="-514350"/>
            <a:r>
              <a:rPr lang="en-US" sz="3200" dirty="0" smtClean="0">
                <a:solidFill>
                  <a:srgbClr val="FFFFFF"/>
                </a:solidFill>
              </a:rPr>
              <a:t>9.  Mi Casa, Su Casa:  Our home is your home.  If there is a close proximity between the middle school and high school, it opens the opportunity to do chamber ensembles with both sets of personnel, a one-room-schoolhouse private lesson (group lesson) program.  Sectionals given by the high </a:t>
            </a:r>
            <a:r>
              <a:rPr lang="en-US" sz="3200" dirty="0" err="1" smtClean="0">
                <a:solidFill>
                  <a:srgbClr val="FFFFFF"/>
                </a:solidFill>
              </a:rPr>
              <a:t>schoolers</a:t>
            </a:r>
            <a:r>
              <a:rPr lang="en-US" sz="3200" dirty="0" smtClean="0">
                <a:solidFill>
                  <a:srgbClr val="FFFFFF"/>
                </a:solidFill>
              </a:rPr>
              <a:t>, etc. </a:t>
            </a:r>
          </a:p>
        </p:txBody>
      </p:sp>
      <p:sp>
        <p:nvSpPr>
          <p:cNvPr id="5" name="TextBox 4"/>
          <p:cNvSpPr txBox="1"/>
          <p:nvPr/>
        </p:nvSpPr>
        <p:spPr>
          <a:xfrm>
            <a:off x="0" y="6096000"/>
            <a:ext cx="9144000" cy="1077218"/>
          </a:xfrm>
          <a:prstGeom prst="rect">
            <a:avLst/>
          </a:prstGeom>
          <a:noFill/>
        </p:spPr>
        <p:txBody>
          <a:bodyPr wrap="square" rtlCol="0">
            <a:spAutoFit/>
          </a:bodyPr>
          <a:lstStyle/>
          <a:p>
            <a:pPr algn="ctr"/>
            <a:r>
              <a:rPr lang="en-US" sz="3200" dirty="0" err="1" smtClean="0">
                <a:solidFill>
                  <a:srgbClr val="FFCC00"/>
                </a:solidFill>
              </a:rPr>
              <a:t>www.musicachievementcouncil.org</a:t>
            </a:r>
            <a:endParaRPr lang="en-US" sz="3200" dirty="0" smtClean="0">
              <a:latin typeface="Arial" charset="0"/>
            </a:endParaRPr>
          </a:p>
          <a:p>
            <a:pPr algn="ct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3999" cy="1538883"/>
          </a:xfrm>
          <a:prstGeom prst="rect">
            <a:avLst/>
          </a:prstGeom>
          <a:noFill/>
        </p:spPr>
        <p:txBody>
          <a:bodyPr wrap="square" rtlCol="0">
            <a:spAutoFit/>
          </a:bodyPr>
          <a:lstStyle/>
          <a:p>
            <a:pPr algn="ctr"/>
            <a:r>
              <a:rPr lang="en-US" sz="5400" dirty="0" smtClean="0">
                <a:solidFill>
                  <a:srgbClr val="FFCC00"/>
                </a:solidFill>
              </a:rPr>
              <a:t>THE HOW. . . </a:t>
            </a:r>
          </a:p>
          <a:p>
            <a:endParaRPr lang="en-US" sz="4000" dirty="0">
              <a:solidFill>
                <a:srgbClr val="FFFFFF"/>
              </a:solidFill>
            </a:endParaRPr>
          </a:p>
        </p:txBody>
      </p:sp>
      <p:sp>
        <p:nvSpPr>
          <p:cNvPr id="12" name="Rectangle 2"/>
          <p:cNvSpPr txBox="1">
            <a:spLocks noChangeArrowheads="1"/>
          </p:cNvSpPr>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defRPr/>
            </a:pPr>
            <a:r>
              <a:rPr lang="en-US" sz="4000" i="1" kern="0" dirty="0" smtClean="0">
                <a:solidFill>
                  <a:srgbClr val="FFFFFF"/>
                </a:solidFill>
                <a:ea typeface="ＭＳ Ｐゴシック" charset="-128"/>
                <a:cs typeface="ＭＳ Ｐゴシック" charset="-128"/>
              </a:rPr>
              <a:t>What </a:t>
            </a:r>
            <a:r>
              <a:rPr lang="en-US" sz="4000" b="1" i="1" u="sng" dirty="0" smtClean="0">
                <a:solidFill>
                  <a:srgbClr val="FFCC00"/>
                </a:solidFill>
                <a:cs typeface=""/>
              </a:rPr>
              <a:t>Music </a:t>
            </a:r>
            <a:r>
              <a:rPr lang="en-US" sz="4000" b="1" i="1" u="sng" dirty="0" smtClean="0">
                <a:solidFill>
                  <a:srgbClr val="FFCC00"/>
                </a:solidFill>
              </a:rPr>
              <a:t>Students</a:t>
            </a:r>
            <a:r>
              <a:rPr lang="en-US" sz="4000" b="1" i="1" kern="0" dirty="0" smtClean="0">
                <a:solidFill>
                  <a:srgbClr val="FFFFFF"/>
                </a:solidFill>
                <a:ea typeface="ＭＳ Ｐゴシック" charset="-128"/>
                <a:cs typeface="ＭＳ Ｐゴシック" charset="-128"/>
              </a:rPr>
              <a:t> </a:t>
            </a:r>
            <a:r>
              <a:rPr lang="en-US" sz="4000" i="1" kern="0" dirty="0" smtClean="0">
                <a:solidFill>
                  <a:srgbClr val="FFFFFF"/>
                </a:solidFill>
                <a:ea typeface="ＭＳ Ｐゴシック" charset="-128"/>
                <a:cs typeface="ＭＳ Ｐゴシック" charset="-128"/>
              </a:rPr>
              <a:t>Can Do</a:t>
            </a:r>
            <a:endParaRPr lang="en-US" sz="4000" i="1" kern="0" dirty="0">
              <a:solidFill>
                <a:srgbClr val="FFFFFF"/>
              </a:solidFill>
              <a:ea typeface="ＭＳ Ｐゴシック" charset="-128"/>
              <a:cs typeface="ＭＳ Ｐゴシック" charset="-128"/>
            </a:endParaRPr>
          </a:p>
        </p:txBody>
      </p:sp>
      <p:sp>
        <p:nvSpPr>
          <p:cNvPr id="10" name="TextBox 9"/>
          <p:cNvSpPr txBox="1"/>
          <p:nvPr/>
        </p:nvSpPr>
        <p:spPr>
          <a:xfrm>
            <a:off x="76200" y="1447800"/>
            <a:ext cx="9067800" cy="5016757"/>
          </a:xfrm>
          <a:prstGeom prst="rect">
            <a:avLst/>
          </a:prstGeom>
          <a:noFill/>
        </p:spPr>
        <p:txBody>
          <a:bodyPr wrap="square" rtlCol="0">
            <a:spAutoFit/>
          </a:bodyPr>
          <a:lstStyle/>
          <a:p>
            <a:pPr marL="514350" indent="-514350"/>
            <a:r>
              <a:rPr lang="en-US" sz="3200" dirty="0" smtClean="0">
                <a:solidFill>
                  <a:srgbClr val="FFFFFF"/>
                </a:solidFill>
              </a:rPr>
              <a:t>10.  COMMUNICATE, COMMUNICATE, COMMUNICATE!  Any situation where the students can be together, or the parents, or the directors staff, it creates a SAFE ENVIRONMENT and a COMFORTABLE CULTURE.  </a:t>
            </a:r>
          </a:p>
          <a:p>
            <a:pPr marL="514350" indent="-514350"/>
            <a:r>
              <a:rPr lang="en-US" sz="3200" dirty="0" smtClean="0">
                <a:solidFill>
                  <a:srgbClr val="FFFFFF"/>
                </a:solidFill>
              </a:rPr>
              <a:t>	</a:t>
            </a:r>
          </a:p>
          <a:p>
            <a:pPr marL="514350" indent="-514350"/>
            <a:r>
              <a:rPr lang="en-US" sz="3200" dirty="0" smtClean="0">
                <a:solidFill>
                  <a:srgbClr val="FFFFFF"/>
                </a:solidFill>
              </a:rPr>
              <a:t>	Anytime a high school student can make a middle school student feel worthy/important, the chances of them becoming part of the high </a:t>
            </a:r>
          </a:p>
          <a:p>
            <a:pPr marL="514350" indent="-514350"/>
            <a:r>
              <a:rPr lang="en-US" sz="3200" dirty="0" smtClean="0">
                <a:solidFill>
                  <a:srgbClr val="FFFFFF"/>
                </a:solidFill>
              </a:rPr>
              <a:t>	school ensemble increases dramatically.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3075" name="Rectangle 5"/>
          <p:cNvSpPr>
            <a:spLocks noGrp="1" noChangeArrowheads="1"/>
          </p:cNvSpPr>
          <p:nvPr>
            <p:ph type="body" sz="half" idx="1"/>
          </p:nvPr>
        </p:nvSpPr>
        <p:spPr>
          <a:xfrm>
            <a:off x="2971800" y="838200"/>
            <a:ext cx="5943600" cy="4876800"/>
          </a:xfrm>
        </p:spPr>
        <p:txBody>
          <a:bodyPr>
            <a:noAutofit/>
          </a:bodyPr>
          <a:lstStyle/>
          <a:p>
            <a:pPr indent="0">
              <a:lnSpc>
                <a:spcPct val="150000"/>
              </a:lnSpc>
              <a:spcAft>
                <a:spcPts val="1200"/>
              </a:spcAft>
              <a:buNone/>
            </a:pPr>
            <a:r>
              <a:rPr lang="en-US" sz="4000" u="sng" dirty="0" smtClean="0">
                <a:solidFill>
                  <a:srgbClr val="FFCC00"/>
                </a:solidFill>
              </a:rPr>
              <a:t>82 percent</a:t>
            </a:r>
            <a:r>
              <a:rPr lang="en-US" sz="4000" dirty="0" smtClean="0">
                <a:solidFill>
                  <a:srgbClr val="FFCC00"/>
                </a:solidFill>
              </a:rPr>
              <a:t> </a:t>
            </a:r>
            <a:r>
              <a:rPr lang="en-US" sz="4000" dirty="0" smtClean="0">
                <a:solidFill>
                  <a:schemeClr val="bg1"/>
                </a:solidFill>
              </a:rPr>
              <a:t>of Americans who don’t currently play an instrument wish they had learned to play one. </a:t>
            </a:r>
            <a:r>
              <a:rPr lang="en-US" sz="4000" i="1" dirty="0" smtClean="0">
                <a:solidFill>
                  <a:schemeClr val="bg1"/>
                </a:solidFill>
              </a:rPr>
              <a:t>(Gallup Poll)</a:t>
            </a:r>
          </a:p>
          <a:p>
            <a:pPr indent="0">
              <a:lnSpc>
                <a:spcPct val="150000"/>
              </a:lnSpc>
              <a:buNone/>
            </a:pPr>
            <a:endParaRPr lang="en-US" sz="2000" dirty="0">
              <a:solidFill>
                <a:schemeClr val="bg1"/>
              </a:solidFill>
            </a:endParaRP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pic>
        <p:nvPicPr>
          <p:cNvPr id="6" name="Picture 5" descr="DSC_0206.jpg"/>
          <p:cNvPicPr>
            <a:picLocks noChangeAspect="1"/>
          </p:cNvPicPr>
          <p:nvPr/>
        </p:nvPicPr>
        <p:blipFill>
          <a:blip r:embed="rId2"/>
          <a:stretch>
            <a:fillRect/>
          </a:stretch>
        </p:blipFill>
        <p:spPr>
          <a:xfrm>
            <a:off x="377494" y="1371600"/>
            <a:ext cx="2671843" cy="4102100"/>
          </a:xfrm>
          <a:prstGeom prst="rect">
            <a:avLst/>
          </a:prstGeom>
          <a:ln>
            <a:noFill/>
          </a:ln>
          <a:effectLst>
            <a:softEdge rad="112500"/>
          </a:effectLst>
        </p:spPr>
      </p:pic>
    </p:spTree>
  </p:cSld>
  <p:clrMapOvr>
    <a:masterClrMapping/>
  </p:clrMapOvr>
  <p:transition advClick="0" advTm="1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76200" y="1447800"/>
            <a:ext cx="9067800" cy="584776"/>
          </a:xfrm>
          <a:prstGeom prst="rect">
            <a:avLst/>
          </a:prstGeom>
          <a:noFill/>
        </p:spPr>
        <p:txBody>
          <a:bodyPr wrap="square" rtlCol="0">
            <a:spAutoFit/>
          </a:bodyPr>
          <a:lstStyle/>
          <a:p>
            <a:pPr marL="514350" indent="-514350"/>
            <a:endParaRPr lang="en-US" sz="3200" dirty="0" smtClean="0">
              <a:solidFill>
                <a:srgbClr val="FFFFFF"/>
              </a:solidFill>
            </a:endParaRPr>
          </a:p>
        </p:txBody>
      </p:sp>
      <p:pic>
        <p:nvPicPr>
          <p:cNvPr id="16" name="Picture 15" descr="Logo for Best Communities.png"/>
          <p:cNvPicPr>
            <a:picLocks noChangeAspect="1"/>
          </p:cNvPicPr>
          <p:nvPr/>
        </p:nvPicPr>
        <p:blipFill>
          <a:blip r:embed="rId3"/>
          <a:stretch>
            <a:fillRect/>
          </a:stretch>
        </p:blipFill>
        <p:spPr>
          <a:xfrm>
            <a:off x="1981200" y="2066454"/>
            <a:ext cx="5334000" cy="4562946"/>
          </a:xfrm>
          <a:prstGeom prst="rect">
            <a:avLst/>
          </a:prstGeom>
        </p:spPr>
      </p:pic>
      <p:pic>
        <p:nvPicPr>
          <p:cNvPr id="17" name="Picture 16" descr="Black Box.png"/>
          <p:cNvPicPr>
            <a:picLocks noChangeAspect="1"/>
          </p:cNvPicPr>
          <p:nvPr/>
        </p:nvPicPr>
        <p:blipFill>
          <a:blip r:embed="rId4"/>
          <a:stretch>
            <a:fillRect/>
          </a:stretch>
        </p:blipFill>
        <p:spPr>
          <a:xfrm>
            <a:off x="2514600" y="6096000"/>
            <a:ext cx="3962400" cy="673100"/>
          </a:xfrm>
          <a:prstGeom prst="rect">
            <a:avLst/>
          </a:prstGeom>
        </p:spPr>
      </p:pic>
      <p:sp>
        <p:nvSpPr>
          <p:cNvPr id="18" name="Rectangle 17"/>
          <p:cNvSpPr>
            <a:spLocks noGrp="1" noChangeArrowheads="1"/>
          </p:cNvSpPr>
          <p:nvPr/>
        </p:nvSpPr>
        <p:spPr bwMode="auto">
          <a:xfrm>
            <a:off x="0" y="152400"/>
            <a:ext cx="91440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r>
              <a:rPr lang="en-US" sz="4000" b="1" i="1" dirty="0" smtClean="0">
                <a:solidFill>
                  <a:srgbClr val="FFCC00"/>
                </a:solidFill>
              </a:rPr>
              <a:t>Give Your Music Program </a:t>
            </a:r>
          </a:p>
          <a:p>
            <a:pPr algn="ctr"/>
            <a:r>
              <a:rPr lang="en-US" sz="4000" b="1" i="1" dirty="0" smtClean="0">
                <a:solidFill>
                  <a:srgbClr val="FFCC00"/>
                </a:solidFill>
              </a:rPr>
              <a:t>the Recognition It Deserves!</a:t>
            </a:r>
            <a:endParaRPr lang="en-US" sz="4000" b="1" i="1" dirty="0">
              <a:solidFill>
                <a:srgbClr val="2C7478"/>
              </a:solidFill>
              <a:ea typeface="ＭＳ Ｐゴシック" charset="-128"/>
              <a:cs typeface="ＭＳ Ｐゴシック" charset="-128"/>
            </a:endParaRPr>
          </a:p>
        </p:txBody>
      </p:sp>
      <p:sp>
        <p:nvSpPr>
          <p:cNvPr id="19" name="TextBox 18"/>
          <p:cNvSpPr txBox="1"/>
          <p:nvPr/>
        </p:nvSpPr>
        <p:spPr>
          <a:xfrm>
            <a:off x="0" y="1371600"/>
            <a:ext cx="9144000" cy="584776"/>
          </a:xfrm>
          <a:prstGeom prst="rect">
            <a:avLst/>
          </a:prstGeom>
          <a:noFill/>
        </p:spPr>
        <p:txBody>
          <a:bodyPr wrap="square" rtlCol="0">
            <a:spAutoFit/>
          </a:bodyPr>
          <a:lstStyle/>
          <a:p>
            <a:pPr algn="ctr"/>
            <a:r>
              <a:rPr lang="en-US" sz="3200" dirty="0" smtClean="0">
                <a:solidFill>
                  <a:srgbClr val="FFFFFF"/>
                </a:solidFill>
              </a:rPr>
              <a:t>https://www.surveymonkey.com/r/2016BCME</a:t>
            </a:r>
            <a:endParaRPr lang="en-US" sz="3200" dirty="0">
              <a:solidFill>
                <a:srgbClr val="FFFFFF"/>
              </a:solidFill>
            </a:endParaRPr>
          </a:p>
        </p:txBody>
      </p:sp>
      <p:pic>
        <p:nvPicPr>
          <p:cNvPr id="7" name="Picture 6" descr="iPhone Graphic.png"/>
          <p:cNvPicPr>
            <a:picLocks noChangeAspect="1"/>
          </p:cNvPicPr>
          <p:nvPr/>
        </p:nvPicPr>
        <p:blipFill>
          <a:blip r:embed="rId5"/>
          <a:stretch>
            <a:fillRect/>
          </a:stretch>
        </p:blipFill>
        <p:spPr>
          <a:xfrm>
            <a:off x="7696200" y="5018088"/>
            <a:ext cx="1233064" cy="15351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2700"/>
                            </p:stCondLst>
                            <p:childTnLst>
                              <p:par>
                                <p:cTn id="13" presetID="1"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Black Box.png"/>
          <p:cNvPicPr>
            <a:picLocks noChangeAspect="1"/>
          </p:cNvPicPr>
          <p:nvPr/>
        </p:nvPicPr>
        <p:blipFill>
          <a:blip r:embed="rId3"/>
          <a:stretch>
            <a:fillRect/>
          </a:stretch>
        </p:blipFill>
        <p:spPr>
          <a:xfrm>
            <a:off x="2514600" y="6096000"/>
            <a:ext cx="3962400" cy="673100"/>
          </a:xfrm>
          <a:prstGeom prst="rect">
            <a:avLst/>
          </a:prstGeom>
        </p:spPr>
      </p:pic>
      <p:sp>
        <p:nvSpPr>
          <p:cNvPr id="7" name="Rectangle 6"/>
          <p:cNvSpPr>
            <a:spLocks noGrp="1" noChangeArrowheads="1"/>
          </p:cNvSpPr>
          <p:nvPr/>
        </p:nvSpPr>
        <p:spPr bwMode="auto">
          <a:xfrm>
            <a:off x="0" y="1219200"/>
            <a:ext cx="9144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r>
              <a:rPr lang="en-US" sz="3600" i="1" dirty="0" smtClean="0">
                <a:solidFill>
                  <a:srgbClr val="FFCC00"/>
                </a:solidFill>
              </a:rPr>
              <a:t>Thanks to the Music Achievement Council </a:t>
            </a:r>
          </a:p>
          <a:p>
            <a:pPr algn="ctr"/>
            <a:r>
              <a:rPr lang="en-US" sz="3600" i="1" dirty="0" smtClean="0">
                <a:solidFill>
                  <a:srgbClr val="FFCC00"/>
                </a:solidFill>
              </a:rPr>
              <a:t>and these Quality Organizations!</a:t>
            </a:r>
            <a:endParaRPr lang="en-US" sz="3600" i="1" dirty="0">
              <a:ea typeface="ＭＳ Ｐゴシック" charset="-128"/>
              <a:cs typeface="ＭＳ Ｐゴシック" charset="-128"/>
            </a:endParaRPr>
          </a:p>
        </p:txBody>
      </p:sp>
      <p:pic>
        <p:nvPicPr>
          <p:cNvPr id="8" name="Picture 7" descr="Alfred-logo-600 pixels"/>
          <p:cNvPicPr>
            <a:picLocks noChangeAspect="1" noChangeArrowheads="1"/>
          </p:cNvPicPr>
          <p:nvPr/>
        </p:nvPicPr>
        <p:blipFill>
          <a:blip r:embed="rId4"/>
          <a:srcRect/>
          <a:stretch>
            <a:fillRect/>
          </a:stretch>
        </p:blipFill>
        <p:spPr bwMode="auto">
          <a:xfrm>
            <a:off x="381000" y="2438400"/>
            <a:ext cx="1143000" cy="1060391"/>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1828800" y="2438400"/>
            <a:ext cx="990600" cy="1066800"/>
          </a:xfrm>
          <a:prstGeom prst="rect">
            <a:avLst/>
          </a:prstGeom>
          <a:noFill/>
          <a:ln w="9525">
            <a:noFill/>
            <a:miter lim="800000"/>
            <a:headEnd/>
            <a:tailEnd/>
          </a:ln>
        </p:spPr>
      </p:pic>
      <p:pic>
        <p:nvPicPr>
          <p:cNvPr id="11" name="Picture 10" descr="large-logo-black_w"/>
          <p:cNvPicPr>
            <a:picLocks noChangeAspect="1" noChangeArrowheads="1"/>
          </p:cNvPicPr>
          <p:nvPr/>
        </p:nvPicPr>
        <p:blipFill>
          <a:blip r:embed="rId6"/>
          <a:srcRect/>
          <a:stretch>
            <a:fillRect/>
          </a:stretch>
        </p:blipFill>
        <p:spPr bwMode="auto">
          <a:xfrm>
            <a:off x="6324600" y="2503650"/>
            <a:ext cx="1066800" cy="957129"/>
          </a:xfrm>
          <a:prstGeom prst="rect">
            <a:avLst/>
          </a:prstGeom>
          <a:noFill/>
          <a:ln w="9525">
            <a:noFill/>
            <a:miter lim="800000"/>
            <a:headEnd/>
            <a:tailEnd/>
          </a:ln>
        </p:spPr>
      </p:pic>
      <p:pic>
        <p:nvPicPr>
          <p:cNvPr id="12" name="Picture 11"/>
          <p:cNvPicPr>
            <a:picLocks noChangeAspect="1" noChangeArrowheads="1"/>
          </p:cNvPicPr>
          <p:nvPr/>
        </p:nvPicPr>
        <p:blipFill>
          <a:blip r:embed="rId7"/>
          <a:srcRect/>
          <a:stretch>
            <a:fillRect/>
          </a:stretch>
        </p:blipFill>
        <p:spPr bwMode="auto">
          <a:xfrm>
            <a:off x="7696200" y="2470179"/>
            <a:ext cx="1143000" cy="1025496"/>
          </a:xfrm>
          <a:prstGeom prst="rect">
            <a:avLst/>
          </a:prstGeom>
          <a:noFill/>
          <a:ln w="9525">
            <a:noFill/>
            <a:miter lim="800000"/>
            <a:headEnd/>
            <a:tailEnd/>
          </a:ln>
        </p:spPr>
      </p:pic>
      <p:pic>
        <p:nvPicPr>
          <p:cNvPr id="13" name="Picture 12" descr="D'Addario logo"/>
          <p:cNvPicPr>
            <a:picLocks noChangeAspect="1" noChangeArrowheads="1"/>
          </p:cNvPicPr>
          <p:nvPr/>
        </p:nvPicPr>
        <p:blipFill>
          <a:blip r:embed="rId8"/>
          <a:srcRect/>
          <a:stretch>
            <a:fillRect/>
          </a:stretch>
        </p:blipFill>
        <p:spPr bwMode="auto">
          <a:xfrm>
            <a:off x="1219200" y="3590925"/>
            <a:ext cx="2590800" cy="609601"/>
          </a:xfrm>
          <a:prstGeom prst="rect">
            <a:avLst/>
          </a:prstGeom>
          <a:noFill/>
          <a:ln w="9525">
            <a:noFill/>
            <a:miter lim="800000"/>
            <a:headEnd/>
            <a:tailEnd/>
          </a:ln>
        </p:spPr>
      </p:pic>
      <p:pic>
        <p:nvPicPr>
          <p:cNvPr id="14" name="Picture 13" descr="Dansrlogo"/>
          <p:cNvPicPr>
            <a:picLocks noChangeAspect="1" noChangeArrowheads="1"/>
          </p:cNvPicPr>
          <p:nvPr/>
        </p:nvPicPr>
        <p:blipFill>
          <a:blip r:embed="rId9"/>
          <a:srcRect/>
          <a:stretch>
            <a:fillRect/>
          </a:stretch>
        </p:blipFill>
        <p:spPr bwMode="auto">
          <a:xfrm>
            <a:off x="3962400" y="3590925"/>
            <a:ext cx="1905000" cy="676275"/>
          </a:xfrm>
          <a:prstGeom prst="rect">
            <a:avLst/>
          </a:prstGeom>
          <a:noFill/>
          <a:ln w="9525">
            <a:noFill/>
            <a:miter lim="800000"/>
            <a:headEnd/>
            <a:tailEnd/>
          </a:ln>
        </p:spPr>
      </p:pic>
      <p:pic>
        <p:nvPicPr>
          <p:cNvPr id="15" name="Picture 14" descr="Picture 1"/>
          <p:cNvPicPr>
            <a:picLocks noChangeAspect="1" noChangeArrowheads="1"/>
          </p:cNvPicPr>
          <p:nvPr/>
        </p:nvPicPr>
        <p:blipFill>
          <a:blip r:embed="rId10"/>
          <a:srcRect/>
          <a:stretch>
            <a:fillRect/>
          </a:stretch>
        </p:blipFill>
        <p:spPr bwMode="auto">
          <a:xfrm>
            <a:off x="6096000" y="3653142"/>
            <a:ext cx="2209800" cy="547383"/>
          </a:xfrm>
          <a:prstGeom prst="rect">
            <a:avLst/>
          </a:prstGeom>
          <a:noFill/>
          <a:ln w="9525">
            <a:noFill/>
            <a:miter lim="800000"/>
            <a:headEnd/>
            <a:tailEnd/>
          </a:ln>
        </p:spPr>
      </p:pic>
      <p:pic>
        <p:nvPicPr>
          <p:cNvPr id="20" name="Picture 19" descr="Hal Leonard"/>
          <p:cNvPicPr>
            <a:picLocks noChangeAspect="1" noChangeArrowheads="1"/>
          </p:cNvPicPr>
          <p:nvPr/>
        </p:nvPicPr>
        <p:blipFill>
          <a:blip r:embed="rId11"/>
          <a:srcRect/>
          <a:stretch>
            <a:fillRect/>
          </a:stretch>
        </p:blipFill>
        <p:spPr bwMode="auto">
          <a:xfrm>
            <a:off x="1219200" y="4419601"/>
            <a:ext cx="1905000" cy="838200"/>
          </a:xfrm>
          <a:prstGeom prst="rect">
            <a:avLst/>
          </a:prstGeom>
          <a:noFill/>
          <a:ln w="9525">
            <a:noFill/>
            <a:miter lim="800000"/>
            <a:headEnd/>
            <a:tailEnd/>
          </a:ln>
        </p:spPr>
      </p:pic>
      <p:pic>
        <p:nvPicPr>
          <p:cNvPr id="21" name="Picture 20" descr="Jupiter Band Instruments"/>
          <p:cNvPicPr>
            <a:picLocks noChangeAspect="1" noChangeArrowheads="1"/>
          </p:cNvPicPr>
          <p:nvPr/>
        </p:nvPicPr>
        <p:blipFill>
          <a:blip r:embed="rId12"/>
          <a:srcRect/>
          <a:stretch>
            <a:fillRect/>
          </a:stretch>
        </p:blipFill>
        <p:spPr bwMode="auto">
          <a:xfrm>
            <a:off x="3505200" y="4419600"/>
            <a:ext cx="3124200" cy="759416"/>
          </a:xfrm>
          <a:prstGeom prst="rect">
            <a:avLst/>
          </a:prstGeom>
          <a:noFill/>
          <a:ln w="9525">
            <a:noFill/>
            <a:miter lim="800000"/>
            <a:headEnd/>
            <a:tailEnd/>
          </a:ln>
        </p:spPr>
      </p:pic>
      <p:pic>
        <p:nvPicPr>
          <p:cNvPr id="22" name="Picture 21" descr="LOGO Trevor James Flutes_logo.jpg"/>
          <p:cNvPicPr>
            <a:picLocks noChangeAspect="1"/>
          </p:cNvPicPr>
          <p:nvPr/>
        </p:nvPicPr>
        <p:blipFill>
          <a:blip r:embed="rId13"/>
          <a:stretch>
            <a:fillRect/>
          </a:stretch>
        </p:blipFill>
        <p:spPr>
          <a:xfrm>
            <a:off x="6705600" y="4388182"/>
            <a:ext cx="1903843" cy="945818"/>
          </a:xfrm>
          <a:prstGeom prst="rect">
            <a:avLst/>
          </a:prstGeom>
        </p:spPr>
      </p:pic>
      <p:pic>
        <p:nvPicPr>
          <p:cNvPr id="23" name="Picture 22" descr="VIC FIRTH2"/>
          <p:cNvPicPr>
            <a:picLocks noChangeAspect="1" noChangeArrowheads="1"/>
          </p:cNvPicPr>
          <p:nvPr/>
        </p:nvPicPr>
        <p:blipFill>
          <a:blip r:embed="rId14"/>
          <a:srcRect/>
          <a:stretch>
            <a:fillRect/>
          </a:stretch>
        </p:blipFill>
        <p:spPr bwMode="auto">
          <a:xfrm>
            <a:off x="1219200" y="5453063"/>
            <a:ext cx="3200400" cy="719136"/>
          </a:xfrm>
          <a:prstGeom prst="rect">
            <a:avLst/>
          </a:prstGeom>
          <a:noFill/>
          <a:ln w="9525">
            <a:noFill/>
            <a:miter lim="800000"/>
            <a:headEnd/>
            <a:tailEnd/>
          </a:ln>
        </p:spPr>
      </p:pic>
      <p:pic>
        <p:nvPicPr>
          <p:cNvPr id="24" name="Picture 23" descr="Yamaha"/>
          <p:cNvPicPr>
            <a:picLocks noChangeAspect="1" noChangeArrowheads="1"/>
          </p:cNvPicPr>
          <p:nvPr/>
        </p:nvPicPr>
        <p:blipFill>
          <a:blip r:embed="rId15"/>
          <a:srcRect/>
          <a:stretch>
            <a:fillRect/>
          </a:stretch>
        </p:blipFill>
        <p:spPr bwMode="auto">
          <a:xfrm>
            <a:off x="4617713" y="5486400"/>
            <a:ext cx="2926087" cy="685800"/>
          </a:xfrm>
          <a:prstGeom prst="rect">
            <a:avLst/>
          </a:prstGeom>
          <a:noFill/>
          <a:ln w="9525">
            <a:noFill/>
            <a:miter lim="800000"/>
            <a:headEnd/>
            <a:tailEnd/>
          </a:ln>
        </p:spPr>
      </p:pic>
      <p:sp>
        <p:nvSpPr>
          <p:cNvPr id="25" name="Footer Placeholder 5"/>
          <p:cNvSpPr>
            <a:spLocks noGrp="1"/>
          </p:cNvSpPr>
          <p:nvPr/>
        </p:nvSpPr>
        <p:spPr bwMode="auto">
          <a:xfrm>
            <a:off x="0" y="60960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b="1"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Times" charset="0"/>
                <a:ea typeface="+mn-ea"/>
                <a:cs typeface="+mn-cs"/>
              </a:defRPr>
            </a:lvl2pPr>
            <a:lvl3pPr marL="914400" algn="l" rtl="0" fontAlgn="base">
              <a:spcBef>
                <a:spcPct val="0"/>
              </a:spcBef>
              <a:spcAft>
                <a:spcPct val="0"/>
              </a:spcAft>
              <a:defRPr kern="1200">
                <a:solidFill>
                  <a:schemeClr val="tx1"/>
                </a:solidFill>
                <a:latin typeface="Times" charset="0"/>
                <a:ea typeface="+mn-ea"/>
                <a:cs typeface="+mn-cs"/>
              </a:defRPr>
            </a:lvl3pPr>
            <a:lvl4pPr marL="1371600" algn="l" rtl="0" fontAlgn="base">
              <a:spcBef>
                <a:spcPct val="0"/>
              </a:spcBef>
              <a:spcAft>
                <a:spcPct val="0"/>
              </a:spcAft>
              <a:defRPr kern="1200">
                <a:solidFill>
                  <a:schemeClr val="tx1"/>
                </a:solidFill>
                <a:latin typeface="Times" charset="0"/>
                <a:ea typeface="+mn-ea"/>
                <a:cs typeface="+mn-cs"/>
              </a:defRPr>
            </a:lvl4pPr>
            <a:lvl5pPr marL="1828800" algn="l" rtl="0" fontAlgn="base">
              <a:spcBef>
                <a:spcPct val="0"/>
              </a:spcBef>
              <a:spcAft>
                <a:spcPct val="0"/>
              </a:spcAft>
              <a:defRPr kern="1200">
                <a:solidFill>
                  <a:schemeClr val="tx1"/>
                </a:solidFill>
                <a:latin typeface="Times" charset="0"/>
                <a:ea typeface="+mn-ea"/>
                <a:cs typeface="+mn-cs"/>
              </a:defRPr>
            </a:lvl5pPr>
            <a:lvl6pPr marL="2286000" algn="l" defTabSz="457200" rtl="0" eaLnBrk="1" latinLnBrk="0" hangingPunct="1">
              <a:defRPr kern="1200">
                <a:solidFill>
                  <a:schemeClr val="tx1"/>
                </a:solidFill>
                <a:latin typeface="Times" charset="0"/>
                <a:ea typeface="+mn-ea"/>
                <a:cs typeface="+mn-cs"/>
              </a:defRPr>
            </a:lvl6pPr>
            <a:lvl7pPr marL="2743200" algn="l" defTabSz="457200" rtl="0" eaLnBrk="1" latinLnBrk="0" hangingPunct="1">
              <a:defRPr kern="1200">
                <a:solidFill>
                  <a:schemeClr val="tx1"/>
                </a:solidFill>
                <a:latin typeface="Times" charset="0"/>
                <a:ea typeface="+mn-ea"/>
                <a:cs typeface="+mn-cs"/>
              </a:defRPr>
            </a:lvl7pPr>
            <a:lvl8pPr marL="3200400" algn="l" defTabSz="457200" rtl="0" eaLnBrk="1" latinLnBrk="0" hangingPunct="1">
              <a:defRPr kern="1200">
                <a:solidFill>
                  <a:schemeClr val="tx1"/>
                </a:solidFill>
                <a:latin typeface="Times" charset="0"/>
                <a:ea typeface="+mn-ea"/>
                <a:cs typeface="+mn-cs"/>
              </a:defRPr>
            </a:lvl8pPr>
            <a:lvl9pPr marL="3657600" algn="l" defTabSz="457200" rtl="0" eaLnBrk="1" latinLnBrk="0" hangingPunct="1">
              <a:defRPr kern="1200">
                <a:solidFill>
                  <a:schemeClr val="tx1"/>
                </a:solidFill>
                <a:latin typeface="Times" charset="0"/>
                <a:ea typeface="+mn-ea"/>
                <a:cs typeface="+mn-cs"/>
              </a:defRPr>
            </a:lvl9pPr>
          </a:lstStyle>
          <a:p>
            <a:r>
              <a:rPr lang="en-US" sz="3200" b="0" dirty="0" err="1" smtClean="0">
                <a:solidFill>
                  <a:srgbClr val="FFCC00"/>
                </a:solidFill>
                <a:latin typeface="+mn-lt"/>
              </a:rPr>
              <a:t>www.musicachievementcouncil.org</a:t>
            </a:r>
            <a:endParaRPr lang="en-US" sz="3200" b="0" dirty="0" smtClean="0">
              <a:latin typeface="+mn-lt"/>
            </a:endParaRPr>
          </a:p>
          <a:p>
            <a:endParaRPr lang="en-US" sz="3200" b="0" dirty="0">
              <a:latin typeface="+mn-lt"/>
            </a:endParaRPr>
          </a:p>
        </p:txBody>
      </p:sp>
      <p:pic>
        <p:nvPicPr>
          <p:cNvPr id="27" name="Picture 26" descr="iPhone Graphic.png"/>
          <p:cNvPicPr>
            <a:picLocks noChangeAspect="1"/>
          </p:cNvPicPr>
          <p:nvPr/>
        </p:nvPicPr>
        <p:blipFill>
          <a:blip r:embed="rId16"/>
          <a:stretch>
            <a:fillRect/>
          </a:stretch>
        </p:blipFill>
        <p:spPr>
          <a:xfrm>
            <a:off x="7848600" y="5484862"/>
            <a:ext cx="911688" cy="1135011"/>
          </a:xfrm>
          <a:prstGeom prst="rect">
            <a:avLst/>
          </a:prstGeom>
        </p:spPr>
      </p:pic>
      <p:pic>
        <p:nvPicPr>
          <p:cNvPr id="19" name="Picture 18" descr="images.jpeg"/>
          <p:cNvPicPr>
            <a:picLocks noChangeAspect="1"/>
          </p:cNvPicPr>
          <p:nvPr/>
        </p:nvPicPr>
        <p:blipFill>
          <a:blip r:embed="rId17"/>
          <a:stretch>
            <a:fillRect/>
          </a:stretch>
        </p:blipFill>
        <p:spPr>
          <a:xfrm>
            <a:off x="3048000" y="2462242"/>
            <a:ext cx="3048000" cy="1028700"/>
          </a:xfrm>
          <a:prstGeom prst="rect">
            <a:avLst/>
          </a:prstGeom>
        </p:spPr>
      </p:pic>
      <p:sp>
        <p:nvSpPr>
          <p:cNvPr id="26" name="Rectangle 25"/>
          <p:cNvSpPr>
            <a:spLocks noGrp="1" noChangeArrowheads="1"/>
          </p:cNvSpPr>
          <p:nvPr/>
        </p:nvSpPr>
        <p:spPr bwMode="auto">
          <a:xfrm>
            <a:off x="-381000" y="76200"/>
            <a:ext cx="9906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r>
              <a:rPr lang="en-US" sz="3600" dirty="0" smtClean="0">
                <a:solidFill>
                  <a:srgbClr val="FFFFFF"/>
                </a:solidFill>
              </a:rPr>
              <a:t>Session Materials Posted:</a:t>
            </a:r>
          </a:p>
          <a:p>
            <a:pPr algn="ctr"/>
            <a:r>
              <a:rPr lang="en-US" sz="3200" dirty="0" err="1" smtClean="0">
                <a:solidFill>
                  <a:schemeClr val="bg1"/>
                </a:solidFill>
                <a:ea typeface="ＭＳ Ｐゴシック" charset="-128"/>
                <a:cs typeface="ＭＳ Ｐゴシック" charset="-128"/>
              </a:rPr>
              <a:t>www.musicedconsultants.net</a:t>
            </a:r>
            <a:r>
              <a:rPr lang="en-US" sz="3200" dirty="0" smtClean="0">
                <a:solidFill>
                  <a:schemeClr val="bg1"/>
                </a:solidFill>
                <a:ea typeface="ＭＳ Ｐゴシック" charset="-128"/>
                <a:cs typeface="ＭＳ Ｐゴシック" charset="-128"/>
              </a:rPr>
              <a:t>/conference-materials</a:t>
            </a:r>
            <a:endParaRPr lang="en-US" sz="3200" dirty="0">
              <a:solidFill>
                <a:schemeClr val="bg1"/>
              </a:solidFill>
              <a:ea typeface="ＭＳ Ｐゴシック" charset="-128"/>
              <a:cs typeface="ＭＳ Ｐゴシック" charset="-128"/>
            </a:endParaRPr>
          </a:p>
        </p:txBody>
      </p:sp>
      <p:pic>
        <p:nvPicPr>
          <p:cNvPr id="28" name="Picture 27" descr="Screen Shot 2015-12-04 at 9.10.01 AM.png"/>
          <p:cNvPicPr>
            <a:picLocks noChangeAspect="1"/>
          </p:cNvPicPr>
          <p:nvPr/>
        </p:nvPicPr>
        <p:blipFill>
          <a:blip r:embed="rId18"/>
          <a:stretch>
            <a:fillRect/>
          </a:stretch>
        </p:blipFill>
        <p:spPr>
          <a:xfrm>
            <a:off x="50800" y="3733800"/>
            <a:ext cx="1092200" cy="2679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ppt_w*0.05"/>
                                          </p:val>
                                        </p:tav>
                                        <p:tav tm="100000">
                                          <p:val>
                                            <p:strVal val="#ppt_w"/>
                                          </p:val>
                                        </p:tav>
                                      </p:tavLst>
                                    </p:anim>
                                    <p:anim calcmode="lin" valueType="num">
                                      <p:cBhvr>
                                        <p:cTn id="15" dur="500" fill="hold"/>
                                        <p:tgtEl>
                                          <p:spTgt spid="26"/>
                                        </p:tgtEl>
                                        <p:attrNameLst>
                                          <p:attrName>ppt_h</p:attrName>
                                        </p:attrNameLst>
                                      </p:cBhvr>
                                      <p:tavLst>
                                        <p:tav tm="0">
                                          <p:val>
                                            <p:strVal val="#ppt_h"/>
                                          </p:val>
                                        </p:tav>
                                        <p:tav tm="100000">
                                          <p:val>
                                            <p:strVal val="#ppt_h"/>
                                          </p:val>
                                        </p:tav>
                                      </p:tavLst>
                                    </p:anim>
                                    <p:anim calcmode="lin" valueType="num">
                                      <p:cBhvr>
                                        <p:cTn id="16" dur="500" fill="hold"/>
                                        <p:tgtEl>
                                          <p:spTgt spid="26"/>
                                        </p:tgtEl>
                                        <p:attrNameLst>
                                          <p:attrName>ppt_x</p:attrName>
                                        </p:attrNameLst>
                                      </p:cBhvr>
                                      <p:tavLst>
                                        <p:tav tm="0">
                                          <p:val>
                                            <p:strVal val="#ppt_x-.2"/>
                                          </p:val>
                                        </p:tav>
                                        <p:tav tm="100000">
                                          <p:val>
                                            <p:strVal val="#ppt_x"/>
                                          </p:val>
                                        </p:tav>
                                      </p:tavLst>
                                    </p:anim>
                                    <p:anim calcmode="lin" valueType="num">
                                      <p:cBhvr>
                                        <p:cTn id="17" dur="500" fill="hold"/>
                                        <p:tgtEl>
                                          <p:spTgt spid="26"/>
                                        </p:tgtEl>
                                        <p:attrNameLst>
                                          <p:attrName>ppt_y</p:attrName>
                                        </p:attrNameLst>
                                      </p:cBhvr>
                                      <p:tavLst>
                                        <p:tav tm="0">
                                          <p:val>
                                            <p:strVal val="#ppt_y"/>
                                          </p:val>
                                        </p:tav>
                                        <p:tav tm="100000">
                                          <p:val>
                                            <p:strVal val="#ppt_y"/>
                                          </p:val>
                                        </p:tav>
                                      </p:tavLst>
                                    </p:anim>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7" name="Rectangle 5"/>
          <p:cNvSpPr txBox="1">
            <a:spLocks noChangeArrowheads="1"/>
          </p:cNvSpPr>
          <p:nvPr/>
        </p:nvSpPr>
        <p:spPr bwMode="auto">
          <a:xfrm>
            <a:off x="304800" y="1066800"/>
            <a:ext cx="502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All of today’s session attendees will receive </a:t>
            </a:r>
            <a:r>
              <a:rPr lang="en-US" sz="4000" u="sng" dirty="0" smtClean="0">
                <a:solidFill>
                  <a:srgbClr val="FFCC00"/>
                </a:solidFill>
              </a:rPr>
              <a:t>FREE</a:t>
            </a:r>
            <a:r>
              <a:rPr lang="en-US" sz="4000" dirty="0" smtClean="0">
                <a:solidFill>
                  <a:srgbClr val="FFCC00"/>
                </a:solidFill>
              </a:rPr>
              <a:t> COPIES </a:t>
            </a:r>
            <a:r>
              <a:rPr lang="en-US" sz="4000" dirty="0" smtClean="0">
                <a:solidFill>
                  <a:srgbClr val="FFFFFF"/>
                </a:solidFill>
              </a:rPr>
              <a:t>of:</a:t>
            </a:r>
            <a:endParaRPr lang="en-US" sz="4000" dirty="0">
              <a:solidFill>
                <a:srgbClr val="FFFFFF"/>
              </a:solidFill>
            </a:endParaRPr>
          </a:p>
        </p:txBody>
      </p:sp>
      <p:sp>
        <p:nvSpPr>
          <p:cNvPr id="11" name="Rectangle 5"/>
          <p:cNvSpPr txBox="1">
            <a:spLocks noChangeArrowheads="1"/>
          </p:cNvSpPr>
          <p:nvPr/>
        </p:nvSpPr>
        <p:spPr bwMode="auto">
          <a:xfrm>
            <a:off x="228600" y="3200400"/>
            <a:ext cx="4800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i="1" dirty="0" smtClean="0">
                <a:solidFill>
                  <a:srgbClr val="2AB091"/>
                </a:solidFill>
                <a:effectLst/>
              </a:rPr>
              <a:t>A Practical Guide for Recruitment and Retention</a:t>
            </a:r>
            <a:endParaRPr lang="en-US" sz="4800" i="1" dirty="0">
              <a:solidFill>
                <a:srgbClr val="2AB091"/>
              </a:solidFill>
              <a:effectLst/>
            </a:endParaRPr>
          </a:p>
        </p:txBody>
      </p:sp>
      <p:pic>
        <p:nvPicPr>
          <p:cNvPr id="8" name="Picture 7" descr="RecruitmentCOVER.jpg"/>
          <p:cNvPicPr>
            <a:picLocks noChangeAspect="1"/>
          </p:cNvPicPr>
          <p:nvPr/>
        </p:nvPicPr>
        <p:blipFill>
          <a:blip r:embed="rId2"/>
          <a:stretch>
            <a:fillRect/>
          </a:stretch>
        </p:blipFill>
        <p:spPr>
          <a:xfrm>
            <a:off x="5334000" y="1066800"/>
            <a:ext cx="3390426" cy="4387850"/>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CC00"/>
                </a:solidFill>
                <a:latin typeface="+mn-lt"/>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CC00"/>
                </a:solidFill>
              </a:rPr>
              <a:t>www.musicachievementcouncil.org</a:t>
            </a:r>
            <a:endParaRPr lang="en-US" sz="3200" dirty="0">
              <a:solidFill>
                <a:srgbClr val="FFCC00"/>
              </a:solidFill>
            </a:endParaRPr>
          </a:p>
        </p:txBody>
      </p:sp>
      <p:sp>
        <p:nvSpPr>
          <p:cNvPr id="7" name="Rectangle 5"/>
          <p:cNvSpPr txBox="1">
            <a:spLocks noChangeArrowheads="1"/>
          </p:cNvSpPr>
          <p:nvPr/>
        </p:nvSpPr>
        <p:spPr bwMode="auto">
          <a:xfrm>
            <a:off x="304800" y="1066800"/>
            <a:ext cx="4953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rPr>
              <a:t>All of today’s session attendees will receive </a:t>
            </a:r>
            <a:r>
              <a:rPr lang="en-US" sz="4000" u="sng" dirty="0" smtClean="0">
                <a:solidFill>
                  <a:srgbClr val="FFCC00"/>
                </a:solidFill>
              </a:rPr>
              <a:t>FREE</a:t>
            </a:r>
            <a:r>
              <a:rPr lang="en-US" sz="4000" dirty="0" smtClean="0">
                <a:solidFill>
                  <a:srgbClr val="FFCC00"/>
                </a:solidFill>
              </a:rPr>
              <a:t> COPIES </a:t>
            </a:r>
            <a:r>
              <a:rPr lang="en-US" sz="4000" dirty="0" smtClean="0">
                <a:solidFill>
                  <a:srgbClr val="FFFFFF"/>
                </a:solidFill>
              </a:rPr>
              <a:t>of:</a:t>
            </a:r>
            <a:endParaRPr lang="en-US" sz="4000" dirty="0">
              <a:solidFill>
                <a:srgbClr val="FFFFFF"/>
              </a:solidFill>
            </a:endParaRPr>
          </a:p>
        </p:txBody>
      </p:sp>
      <p:sp>
        <p:nvSpPr>
          <p:cNvPr id="11" name="Rectangle 5"/>
          <p:cNvSpPr txBox="1">
            <a:spLocks noChangeArrowheads="1"/>
          </p:cNvSpPr>
          <p:nvPr/>
        </p:nvSpPr>
        <p:spPr bwMode="auto">
          <a:xfrm>
            <a:off x="228600" y="3048000"/>
            <a:ext cx="4800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i="1" dirty="0" smtClean="0">
                <a:solidFill>
                  <a:srgbClr val="45A3D6"/>
                </a:solidFill>
              </a:rPr>
              <a:t>Tips for Success:</a:t>
            </a:r>
          </a:p>
          <a:p>
            <a:pPr algn="ctr"/>
            <a:r>
              <a:rPr lang="en-US" sz="4800" i="1" dirty="0" smtClean="0">
                <a:solidFill>
                  <a:srgbClr val="45A3D6"/>
                </a:solidFill>
              </a:rPr>
              <a:t>A Guide for Instrumental Music Teachers</a:t>
            </a:r>
            <a:endParaRPr lang="en-US" sz="4800" i="1" dirty="0">
              <a:solidFill>
                <a:srgbClr val="45A3D6"/>
              </a:solidFill>
            </a:endParaRPr>
          </a:p>
        </p:txBody>
      </p:sp>
      <p:pic>
        <p:nvPicPr>
          <p:cNvPr id="8" name="Picture 7" descr="SuccessCOVER.jpg"/>
          <p:cNvPicPr>
            <a:picLocks noChangeAspect="1"/>
          </p:cNvPicPr>
          <p:nvPr/>
        </p:nvPicPr>
        <p:blipFill>
          <a:blip r:embed="rId2"/>
          <a:stretch>
            <a:fillRect/>
          </a:stretch>
        </p:blipFill>
        <p:spPr>
          <a:xfrm>
            <a:off x="5299357" y="1026211"/>
            <a:ext cx="3387443" cy="4383989"/>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9"/>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1470</TotalTime>
  <Words>3127</Words>
  <Application>Microsoft Macintosh PowerPoint</Application>
  <PresentationFormat>On-screen Show (4:3)</PresentationFormat>
  <Paragraphs>491</Paragraphs>
  <Slides>71</Slides>
  <Notes>52</Notes>
  <HiddenSlides>0</HiddenSlides>
  <MMClips>1</MMClips>
  <ScaleCrop>false</ScaleCrop>
  <HeadingPairs>
    <vt:vector size="4" baseType="variant">
      <vt:variant>
        <vt:lpstr>Design Template</vt:lpstr>
      </vt:variant>
      <vt:variant>
        <vt:i4>1</vt:i4>
      </vt:variant>
      <vt:variant>
        <vt:lpstr>Slide Titles</vt:lpstr>
      </vt:variant>
      <vt:variant>
        <vt:i4>71</vt:i4>
      </vt:variant>
    </vt:vector>
  </HeadingPairs>
  <TitlesOfParts>
    <vt:vector size="72" baseType="lpstr">
      <vt:lpstr>Default Design</vt:lpstr>
      <vt:lpstr>DID YOU KNOW . . .</vt:lpstr>
      <vt:lpstr>DID YOU KNOW . . .</vt:lpstr>
      <vt:lpstr>DID YOU KNOW . . .</vt:lpstr>
      <vt:lpstr>THE MESSAGE IS. . .</vt:lpstr>
      <vt:lpstr>THE MESSAGE IS. . .</vt:lpstr>
      <vt:lpstr>THE MESSAGE IS.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WHAT WAS LEARNED?</vt:lpstr>
      <vt:lpstr>FAMOUS QUOTES. . .</vt:lpstr>
      <vt:lpstr>FAMOUS QUOTES. . .</vt:lpstr>
      <vt:lpstr>Slide 27</vt:lpstr>
      <vt:lpstr>Slide 28</vt:lpstr>
      <vt:lpstr>Slide 29</vt:lpstr>
      <vt:lpstr>Today’s Session:</vt:lpstr>
      <vt:lpstr>WHAT Other Teachers Think I Do!</vt:lpstr>
      <vt:lpstr>WHAT the Kids (I Don’t Already Teach) Think I Do!</vt:lpstr>
      <vt:lpstr>WHAT Society Thinks I Do! </vt:lpstr>
      <vt:lpstr>WHAT My Mom Thinks I Do!</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YOU KNOW . . .</dc:title>
  <dc:creator>bharvey</dc:creator>
  <cp:lastModifiedBy>Marcia Neel</cp:lastModifiedBy>
  <cp:revision>480</cp:revision>
  <dcterms:created xsi:type="dcterms:W3CDTF">2015-12-17T04:08:17Z</dcterms:created>
  <dcterms:modified xsi:type="dcterms:W3CDTF">2015-12-17T04:08:39Z</dcterms:modified>
</cp:coreProperties>
</file>