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56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98" r:id="rId4"/>
    <p:sldId id="353" r:id="rId5"/>
    <p:sldId id="258" r:id="rId6"/>
    <p:sldId id="262" r:id="rId7"/>
    <p:sldId id="266" r:id="rId8"/>
    <p:sldId id="268" r:id="rId9"/>
    <p:sldId id="263" r:id="rId10"/>
    <p:sldId id="357" r:id="rId11"/>
    <p:sldId id="265" r:id="rId12"/>
    <p:sldId id="305" r:id="rId13"/>
    <p:sldId id="362" r:id="rId14"/>
    <p:sldId id="354" r:id="rId15"/>
    <p:sldId id="308" r:id="rId16"/>
    <p:sldId id="366" r:id="rId17"/>
    <p:sldId id="330" r:id="rId18"/>
    <p:sldId id="367" r:id="rId19"/>
    <p:sldId id="331" r:id="rId20"/>
    <p:sldId id="352" r:id="rId21"/>
    <p:sldId id="313" r:id="rId22"/>
    <p:sldId id="355" r:id="rId23"/>
    <p:sldId id="314" r:id="rId24"/>
    <p:sldId id="338" r:id="rId25"/>
    <p:sldId id="342" r:id="rId26"/>
    <p:sldId id="360" r:id="rId27"/>
    <p:sldId id="348" r:id="rId28"/>
    <p:sldId id="349" r:id="rId29"/>
    <p:sldId id="361" r:id="rId30"/>
    <p:sldId id="368" r:id="rId31"/>
    <p:sldId id="370" r:id="rId32"/>
    <p:sldId id="369" r:id="rId33"/>
    <p:sldId id="371" r:id="rId34"/>
    <p:sldId id="363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6E6E6"/>
    <a:srgbClr val="008080"/>
    <a:srgbClr val="FF7051"/>
    <a:srgbClr val="C531C8"/>
    <a:srgbClr val="7E7E7E"/>
    <a:srgbClr val="000000"/>
    <a:srgbClr val="FFFF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32787"/>
    <p:restoredTop sz="90929"/>
  </p:normalViewPr>
  <p:slideViewPr>
    <p:cSldViewPr>
      <p:cViewPr varScale="1">
        <p:scale>
          <a:sx n="34" d="100"/>
          <a:sy n="34" d="100"/>
        </p:scale>
        <p:origin x="-116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r>
              <a:rPr lang="en-US"/>
              <a:t>Produced by the Music Achievement Council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E8422B36-9810-A94F-B947-B7CA23D8F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r>
              <a:rPr lang="en-US"/>
              <a:t>Produced by the Music Achievement Council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3D0190FC-3E52-6846-AB88-04579E93A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Produced by the Music Achievement Council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6DFC6E-F700-234A-A240-24519C7A0FFA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/>
              <a:t>Produced by the Music Achievement Council</a:t>
            </a:r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17F40202-339C-5743-ACE6-0612D55E5F6D}" type="slidenum">
              <a:rPr lang="en-US" sz="1200"/>
              <a:pPr algn="r"/>
              <a:t>10</a:t>
            </a:fld>
            <a:endParaRPr lang="en-US" sz="1200"/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Produced by the Music Achievement Council</a:t>
            </a:r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98FC07-A6E0-5E41-A585-35483D248958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11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Produced by the Music Achievement Council</a:t>
            </a:r>
          </a:p>
        </p:txBody>
      </p:sp>
      <p:sp>
        <p:nvSpPr>
          <p:cNvPr id="389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063609-25FA-2F4E-9057-F3562D845287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12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/>
              <a:t>Produced by the Music Achievement Council</a:t>
            </a:r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5EFBB97B-EBDB-4F44-834E-BB3A37F134E4}" type="slidenum">
              <a:rPr lang="en-US" sz="1200"/>
              <a:pPr algn="r"/>
              <a:t>13</a:t>
            </a:fld>
            <a:endParaRPr lang="en-US" sz="1200"/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/>
              <a:t>Produced by the Music Achievement Council</a:t>
            </a: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F1F21986-6C5A-7A47-98EF-95BCC03985CA}" type="slidenum">
              <a:rPr lang="en-US" sz="1200"/>
              <a:pPr algn="r"/>
              <a:t>14</a:t>
            </a:fld>
            <a:endParaRPr lang="en-US" sz="1200"/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Produced by the Music Achievement Council</a:t>
            </a:r>
          </a:p>
        </p:txBody>
      </p:sp>
      <p:sp>
        <p:nvSpPr>
          <p:cNvPr id="450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592002-4822-C944-BA3C-B6D090F717B2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15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/>
              <a:t>Produced by the Music Achievement Council</a:t>
            </a:r>
          </a:p>
        </p:txBody>
      </p:sp>
      <p:sp>
        <p:nvSpPr>
          <p:cNvPr id="7987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F2338478-1039-4449-9568-7265CD17C53C}" type="slidenum">
              <a:rPr lang="en-US" sz="1200"/>
              <a:pPr algn="r"/>
              <a:t>16</a:t>
            </a:fld>
            <a:endParaRPr lang="en-US" sz="1200"/>
          </a:p>
        </p:txBody>
      </p:sp>
      <p:sp>
        <p:nvSpPr>
          <p:cNvPr id="79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Produced by the Music Achievement Council</a:t>
            </a:r>
          </a:p>
        </p:txBody>
      </p:sp>
      <p:sp>
        <p:nvSpPr>
          <p:cNvPr id="471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C787A7-C9C4-CA40-B597-EFFC1C648CFB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17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/>
              <a:t>Produced by the Music Achievement Council</a:t>
            </a:r>
          </a:p>
        </p:txBody>
      </p:sp>
      <p:sp>
        <p:nvSpPr>
          <p:cNvPr id="8192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F6FD6D3-CFDA-2A4D-B67E-71D22279C17D}" type="slidenum">
              <a:rPr lang="en-US" sz="1200"/>
              <a:pPr algn="r"/>
              <a:t>18</a:t>
            </a:fld>
            <a:endParaRPr lang="en-US" sz="1200"/>
          </a:p>
        </p:txBody>
      </p:sp>
      <p:sp>
        <p:nvSpPr>
          <p:cNvPr id="819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Produced by the Music Achievement Council</a:t>
            </a:r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6D3C4D-589A-274A-88FC-CADE8781ACEB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19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Produced by the Music Achievement Council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E43D52-0FDB-C349-BEC2-4BFD7604C89D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2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Produced by the Music Achievement Council</a:t>
            </a:r>
          </a:p>
        </p:txBody>
      </p:sp>
      <p:sp>
        <p:nvSpPr>
          <p:cNvPr id="512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441E17-2ADC-C042-B0A8-B7326D12CB79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20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Produced by the Music Achievement Council</a:t>
            </a:r>
          </a:p>
        </p:txBody>
      </p:sp>
      <p:sp>
        <p:nvSpPr>
          <p:cNvPr id="532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5F02FF-0078-9048-864D-E90DE4A97BA8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21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/>
              <a:t>Produced by the Music Achievement Council</a:t>
            </a:r>
          </a:p>
        </p:txBody>
      </p:sp>
      <p:sp>
        <p:nvSpPr>
          <p:cNvPr id="5529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ACD48491-1693-2A43-A35A-5D51A5A0773B}" type="slidenum">
              <a:rPr lang="en-US" sz="1200"/>
              <a:pPr algn="r"/>
              <a:t>22</a:t>
            </a:fld>
            <a:endParaRPr lang="en-US" sz="1200"/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Produced by the Music Achievement Council</a:t>
            </a:r>
          </a:p>
        </p:txBody>
      </p:sp>
      <p:sp>
        <p:nvSpPr>
          <p:cNvPr id="573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1D5A86-C303-784B-8C38-23FCA4A3C201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23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Produced by the Music Achievement Council</a:t>
            </a:r>
          </a:p>
        </p:txBody>
      </p:sp>
      <p:sp>
        <p:nvSpPr>
          <p:cNvPr id="593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2F55F4-3CAF-8741-A77A-8E6FEA1B923C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24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Produced by the Music Achievement Council</a:t>
            </a:r>
          </a:p>
        </p:txBody>
      </p:sp>
      <p:sp>
        <p:nvSpPr>
          <p:cNvPr id="614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45E81D-C5EE-D546-9446-12160BD89686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25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/>
              <a:t>Produced by the Music Achievement Council</a:t>
            </a:r>
          </a:p>
        </p:txBody>
      </p:sp>
      <p:sp>
        <p:nvSpPr>
          <p:cNvPr id="6349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5A40C6D-E44B-9142-B239-B429F8521985}" type="slidenum">
              <a:rPr lang="en-US" sz="1200"/>
              <a:pPr algn="r"/>
              <a:t>26</a:t>
            </a:fld>
            <a:endParaRPr lang="en-US" sz="1200"/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Produced by the Music Achievement Council</a:t>
            </a:r>
          </a:p>
        </p:txBody>
      </p:sp>
      <p:sp>
        <p:nvSpPr>
          <p:cNvPr id="655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7E1848-B556-944F-A825-6F01BCB73260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27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Produced by the Music Achievement Council</a:t>
            </a:r>
          </a:p>
        </p:txBody>
      </p:sp>
      <p:sp>
        <p:nvSpPr>
          <p:cNvPr id="675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E79DB3-768E-4945-AD0F-1C7DDF13BA9D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28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/>
              <a:t>Produced by the Music Achievement Council</a:t>
            </a:r>
          </a:p>
        </p:txBody>
      </p:sp>
      <p:sp>
        <p:nvSpPr>
          <p:cNvPr id="6963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470E7ED9-B0BE-2C49-9D8D-669D52BAD3DA}" type="slidenum">
              <a:rPr lang="en-US" sz="1200"/>
              <a:pPr algn="r"/>
              <a:t>29</a:t>
            </a:fld>
            <a:endParaRPr lang="en-US" sz="120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Produced by the Music Achievement Council</a:t>
            </a:r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79DF05-8EA5-414C-9180-7B852B7E1099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3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/>
              <a:t>Produced by the Music Achievement Council</a:t>
            </a:r>
          </a:p>
        </p:txBody>
      </p:sp>
      <p:sp>
        <p:nvSpPr>
          <p:cNvPr id="6963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470E7ED9-B0BE-2C49-9D8D-669D52BAD3DA}" type="slidenum">
              <a:rPr lang="en-US" sz="1200"/>
              <a:pPr algn="r"/>
              <a:t>30</a:t>
            </a:fld>
            <a:endParaRPr lang="en-US" sz="120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/>
              <a:t>Produced by the Music Achievement Council</a:t>
            </a:r>
          </a:p>
        </p:txBody>
      </p:sp>
      <p:sp>
        <p:nvSpPr>
          <p:cNvPr id="6963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470E7ED9-B0BE-2C49-9D8D-669D52BAD3DA}" type="slidenum">
              <a:rPr lang="en-US" sz="1200"/>
              <a:pPr algn="r"/>
              <a:t>31</a:t>
            </a:fld>
            <a:endParaRPr lang="en-US" sz="120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/>
              <a:t>Produced by the Music Achievement Council</a:t>
            </a:r>
          </a:p>
        </p:txBody>
      </p:sp>
      <p:sp>
        <p:nvSpPr>
          <p:cNvPr id="6963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470E7ED9-B0BE-2C49-9D8D-669D52BAD3DA}" type="slidenum">
              <a:rPr lang="en-US" sz="1200"/>
              <a:pPr algn="r"/>
              <a:t>32</a:t>
            </a:fld>
            <a:endParaRPr lang="en-US" sz="120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/>
              <a:t>Produced by the Music Achievement Council</a:t>
            </a:r>
          </a:p>
        </p:txBody>
      </p:sp>
      <p:sp>
        <p:nvSpPr>
          <p:cNvPr id="6963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470E7ED9-B0BE-2C49-9D8D-669D52BAD3DA}" type="slidenum">
              <a:rPr lang="en-US" sz="1200"/>
              <a:pPr algn="r"/>
              <a:t>33</a:t>
            </a:fld>
            <a:endParaRPr lang="en-US" sz="120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/>
              <a:t>Produced by the Music Achievement Council</a:t>
            </a:r>
          </a:p>
        </p:txBody>
      </p:sp>
      <p:sp>
        <p:nvSpPr>
          <p:cNvPr id="7373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9E8A155-4149-8E40-9865-05CD889BAE6F}" type="slidenum">
              <a:rPr lang="en-US" sz="1200"/>
              <a:pPr algn="r"/>
              <a:t>34</a:t>
            </a:fld>
            <a:endParaRPr lang="en-US" sz="1200"/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/>
              <a:t>Produced by the Music Achievement Council</a:t>
            </a:r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288FF581-3853-BD4E-95B7-36729BF287E1}" type="slidenum">
              <a:rPr lang="en-US" sz="1200"/>
              <a:pPr algn="r"/>
              <a:t>4</a:t>
            </a:fld>
            <a:endParaRPr lang="en-US" sz="1200"/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Produced by the Music Achievement Council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A34E91-7D91-6D49-BE97-6ACB975E29F9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5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Produced by the Music Achievement Council</a:t>
            </a: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C1E7E6-20DF-524C-8AA5-9AFDB24DBFD4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6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Produced by the Music Achievement Council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FE06AF-1BCC-2F47-9036-4CF2644EBBDF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7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Produced by the Music Achievement Council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1EDB61-9274-5F41-8D50-F3E6FABEF7DD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8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Produced by the Music Achievement Council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8F0759-3873-594A-B64B-7C4CE13DEF92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9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5EA12-3073-A840-BF59-8FB3718AC144}" type="datetime1">
              <a:rPr lang="en-US"/>
              <a:pPr>
                <a:defRPr/>
              </a:pPr>
              <a:t>2/27/13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1F59F-33E8-E742-9552-925D3FE1B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1D22A-8A35-4448-A01E-EEB7114269DF}" type="datetime1">
              <a:rPr lang="en-US"/>
              <a:pPr>
                <a:defRPr/>
              </a:pPr>
              <a:t>2/27/13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F9350-417B-FC43-8433-35BCA79C3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33AEE-407E-AE49-8443-1637DC26CC2B}" type="datetime1">
              <a:rPr lang="en-US"/>
              <a:pPr>
                <a:defRPr/>
              </a:pPr>
              <a:t>2/27/13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2E68E-0CDB-F044-ABFA-6783B1DEF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1AE75-DB5A-2B44-A00B-0C5F110808BC}" type="datetime1">
              <a:rPr lang="en-US"/>
              <a:pPr>
                <a:defRPr/>
              </a:pPr>
              <a:t>2/27/13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20ECE-258C-8C46-A503-35941962D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68BE7-EABD-4A48-A03B-4791340C9BC4}" type="datetime1">
              <a:rPr lang="en-US"/>
              <a:pPr>
                <a:defRPr/>
              </a:pPr>
              <a:t>2/27/13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1AAC6-D40B-A441-B370-988CE6F73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35DDA-873C-8741-86BF-E5FADD62E104}" type="datetime1">
              <a:rPr lang="en-US"/>
              <a:pPr>
                <a:defRPr/>
              </a:pPr>
              <a:t>2/27/13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B513C-957D-C040-8960-B0030C242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7C9F5-1237-954A-AB3C-59A0AAB72CF0}" type="datetime1">
              <a:rPr lang="en-US"/>
              <a:pPr>
                <a:defRPr/>
              </a:pPr>
              <a:t>2/27/13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61664-1719-9E49-99EB-88029D9C6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C5871-8852-5744-BB13-C3FB0F6FD01B}" type="datetime1">
              <a:rPr lang="en-US"/>
              <a:pPr>
                <a:defRPr/>
              </a:pPr>
              <a:t>2/27/13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C92FB-5F3B-1641-82DA-FC0B45920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CD37D-D31C-4F4E-8B86-5A97B2357A18}" type="datetime1">
              <a:rPr lang="en-US"/>
              <a:pPr>
                <a:defRPr/>
              </a:pPr>
              <a:t>2/27/13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FF9D9-B735-824E-9439-B5B227CA2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E9066-026B-7E41-885C-CC17561DCE07}" type="datetime1">
              <a:rPr lang="en-US"/>
              <a:pPr>
                <a:defRPr/>
              </a:pPr>
              <a:t>2/27/13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CFBDA-7A37-C44F-87F5-B86F211C4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2F53C-78BD-9348-8CC0-3E9D020417B5}" type="datetime1">
              <a:rPr lang="en-US"/>
              <a:pPr>
                <a:defRPr/>
              </a:pPr>
              <a:t>2/27/13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225DE-59FE-1A44-95D0-ED8CE9D10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chemeClr val="hlink">
                <a:gamma/>
                <a:shade val="46275"/>
                <a:invGamma/>
              </a:schemeClr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A26B7FC-EE9E-F44B-99C9-943CCADF7E26}" type="datetime1">
              <a:rPr lang="en-US"/>
              <a:pPr>
                <a:defRPr/>
              </a:pPr>
              <a:t>2/27/13</a:t>
            </a:fld>
            <a:endParaRPr lang="en-US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60C5569-37A7-DC44-A564-B13DA1634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Osaka" pitchFamily="-109" charset="-128"/>
          <a:cs typeface="Osaka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Osaka" pitchFamily="-109" charset="-128"/>
          <a:cs typeface="Osaka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Osaka" pitchFamily="-109" charset="-128"/>
          <a:cs typeface="Osaka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Osaka" pitchFamily="-109" charset="-128"/>
          <a:cs typeface="Osaka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Osaka" pitchFamily="-109" charset="-128"/>
          <a:cs typeface="Osaka" pitchFamily="-109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Osaka" pitchFamily="-109" charset="-128"/>
          <a:cs typeface="Osaka" pitchFamily="-109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Osaka" pitchFamily="-109" charset="-128"/>
          <a:cs typeface="Osaka" pitchFamily="-109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Osaka" pitchFamily="-109" charset="-128"/>
          <a:cs typeface="Osaka" pitchFamily="-109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1.png"/><Relationship Id="rId1" Type="http://schemas.openxmlformats.org/officeDocument/2006/relationships/video" Target="file://localhost/Users/marcianeel/Desktop/Projects/KS%20MEA%202013/KMEA%20PPTs/4a%20Tips%20Session/First%20Performance%20copy.mov" TargetMode="Externa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df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df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10.png"/><Relationship Id="rId5" Type="http://schemas.openxmlformats.org/officeDocument/2006/relationships/image" Target="../media/image31.pdf"/><Relationship Id="rId6" Type="http://schemas.openxmlformats.org/officeDocument/2006/relationships/image" Target="NUL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4.png"/><Relationship Id="rId12" Type="http://schemas.openxmlformats.org/officeDocument/2006/relationships/image" Target="../media/image45.png"/><Relationship Id="rId13" Type="http://schemas.openxmlformats.org/officeDocument/2006/relationships/image" Target="../media/image46.png"/><Relationship Id="rId14" Type="http://schemas.openxmlformats.org/officeDocument/2006/relationships/image" Target="../media/image47.png"/><Relationship Id="rId15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jpeg"/><Relationship Id="rId6" Type="http://schemas.openxmlformats.org/officeDocument/2006/relationships/image" Target="../media/image39.png"/><Relationship Id="rId7" Type="http://schemas.openxmlformats.org/officeDocument/2006/relationships/image" Target="../media/image40.jpeg"/><Relationship Id="rId8" Type="http://schemas.openxmlformats.org/officeDocument/2006/relationships/image" Target="../media/image41.jpeg"/><Relationship Id="rId9" Type="http://schemas.openxmlformats.org/officeDocument/2006/relationships/image" Target="../media/image42.jpeg"/><Relationship Id="rId10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quarter" idx="10"/>
          </p:nvPr>
        </p:nvSpPr>
        <p:spPr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Tahoma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0" y="0"/>
            <a:ext cx="91440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charset="0"/>
              </a:rPr>
              <a:t>TIPS</a:t>
            </a:r>
            <a:r>
              <a:rPr lang="en-US" sz="5400" i="1" dirty="0">
                <a:solidFill>
                  <a:srgbClr val="FFFF00"/>
                </a:solidFill>
                <a:latin typeface="Times New Roman" charset="0"/>
              </a:rPr>
              <a:t> for Success!</a:t>
            </a:r>
            <a:endParaRPr lang="en-US" sz="5400" dirty="0">
              <a:solidFill>
                <a:srgbClr val="FFFF00"/>
              </a:solidFill>
              <a:latin typeface="Times New Roman" charset="0"/>
            </a:endParaRPr>
          </a:p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charset="0"/>
              </a:rPr>
              <a:t>Secrets Revealed From Our Very Best!</a:t>
            </a:r>
            <a:endParaRPr lang="en-US" sz="3200" dirty="0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15365" name="Rectangle 13"/>
          <p:cNvSpPr>
            <a:spLocks noChangeArrowheads="1"/>
          </p:cNvSpPr>
          <p:nvPr/>
        </p:nvSpPr>
        <p:spPr bwMode="auto">
          <a:xfrm>
            <a:off x="2209800" y="63246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i="1" dirty="0" err="1" smtClean="0">
                <a:solidFill>
                  <a:srgbClr val="FFFF00"/>
                </a:solidFill>
                <a:latin typeface="Times New Roman" charset="0"/>
              </a:rPr>
              <a:t>www.MusicAchievementCouncil.org</a:t>
            </a:r>
            <a:endParaRPr lang="en-US" sz="2000" i="1" dirty="0">
              <a:solidFill>
                <a:srgbClr val="FFFF00"/>
              </a:solidFill>
              <a:latin typeface="Times New Roman" charset="0"/>
            </a:endParaRPr>
          </a:p>
        </p:txBody>
      </p:sp>
      <p:pic>
        <p:nvPicPr>
          <p:cNvPr id="15366" name="Picture 10" descr="MAC logo color.jp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5159079"/>
            <a:ext cx="3810000" cy="114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10"/>
          <p:cNvSpPr>
            <a:spLocks noChangeArrowheads="1"/>
          </p:cNvSpPr>
          <p:nvPr/>
        </p:nvSpPr>
        <p:spPr bwMode="auto">
          <a:xfrm>
            <a:off x="3200400" y="1639669"/>
            <a:ext cx="24787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Times New Roman" charset="0"/>
              </a:rPr>
              <a:t>Marcia Neel</a:t>
            </a:r>
            <a:endParaRPr lang="en-US" sz="5400" dirty="0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295400" y="2316540"/>
            <a:ext cx="6462789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FF"/>
                </a:solidFill>
                <a:latin typeface="Times New Roman" pitchFamily="-104" charset="0"/>
              </a:rPr>
              <a:t>2013 KMEA</a:t>
            </a:r>
          </a:p>
          <a:p>
            <a:pPr algn="ctr"/>
            <a:r>
              <a:rPr lang="en-US" sz="5400" b="1" dirty="0" smtClean="0">
                <a:solidFill>
                  <a:srgbClr val="FFFFFF"/>
                </a:solidFill>
                <a:effectLst>
                  <a:reflection stA="50000" endPos="75000" dist="12700" dir="5400000" sy="-100000" algn="bl" rotWithShape="0"/>
                </a:effectLst>
                <a:latin typeface="Times New Roman" pitchFamily="-104" charset="0"/>
              </a:rPr>
              <a:t>In-Service Workshop</a:t>
            </a:r>
            <a:endParaRPr lang="en-US" sz="5400" b="1" dirty="0">
              <a:solidFill>
                <a:srgbClr val="FFFFFF"/>
              </a:solidFill>
              <a:effectLst>
                <a:reflection stA="50000" endPos="75000" dist="12700" dir="5400000" sy="-100000" algn="bl" rotWithShape="0"/>
              </a:effectLst>
              <a:latin typeface="Times New Roman" pitchFamily="-104" charset="0"/>
            </a:endParaRPr>
          </a:p>
        </p:txBody>
      </p:sp>
      <p:pic>
        <p:nvPicPr>
          <p:cNvPr id="16" name="Picture 15" descr="Manning Music bw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244679"/>
            <a:ext cx="2457450" cy="841335"/>
          </a:xfrm>
          <a:prstGeom prst="rect">
            <a:avLst/>
          </a:prstGeom>
        </p:spPr>
      </p:pic>
      <p:pic>
        <p:nvPicPr>
          <p:cNvPr id="17" name="Picture 16" descr="REW logo jpg tigh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4244679"/>
            <a:ext cx="2887131" cy="838199"/>
          </a:xfrm>
          <a:prstGeom prst="rect">
            <a:avLst/>
          </a:prstGeom>
        </p:spPr>
      </p:pic>
      <p:pic>
        <p:nvPicPr>
          <p:cNvPr id="18" name="Picture 17" descr="SMI-small-n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5424" y="4303416"/>
            <a:ext cx="2111376" cy="772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/>
          <p:cNvSpPr txBox="1">
            <a:spLocks noGrp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1400">
              <a:latin typeface="Tahoma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991600" cy="1371600"/>
          </a:xfrm>
        </p:spPr>
        <p:txBody>
          <a:bodyPr/>
          <a:lstStyle/>
          <a:p>
            <a:pPr eaLnBrk="1" hangingPunct="1"/>
            <a:r>
              <a:rPr lang="en-US" sz="3600" i="1">
                <a:solidFill>
                  <a:srgbClr val="FFFF00"/>
                </a:solidFill>
                <a:latin typeface="Times New Roman" charset="0"/>
              </a:rPr>
              <a:t>Focusing on the Classroom</a:t>
            </a:r>
            <a:br>
              <a:rPr lang="en-US" sz="3600" i="1">
                <a:solidFill>
                  <a:srgbClr val="FFFF00"/>
                </a:solidFill>
                <a:latin typeface="Times New Roman" charset="0"/>
              </a:rPr>
            </a:br>
            <a:r>
              <a:rPr lang="en-US" sz="3600" i="1">
                <a:solidFill>
                  <a:srgbClr val="FFFF00"/>
                </a:solidFill>
                <a:latin typeface="Times New Roman" charset="0"/>
              </a:rPr>
              <a:t> </a:t>
            </a:r>
            <a:r>
              <a:rPr lang="en-US" sz="4000">
                <a:solidFill>
                  <a:srgbClr val="FFFF00"/>
                </a:solidFill>
                <a:latin typeface="Times New Roman" charset="0"/>
              </a:rPr>
              <a:t>Recruiting and Retaining Students</a:t>
            </a:r>
            <a:endParaRPr lang="en-US" sz="2800">
              <a:solidFill>
                <a:srgbClr val="FFFF00"/>
              </a:solidFill>
              <a:latin typeface="Times New Roman" charset="0"/>
            </a:endParaRPr>
          </a:p>
        </p:txBody>
      </p:sp>
      <p:pic>
        <p:nvPicPr>
          <p:cNvPr id="5" name="First Performance copy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144780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quarter" idx="10"/>
          </p:nvPr>
        </p:nvSpPr>
        <p:spPr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Tahoma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i="1">
                <a:solidFill>
                  <a:srgbClr val="FFFF00"/>
                </a:solidFill>
                <a:latin typeface="Times New Roman" charset="0"/>
              </a:rPr>
              <a:t>Focusing on the Classroom</a:t>
            </a:r>
            <a:r>
              <a:rPr lang="en-US">
                <a:solidFill>
                  <a:srgbClr val="FFFF00"/>
                </a:solidFill>
                <a:latin typeface="Times New Roman" charset="0"/>
              </a:rPr>
              <a:t/>
            </a:r>
            <a:br>
              <a:rPr lang="en-US">
                <a:solidFill>
                  <a:srgbClr val="FFFF00"/>
                </a:solidFill>
                <a:latin typeface="Times New Roman" charset="0"/>
              </a:rPr>
            </a:br>
            <a:r>
              <a:rPr lang="en-US" sz="4000">
                <a:solidFill>
                  <a:srgbClr val="FFFF00"/>
                </a:solidFill>
                <a:latin typeface="Times New Roman" charset="0"/>
              </a:rPr>
              <a:t>Recruitment and Retention</a:t>
            </a:r>
            <a:endParaRPr lang="en-US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2590800" y="1219200"/>
            <a:ext cx="5943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FFFF"/>
                </a:solidFill>
                <a:latin typeface="Times New Roman" charset="0"/>
              </a:rPr>
              <a:t>Your Most Valuable Resources       are. . .</a:t>
            </a:r>
            <a:r>
              <a:rPr lang="en-US" sz="3600">
                <a:solidFill>
                  <a:srgbClr val="FFFF00"/>
                </a:solidFill>
                <a:latin typeface="Times New Roman" charset="0"/>
              </a:rPr>
              <a:t>  </a:t>
            </a:r>
          </a:p>
        </p:txBody>
      </p:sp>
      <p:sp>
        <p:nvSpPr>
          <p:cNvPr id="35845" name="Rectangle 12"/>
          <p:cNvSpPr>
            <a:spLocks noChangeArrowheads="1"/>
          </p:cNvSpPr>
          <p:nvPr/>
        </p:nvSpPr>
        <p:spPr bwMode="auto">
          <a:xfrm>
            <a:off x="4395788" y="3317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46" name="Rectangle 17"/>
          <p:cNvSpPr>
            <a:spLocks noChangeArrowheads="1"/>
          </p:cNvSpPr>
          <p:nvPr/>
        </p:nvSpPr>
        <p:spPr bwMode="auto">
          <a:xfrm>
            <a:off x="1143000" y="2514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47" name="Rectangle 18"/>
          <p:cNvSpPr>
            <a:spLocks noChangeArrowheads="1"/>
          </p:cNvSpPr>
          <p:nvPr/>
        </p:nvSpPr>
        <p:spPr bwMode="auto">
          <a:xfrm>
            <a:off x="228600" y="2286000"/>
            <a:ext cx="5943600" cy="433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Font typeface="Arial" charset="0"/>
              <a:buNone/>
            </a:pPr>
            <a:r>
              <a:rPr lang="en-US" sz="2800" dirty="0">
                <a:solidFill>
                  <a:srgbClr val="FFFFFF"/>
                </a:solidFill>
                <a:latin typeface="Times New Roman" charset="0"/>
              </a:rPr>
              <a:t>1. 	Make aesthetic pleasure the </a:t>
            </a:r>
            <a:r>
              <a:rPr lang="en-US" sz="2800" u="sng" dirty="0">
                <a:solidFill>
                  <a:srgbClr val="FFFFFF"/>
                </a:solidFill>
                <a:latin typeface="Times New Roman" charset="0"/>
              </a:rPr>
              <a:t>top </a:t>
            </a:r>
            <a:r>
              <a:rPr lang="en-US" sz="2800" dirty="0">
                <a:solidFill>
                  <a:srgbClr val="FFFFFF"/>
                </a:solidFill>
                <a:latin typeface="Times New Roman" charset="0"/>
              </a:rPr>
              <a:t>priority 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Font typeface="Arial" charset="0"/>
              <a:buNone/>
            </a:pPr>
            <a:r>
              <a:rPr lang="en-US" sz="2800" dirty="0">
                <a:solidFill>
                  <a:srgbClr val="FFFFFF"/>
                </a:solidFill>
                <a:latin typeface="Times New Roman" charset="0"/>
              </a:rPr>
              <a:t>2. 	Foster pride and group recognition</a:t>
            </a:r>
            <a:endParaRPr lang="en-US" sz="2800" dirty="0" smtClean="0">
              <a:solidFill>
                <a:srgbClr val="FFFFFF"/>
              </a:solidFill>
              <a:latin typeface="Times New Roman" charset="0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Font typeface="Arial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Times New Roman" charset="0"/>
              </a:rPr>
              <a:t>3. 	Give </a:t>
            </a:r>
            <a:r>
              <a:rPr lang="en-US" sz="2800" dirty="0">
                <a:solidFill>
                  <a:srgbClr val="FFFFFF"/>
                </a:solidFill>
                <a:latin typeface="Times New Roman" charset="0"/>
              </a:rPr>
              <a:t>credit to individual accomplishments</a:t>
            </a:r>
            <a:endParaRPr lang="en-US" sz="2800" dirty="0" smtClean="0">
              <a:solidFill>
                <a:srgbClr val="FFFFFF"/>
              </a:solidFill>
              <a:latin typeface="Times New Roman" charset="0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Font typeface="Arial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Times New Roman" charset="0"/>
              </a:rPr>
              <a:t>4. 	Make </a:t>
            </a:r>
            <a:r>
              <a:rPr lang="en-US" sz="2800" dirty="0">
                <a:solidFill>
                  <a:srgbClr val="FFFFFF"/>
                </a:solidFill>
                <a:latin typeface="Times New Roman" charset="0"/>
              </a:rPr>
              <a:t>sure all instruments are in excellent playing condition</a:t>
            </a:r>
            <a:endParaRPr lang="en-US" sz="2800" dirty="0" smtClean="0">
              <a:solidFill>
                <a:srgbClr val="FFFFFF"/>
              </a:solidFill>
              <a:latin typeface="Times New Roman" charset="0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Font typeface="Arial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Times New Roman" charset="0"/>
              </a:rPr>
              <a:t>5. </a:t>
            </a:r>
            <a:r>
              <a:rPr lang="en-US" sz="2800" dirty="0">
                <a:solidFill>
                  <a:srgbClr val="FFFFFF"/>
                </a:solidFill>
                <a:latin typeface="Times New Roman" charset="0"/>
              </a:rPr>
              <a:t>	Make instrument care an important part of your program  (pianos too!)</a:t>
            </a:r>
            <a:endParaRPr lang="en-US" dirty="0">
              <a:solidFill>
                <a:srgbClr val="FFFFFF"/>
              </a:solidFill>
              <a:latin typeface="Times New Roman" charset="0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Font typeface="Arial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5848" name="Picture 21" descr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9050" y="3200400"/>
            <a:ext cx="22955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9" name="Rectangle 16"/>
          <p:cNvSpPr>
            <a:spLocks noChangeArrowheads="1"/>
          </p:cNvSpPr>
          <p:nvPr/>
        </p:nvSpPr>
        <p:spPr bwMode="auto">
          <a:xfrm>
            <a:off x="228600" y="121920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u="sng">
                <a:solidFill>
                  <a:srgbClr val="FFFF00"/>
                </a:solidFill>
                <a:latin typeface="Times New Roman" charset="0"/>
              </a:rPr>
              <a:t>Remember:</a:t>
            </a:r>
            <a:endParaRPr lang="en-US" sz="3600" i="1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3810000" y="1752600"/>
            <a:ext cx="3702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i="1" u="sng">
                <a:solidFill>
                  <a:srgbClr val="FFFF00"/>
                </a:solidFill>
                <a:latin typeface="Times New Roman" charset="0"/>
              </a:rPr>
              <a:t>YOUR STUDENTS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quarter" idx="10"/>
          </p:nvPr>
        </p:nvSpPr>
        <p:spPr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Tahoma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5486400"/>
            <a:ext cx="8001000" cy="457200"/>
          </a:xfrm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r>
              <a:rPr lang="en-US" sz="3200" dirty="0" err="1" smtClean="0">
                <a:solidFill>
                  <a:srgbClr val="FFFFFF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www.MusicAchievementCouncil.org</a:t>
            </a:r>
            <a:endParaRPr lang="en-US" sz="3200" dirty="0">
              <a:solidFill>
                <a:srgbClr val="FFFFFF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438400"/>
            <a:ext cx="9144000" cy="1143000"/>
          </a:xfrm>
        </p:spPr>
        <p:txBody>
          <a:bodyPr/>
          <a:lstStyle/>
          <a:p>
            <a:pPr eaLnBrk="1" hangingPunct="1"/>
            <a:r>
              <a:rPr lang="en-US" sz="9600" i="1">
                <a:solidFill>
                  <a:srgbClr val="FFFF00"/>
                </a:solidFill>
                <a:latin typeface="Times New Roman" charset="0"/>
              </a:rPr>
              <a:t>2. The Business Side of </a:t>
            </a:r>
            <a:br>
              <a:rPr lang="en-US" sz="9600" i="1">
                <a:solidFill>
                  <a:srgbClr val="FFFF00"/>
                </a:solidFill>
                <a:latin typeface="Times New Roman" charset="0"/>
              </a:rPr>
            </a:br>
            <a:r>
              <a:rPr lang="en-US" sz="9600" i="1">
                <a:solidFill>
                  <a:srgbClr val="FFFF00"/>
                </a:solidFill>
                <a:latin typeface="Times New Roman" charset="0"/>
              </a:rPr>
              <a:t>Teaching</a:t>
            </a:r>
            <a:r>
              <a:rPr lang="en-US" sz="9600">
                <a:solidFill>
                  <a:srgbClr val="FFFF00"/>
                </a:solidFill>
                <a:latin typeface="Times New Roman" charset="0"/>
              </a:rPr>
              <a:t/>
            </a:r>
            <a:br>
              <a:rPr lang="en-US" sz="9600">
                <a:solidFill>
                  <a:srgbClr val="FFFF00"/>
                </a:solidFill>
                <a:latin typeface="Times New Roman" charset="0"/>
              </a:rPr>
            </a:br>
            <a:endParaRPr lang="en-US" sz="1000">
              <a:latin typeface="Times New Roman" charset="0"/>
            </a:endParaRPr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4395788" y="3317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1143000" y="2514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 txBox="1">
            <a:spLocks noGrp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1400">
              <a:latin typeface="Tahoma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9" name="Footer Placeholder 5"/>
          <p:cNvSpPr txBox="1">
            <a:spLocks noGrp="1"/>
          </p:cNvSpPr>
          <p:nvPr/>
        </p:nvSpPr>
        <p:spPr bwMode="auto">
          <a:xfrm>
            <a:off x="1447800" y="6019800"/>
            <a:ext cx="6172200" cy="45720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000">
                <a:solidFill>
                  <a:srgbClr val="FFFFFF"/>
                </a:solidFill>
                <a:latin typeface="Times New Roman" pitchFamily="-109" charset="0"/>
                <a:ea typeface="ＭＳ Ｐゴシック" pitchFamily="-109" charset="-128"/>
                <a:cs typeface="ＭＳ Ｐゴシック" pitchFamily="-109" charset="-128"/>
              </a:rPr>
              <a:t>www.musiceducationconsultants.net/WMEA2011</a:t>
            </a: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438400"/>
            <a:ext cx="9144000" cy="1143000"/>
          </a:xfrm>
        </p:spPr>
        <p:txBody>
          <a:bodyPr/>
          <a:lstStyle/>
          <a:p>
            <a:pPr eaLnBrk="1" hangingPunct="1"/>
            <a:r>
              <a:rPr lang="en-US" sz="9600">
                <a:solidFill>
                  <a:srgbClr val="FFFF00"/>
                </a:solidFill>
                <a:latin typeface="Times New Roman" charset="0"/>
              </a:rPr>
              <a:t/>
            </a:r>
            <a:br>
              <a:rPr lang="en-US" sz="9600">
                <a:solidFill>
                  <a:srgbClr val="FFFF00"/>
                </a:solidFill>
                <a:latin typeface="Times New Roman" charset="0"/>
              </a:rPr>
            </a:br>
            <a:endParaRPr lang="en-US" sz="1000">
              <a:latin typeface="Times New Roman" charset="0"/>
            </a:endParaRPr>
          </a:p>
        </p:txBody>
      </p:sp>
      <p:sp>
        <p:nvSpPr>
          <p:cNvPr id="39941" name="Rectangle 6"/>
          <p:cNvSpPr>
            <a:spLocks noChangeArrowheads="1"/>
          </p:cNvSpPr>
          <p:nvPr/>
        </p:nvSpPr>
        <p:spPr bwMode="auto">
          <a:xfrm>
            <a:off x="4395788" y="3317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42" name="Rectangle 7"/>
          <p:cNvSpPr>
            <a:spLocks noChangeArrowheads="1"/>
          </p:cNvSpPr>
          <p:nvPr/>
        </p:nvSpPr>
        <p:spPr bwMode="auto">
          <a:xfrm>
            <a:off x="1143000" y="2514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9943" name="Picture 1031" descr="Director's Flowch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 txBox="1">
            <a:spLocks noGrp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1400">
              <a:latin typeface="Tahoma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i="1">
                <a:solidFill>
                  <a:srgbClr val="FFFF00"/>
                </a:solidFill>
                <a:latin typeface="Times New Roman" charset="0"/>
              </a:rPr>
              <a:t>The Business Side of Teaching</a:t>
            </a:r>
            <a:r>
              <a:rPr lang="en-US">
                <a:solidFill>
                  <a:srgbClr val="FFFF00"/>
                </a:solidFill>
                <a:latin typeface="Times New Roman" charset="0"/>
              </a:rPr>
              <a:t/>
            </a:r>
            <a:br>
              <a:rPr lang="en-US">
                <a:solidFill>
                  <a:srgbClr val="FFFF00"/>
                </a:solidFill>
                <a:latin typeface="Times New Roman" charset="0"/>
              </a:rPr>
            </a:br>
            <a:r>
              <a:rPr lang="en-US" sz="4000">
                <a:solidFill>
                  <a:srgbClr val="FFFF00"/>
                </a:solidFill>
                <a:latin typeface="Times New Roman" charset="0"/>
              </a:rPr>
              <a:t>Working with Administrators</a:t>
            </a:r>
            <a:r>
              <a:rPr lang="en-US">
                <a:latin typeface="Times New Roman" charset="0"/>
              </a:rPr>
              <a:t> </a:t>
            </a:r>
            <a:r>
              <a:rPr lang="en-US" sz="1000">
                <a:latin typeface="Times New Roman" charset="0"/>
              </a:rPr>
              <a:t/>
            </a:r>
            <a:br>
              <a:rPr lang="en-US" sz="1000">
                <a:latin typeface="Times New Roman" charset="0"/>
              </a:rPr>
            </a:br>
            <a:endParaRPr lang="en-US" sz="1000">
              <a:latin typeface="Times New Roman" charset="0"/>
            </a:endParaRP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3438" y="2327275"/>
            <a:ext cx="3598862" cy="3736975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2400">
              <a:latin typeface="Times New Roman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2400">
              <a:latin typeface="Times New Roman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2400">
              <a:latin typeface="Times New Roman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2400">
              <a:latin typeface="Times New Roman" charset="0"/>
            </a:endParaRPr>
          </a:p>
        </p:txBody>
      </p:sp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4395788" y="3317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0" name="Rectangle 7"/>
          <p:cNvSpPr>
            <a:spLocks noChangeArrowheads="1"/>
          </p:cNvSpPr>
          <p:nvPr/>
        </p:nvSpPr>
        <p:spPr bwMode="auto">
          <a:xfrm>
            <a:off x="1143000" y="2514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1" name="Rectangle 12"/>
          <p:cNvSpPr>
            <a:spLocks noChangeArrowheads="1"/>
          </p:cNvSpPr>
          <p:nvPr/>
        </p:nvSpPr>
        <p:spPr bwMode="auto">
          <a:xfrm>
            <a:off x="304800" y="1981200"/>
            <a:ext cx="86042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Times New Roman" charset="0"/>
              </a:rPr>
              <a:t>Include the principal and other faculty members as special guest soloists or narrators on concerts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Times New Roman" charset="0"/>
              </a:rPr>
              <a:t>Help your principal prepare congratulatory letters to</a:t>
            </a:r>
            <a:r>
              <a:rPr lang="en-US" sz="2800" dirty="0" smtClean="0">
                <a:solidFill>
                  <a:srgbClr val="FFFFFF"/>
                </a:solidFill>
                <a:latin typeface="Times New Roman" charset="0"/>
              </a:rPr>
              <a:t> your students</a:t>
            </a:r>
            <a:endParaRPr lang="en-US" sz="2800" dirty="0">
              <a:solidFill>
                <a:srgbClr val="FFFFFF"/>
              </a:solidFill>
              <a:latin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Times New Roman" charset="0"/>
              </a:rPr>
              <a:t>Keep faculty informed of activities/concerts and</a:t>
            </a:r>
            <a:endParaRPr lang="en-US" sz="2800" u="sng" dirty="0">
              <a:solidFill>
                <a:srgbClr val="FFFF00"/>
              </a:solidFill>
              <a:latin typeface="Times New Roman" charset="0"/>
            </a:endParaRPr>
          </a:p>
          <a:p>
            <a:pPr marL="457200" indent="-457200">
              <a:buFont typeface="Arial" charset="0"/>
              <a:buNone/>
            </a:pPr>
            <a:r>
              <a:rPr lang="en-US" sz="2800" dirty="0">
                <a:solidFill>
                  <a:srgbClr val="FFFFFF"/>
                </a:solidFill>
                <a:latin typeface="Times New Roman" charset="0"/>
              </a:rPr>
              <a:t>	</a:t>
            </a:r>
            <a:r>
              <a:rPr lang="en-US" sz="2800" u="sng" dirty="0">
                <a:solidFill>
                  <a:srgbClr val="FFFF00"/>
                </a:solidFill>
                <a:latin typeface="Times New Roman" charset="0"/>
              </a:rPr>
              <a:t>THANK THEM</a:t>
            </a:r>
            <a:r>
              <a:rPr lang="en-US" sz="2800" dirty="0">
                <a:solidFill>
                  <a:srgbClr val="FFFFFF"/>
                </a:solidFill>
                <a:latin typeface="Times New Roman" charset="0"/>
              </a:rPr>
              <a:t> for their cooperation and assistance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Times New Roman" charset="0"/>
              </a:rPr>
              <a:t>Have students send personal invitations to administration, faculty, and school board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Times New Roman" charset="0"/>
              </a:rPr>
              <a:t>Sign up to chaperone a dance, cover a class, attend a game and serve on committees</a:t>
            </a:r>
            <a:endParaRPr lang="en-US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41992" name="Rectangle 14"/>
          <p:cNvSpPr>
            <a:spLocks noChangeArrowheads="1"/>
          </p:cNvSpPr>
          <p:nvPr/>
        </p:nvSpPr>
        <p:spPr bwMode="auto">
          <a:xfrm>
            <a:off x="304800" y="1295400"/>
            <a:ext cx="37512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FFFFFF"/>
                </a:solidFill>
                <a:latin typeface="Times New Roman" charset="0"/>
              </a:rPr>
              <a:t>Think </a:t>
            </a:r>
            <a:r>
              <a:rPr lang="en-US" sz="3200" b="1" i="1" u="sng">
                <a:solidFill>
                  <a:srgbClr val="FFFF00"/>
                </a:solidFill>
                <a:latin typeface="Times New Roman" charset="0"/>
              </a:rPr>
              <a:t>BIG</a:t>
            </a:r>
            <a:r>
              <a:rPr lang="en-US" sz="3200" i="1">
                <a:solidFill>
                  <a:srgbClr val="FFFF00"/>
                </a:solidFill>
                <a:latin typeface="Times New Roman" charset="0"/>
              </a:rPr>
              <a:t> </a:t>
            </a:r>
            <a:r>
              <a:rPr lang="en-US" sz="3200" i="1" u="sng">
                <a:solidFill>
                  <a:srgbClr val="FFFF00"/>
                </a:solidFill>
                <a:latin typeface="Times New Roman" charset="0"/>
              </a:rPr>
              <a:t>PICTURE</a:t>
            </a:r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quarter" idx="10"/>
          </p:nvPr>
        </p:nvSpPr>
        <p:spPr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Tahoma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i="1">
                <a:solidFill>
                  <a:srgbClr val="FFFF00"/>
                </a:solidFill>
                <a:latin typeface="Times New Roman" charset="0"/>
              </a:rPr>
              <a:t>The Business Side of Teaching</a:t>
            </a:r>
            <a:r>
              <a:rPr lang="en-US">
                <a:solidFill>
                  <a:srgbClr val="FFFF00"/>
                </a:solidFill>
                <a:latin typeface="Times New Roman" charset="0"/>
              </a:rPr>
              <a:t/>
            </a:r>
            <a:br>
              <a:rPr lang="en-US">
                <a:solidFill>
                  <a:srgbClr val="FFFF00"/>
                </a:solidFill>
                <a:latin typeface="Times New Roman" charset="0"/>
              </a:rPr>
            </a:br>
            <a:r>
              <a:rPr lang="en-US">
                <a:solidFill>
                  <a:srgbClr val="FFFF00"/>
                </a:solidFill>
                <a:latin typeface="Times New Roman" charset="0"/>
              </a:rPr>
              <a:t> </a:t>
            </a:r>
            <a:r>
              <a:rPr lang="en-US" sz="4000">
                <a:solidFill>
                  <a:srgbClr val="FFFF00"/>
                </a:solidFill>
                <a:latin typeface="Times New Roman" charset="0"/>
              </a:rPr>
              <a:t>Choosing a Music Dealer</a:t>
            </a:r>
            <a:r>
              <a:rPr lang="en-US">
                <a:latin typeface="Times New Roman" charset="0"/>
              </a:rPr>
              <a:t> </a:t>
            </a:r>
            <a:br>
              <a:rPr lang="en-US">
                <a:latin typeface="Times New Roman" charset="0"/>
              </a:rPr>
            </a:br>
            <a:endParaRPr lang="en-US" sz="1000">
              <a:latin typeface="Times New Roman" charset="0"/>
            </a:endParaRP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3438" y="2327275"/>
            <a:ext cx="3598862" cy="3736975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2400">
              <a:latin typeface="Times New Roman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2400">
              <a:latin typeface="Times New Roman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2400">
              <a:latin typeface="Times New Roman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2400">
              <a:latin typeface="Times New Roman" charset="0"/>
            </a:endParaRPr>
          </a:p>
        </p:txBody>
      </p:sp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4395788" y="3317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38" name="Rectangle 5"/>
          <p:cNvSpPr>
            <a:spLocks noChangeArrowheads="1"/>
          </p:cNvSpPr>
          <p:nvPr/>
        </p:nvSpPr>
        <p:spPr bwMode="auto">
          <a:xfrm>
            <a:off x="1143000" y="2514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39" name="Rectangle 8"/>
          <p:cNvSpPr>
            <a:spLocks noChangeArrowheads="1"/>
          </p:cNvSpPr>
          <p:nvPr/>
        </p:nvSpPr>
        <p:spPr bwMode="auto">
          <a:xfrm>
            <a:off x="304800" y="1371600"/>
            <a:ext cx="8534400" cy="508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Times New Roman" charset="0"/>
              </a:rPr>
              <a:t>You Should Expect. . .</a:t>
            </a:r>
            <a:endParaRPr lang="en-US" sz="2800" dirty="0">
              <a:solidFill>
                <a:srgbClr val="FFFFFF"/>
              </a:solidFill>
              <a:latin typeface="Times New Roman" charset="0"/>
            </a:endParaRPr>
          </a:p>
          <a:p>
            <a:endParaRPr lang="en-US" sz="800" dirty="0">
              <a:solidFill>
                <a:srgbClr val="FFFFFF"/>
              </a:solidFill>
              <a:latin typeface="Times New Roman" charset="0"/>
            </a:endParaRPr>
          </a:p>
          <a:p>
            <a:r>
              <a:rPr lang="en-US" sz="3200" dirty="0">
                <a:solidFill>
                  <a:srgbClr val="FFFFFF"/>
                </a:solidFill>
                <a:latin typeface="Times New Roman" charset="0"/>
              </a:rPr>
              <a:t>Honesty and fairness</a:t>
            </a:r>
          </a:p>
          <a:p>
            <a:r>
              <a:rPr lang="en-US" sz="3200" dirty="0">
                <a:solidFill>
                  <a:srgbClr val="FFFFFF"/>
                </a:solidFill>
                <a:latin typeface="Times New Roman" charset="0"/>
              </a:rPr>
              <a:t>An understanding, professional dealer rep</a:t>
            </a:r>
          </a:p>
          <a:p>
            <a:r>
              <a:rPr lang="en-US" sz="3200" dirty="0">
                <a:solidFill>
                  <a:srgbClr val="FFFFFF"/>
                </a:solidFill>
                <a:latin typeface="Times New Roman" charset="0"/>
              </a:rPr>
              <a:t>Regular service calls</a:t>
            </a:r>
          </a:p>
          <a:p>
            <a:r>
              <a:rPr lang="en-US" sz="3200" dirty="0">
                <a:solidFill>
                  <a:srgbClr val="FFFFFF"/>
                </a:solidFill>
                <a:latin typeface="Times New Roman" charset="0"/>
              </a:rPr>
              <a:t>A complete, in-house repair shop</a:t>
            </a:r>
          </a:p>
          <a:p>
            <a:r>
              <a:rPr lang="en-US" sz="3200" dirty="0">
                <a:solidFill>
                  <a:srgbClr val="FFFFFF"/>
                </a:solidFill>
                <a:latin typeface="Times New Roman" charset="0"/>
              </a:rPr>
              <a:t>Competitive prices</a:t>
            </a:r>
          </a:p>
          <a:p>
            <a:r>
              <a:rPr lang="en-US" sz="3200" dirty="0">
                <a:solidFill>
                  <a:srgbClr val="FFFFFF"/>
                </a:solidFill>
                <a:latin typeface="Times New Roman" charset="0"/>
              </a:rPr>
              <a:t>Lease programs for new instrument purchases</a:t>
            </a:r>
          </a:p>
          <a:p>
            <a:r>
              <a:rPr lang="en-US" sz="3200" dirty="0">
                <a:solidFill>
                  <a:srgbClr val="FFFFFF"/>
                </a:solidFill>
                <a:latin typeface="Times New Roman" charset="0"/>
              </a:rPr>
              <a:t>Specially priced folders, calendars, nametags, etc.</a:t>
            </a:r>
          </a:p>
          <a:p>
            <a:r>
              <a:rPr lang="en-US" sz="3200" dirty="0">
                <a:solidFill>
                  <a:srgbClr val="FFFFFF"/>
                </a:solidFill>
                <a:latin typeface="Times New Roman" charset="0"/>
              </a:rPr>
              <a:t>Comprehensive student-recruiting support for your program</a:t>
            </a:r>
            <a:endParaRPr lang="en-US" sz="2800" dirty="0">
              <a:solidFill>
                <a:srgbClr val="FFFFFF"/>
              </a:solidFill>
              <a:latin typeface="Times New Roman" charset="0"/>
            </a:endParaRPr>
          </a:p>
        </p:txBody>
      </p:sp>
      <p:pic>
        <p:nvPicPr>
          <p:cNvPr id="44040" name="Picture 11" descr="j0217314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228600" y="0"/>
            <a:ext cx="1752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 txBox="1">
            <a:spLocks noGrp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1400">
              <a:latin typeface="Tahoma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i="1">
                <a:solidFill>
                  <a:srgbClr val="FFFF00"/>
                </a:solidFill>
                <a:latin typeface="Times New Roman" charset="0"/>
              </a:rPr>
              <a:t>The Business Side of Teaching</a:t>
            </a:r>
            <a:r>
              <a:rPr lang="en-US">
                <a:solidFill>
                  <a:srgbClr val="FFFF00"/>
                </a:solidFill>
                <a:latin typeface="Times New Roman" charset="0"/>
              </a:rPr>
              <a:t/>
            </a:r>
            <a:br>
              <a:rPr lang="en-US">
                <a:solidFill>
                  <a:srgbClr val="FFFF00"/>
                </a:solidFill>
                <a:latin typeface="Times New Roman" charset="0"/>
              </a:rPr>
            </a:br>
            <a:r>
              <a:rPr lang="en-US">
                <a:solidFill>
                  <a:srgbClr val="FFFF00"/>
                </a:solidFill>
                <a:latin typeface="Times New Roman" charset="0"/>
              </a:rPr>
              <a:t> </a:t>
            </a:r>
            <a:r>
              <a:rPr lang="en-US" sz="4000">
                <a:solidFill>
                  <a:srgbClr val="FFFF00"/>
                </a:solidFill>
                <a:latin typeface="Times New Roman" charset="0"/>
              </a:rPr>
              <a:t>Choosing a Music Dealer</a:t>
            </a:r>
            <a:r>
              <a:rPr lang="en-US">
                <a:latin typeface="Times New Roman" charset="0"/>
              </a:rPr>
              <a:t> </a:t>
            </a:r>
            <a:br>
              <a:rPr lang="en-US">
                <a:latin typeface="Times New Roman" charset="0"/>
              </a:rPr>
            </a:br>
            <a:endParaRPr lang="en-US" sz="1000">
              <a:latin typeface="Times New Roman" charset="0"/>
            </a:endParaRP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3438" y="2327275"/>
            <a:ext cx="3598862" cy="3736975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2400" dirty="0">
              <a:latin typeface="Times New Roman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2400" dirty="0">
              <a:latin typeface="Times New Roman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2400" dirty="0">
              <a:latin typeface="Times New Roman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2400" dirty="0">
              <a:latin typeface="Times New Roman" charset="0"/>
            </a:endParaRPr>
          </a:p>
        </p:txBody>
      </p:sp>
      <p:sp>
        <p:nvSpPr>
          <p:cNvPr id="78853" name="Rectangle 4"/>
          <p:cNvSpPr>
            <a:spLocks noChangeArrowheads="1"/>
          </p:cNvSpPr>
          <p:nvPr/>
        </p:nvSpPr>
        <p:spPr bwMode="auto">
          <a:xfrm>
            <a:off x="4395788" y="3317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4" name="Rectangle 5"/>
          <p:cNvSpPr>
            <a:spLocks noChangeArrowheads="1"/>
          </p:cNvSpPr>
          <p:nvPr/>
        </p:nvSpPr>
        <p:spPr bwMode="auto">
          <a:xfrm>
            <a:off x="1143000" y="2514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5" name="Rectangle 8"/>
          <p:cNvSpPr>
            <a:spLocks noChangeArrowheads="1"/>
          </p:cNvSpPr>
          <p:nvPr/>
        </p:nvSpPr>
        <p:spPr bwMode="auto">
          <a:xfrm>
            <a:off x="228600" y="1371600"/>
            <a:ext cx="8686800" cy="513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Times New Roman" charset="0"/>
              </a:rPr>
              <a:t>The Dealer Should…</a:t>
            </a:r>
          </a:p>
          <a:p>
            <a:pPr algn="ctr"/>
            <a:endParaRPr lang="en-US" sz="800" dirty="0" smtClean="0">
              <a:solidFill>
                <a:srgbClr val="FFFFFF"/>
              </a:solidFill>
              <a:latin typeface="Times New Roman" charset="0"/>
            </a:endParaRPr>
          </a:p>
          <a:p>
            <a:r>
              <a:rPr lang="en-US" sz="3200" dirty="0" smtClean="0">
                <a:solidFill>
                  <a:srgbClr val="FFFFFF"/>
                </a:solidFill>
                <a:latin typeface="Times New Roman" charset="0"/>
              </a:rPr>
              <a:t>Be </a:t>
            </a:r>
            <a:r>
              <a:rPr lang="en-US" sz="3200" dirty="0">
                <a:solidFill>
                  <a:srgbClr val="FFFFFF"/>
                </a:solidFill>
                <a:latin typeface="Times New Roman" charset="0"/>
              </a:rPr>
              <a:t>an authorized selling agent for a variety of</a:t>
            </a:r>
            <a:r>
              <a:rPr lang="en-US" sz="3200" dirty="0" smtClean="0">
                <a:solidFill>
                  <a:srgbClr val="FFFFFF"/>
                </a:solidFill>
                <a:latin typeface="Times New Roman" charset="0"/>
              </a:rPr>
              <a:t> brands</a:t>
            </a:r>
            <a:r>
              <a:rPr lang="en-US" sz="3200" dirty="0">
                <a:solidFill>
                  <a:srgbClr val="FFFFFF"/>
                </a:solidFill>
                <a:latin typeface="Times New Roman" charset="0"/>
              </a:rPr>
              <a:t>, method books, and materials</a:t>
            </a:r>
            <a:endParaRPr lang="en-US" sz="3200" dirty="0" smtClean="0">
              <a:solidFill>
                <a:srgbClr val="FFFFFF"/>
              </a:solidFill>
              <a:latin typeface="Times New Roman" charset="0"/>
            </a:endParaRPr>
          </a:p>
          <a:p>
            <a:endParaRPr lang="en-US" sz="3200" dirty="0" smtClean="0">
              <a:solidFill>
                <a:srgbClr val="FFFFFF"/>
              </a:solidFill>
              <a:latin typeface="Times New Roman" charset="0"/>
            </a:endParaRPr>
          </a:p>
          <a:p>
            <a:r>
              <a:rPr lang="en-US" sz="3200" dirty="0" smtClean="0">
                <a:solidFill>
                  <a:srgbClr val="FFFFFF"/>
                </a:solidFill>
                <a:latin typeface="Times New Roman" charset="0"/>
              </a:rPr>
              <a:t>Provide </a:t>
            </a:r>
            <a:r>
              <a:rPr lang="en-US" sz="3200" dirty="0">
                <a:solidFill>
                  <a:srgbClr val="FFFFFF"/>
                </a:solidFill>
                <a:latin typeface="Times New Roman" charset="0"/>
              </a:rPr>
              <a:t>loaner instruments for repair needs</a:t>
            </a:r>
            <a:endParaRPr lang="en-US" sz="3200" dirty="0" smtClean="0">
              <a:solidFill>
                <a:srgbClr val="FFFFFF"/>
              </a:solidFill>
              <a:latin typeface="Times New Roman" charset="0"/>
            </a:endParaRPr>
          </a:p>
          <a:p>
            <a:endParaRPr lang="en-US" sz="3200" dirty="0" smtClean="0">
              <a:solidFill>
                <a:srgbClr val="FFFFFF"/>
              </a:solidFill>
              <a:latin typeface="Times New Roman" charset="0"/>
            </a:endParaRPr>
          </a:p>
          <a:p>
            <a:r>
              <a:rPr lang="en-US" sz="3200" dirty="0" smtClean="0">
                <a:solidFill>
                  <a:srgbClr val="FFFFFF"/>
                </a:solidFill>
                <a:latin typeface="Times New Roman" charset="0"/>
              </a:rPr>
              <a:t>Provide </a:t>
            </a:r>
            <a:r>
              <a:rPr lang="en-US" sz="3200" dirty="0">
                <a:solidFill>
                  <a:srgbClr val="FFFFFF"/>
                </a:solidFill>
                <a:latin typeface="Times New Roman" charset="0"/>
              </a:rPr>
              <a:t>advocacy materials and educational research reports</a:t>
            </a:r>
            <a:endParaRPr lang="en-US" sz="3200" dirty="0" smtClean="0">
              <a:solidFill>
                <a:srgbClr val="FFFFFF"/>
              </a:solidFill>
              <a:latin typeface="Times New Roman" charset="0"/>
            </a:endParaRPr>
          </a:p>
          <a:p>
            <a:endParaRPr lang="en-US" sz="3200" dirty="0" smtClean="0">
              <a:solidFill>
                <a:srgbClr val="FFFFFF"/>
              </a:solidFill>
              <a:latin typeface="Times New Roman" charset="0"/>
            </a:endParaRPr>
          </a:p>
          <a:p>
            <a:r>
              <a:rPr lang="en-US" sz="3200" dirty="0" smtClean="0">
                <a:solidFill>
                  <a:srgbClr val="FFFFFF"/>
                </a:solidFill>
                <a:latin typeface="Times New Roman" charset="0"/>
              </a:rPr>
              <a:t>Be </a:t>
            </a:r>
            <a:r>
              <a:rPr lang="en-US" sz="3200" dirty="0">
                <a:solidFill>
                  <a:srgbClr val="FFFFFF"/>
                </a:solidFill>
                <a:latin typeface="Times New Roman" charset="0"/>
              </a:rPr>
              <a:t>a partner in helping to develop your program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78856" name="Picture 11" descr="j0217314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228600" y="0"/>
            <a:ext cx="1752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/>
          <p:cNvSpPr>
            <a:spLocks noGrp="1"/>
          </p:cNvSpPr>
          <p:nvPr>
            <p:ph type="dt" sz="quarter" idx="10"/>
          </p:nvPr>
        </p:nvSpPr>
        <p:spPr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Tahoma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i="1">
                <a:solidFill>
                  <a:srgbClr val="FFFF00"/>
                </a:solidFill>
                <a:latin typeface="Times New Roman" charset="0"/>
              </a:rPr>
              <a:t>The Business Side of Teaching</a:t>
            </a:r>
            <a:r>
              <a:rPr lang="en-US">
                <a:solidFill>
                  <a:srgbClr val="FFFF00"/>
                </a:solidFill>
                <a:latin typeface="Times New Roman" charset="0"/>
              </a:rPr>
              <a:t/>
            </a:r>
            <a:br>
              <a:rPr lang="en-US">
                <a:solidFill>
                  <a:srgbClr val="FFFF00"/>
                </a:solidFill>
                <a:latin typeface="Times New Roman" charset="0"/>
              </a:rPr>
            </a:br>
            <a:r>
              <a:rPr lang="en-US">
                <a:solidFill>
                  <a:srgbClr val="FFFF00"/>
                </a:solidFill>
                <a:latin typeface="Times New Roman" charset="0"/>
              </a:rPr>
              <a:t> </a:t>
            </a:r>
            <a:r>
              <a:rPr lang="en-US" sz="4000">
                <a:solidFill>
                  <a:srgbClr val="FFFF00"/>
                </a:solidFill>
                <a:latin typeface="Times New Roman" charset="0"/>
              </a:rPr>
              <a:t>Instrument Replacement Plan</a:t>
            </a:r>
            <a:r>
              <a:rPr lang="en-US">
                <a:latin typeface="Times New Roman" charset="0"/>
              </a:rPr>
              <a:t> </a:t>
            </a:r>
            <a:br>
              <a:rPr lang="en-US">
                <a:latin typeface="Times New Roman" charset="0"/>
              </a:rPr>
            </a:br>
            <a:endParaRPr lang="en-US" sz="1000">
              <a:latin typeface="Times New Roman" charset="0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4395788" y="3317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1143000" y="2514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86" name="Rectangle 7"/>
          <p:cNvSpPr>
            <a:spLocks noChangeArrowheads="1"/>
          </p:cNvSpPr>
          <p:nvPr/>
        </p:nvSpPr>
        <p:spPr bwMode="auto">
          <a:xfrm>
            <a:off x="0" y="140335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FFFF00"/>
                </a:solidFill>
                <a:latin typeface="Times New Roman" charset="0"/>
              </a:rPr>
              <a:t>Four (4) Steps to Preparing a Proposal for Your Supervisor</a:t>
            </a:r>
          </a:p>
        </p:txBody>
      </p:sp>
      <p:sp>
        <p:nvSpPr>
          <p:cNvPr id="46087" name="Rectangle 8"/>
          <p:cNvSpPr>
            <a:spLocks noChangeArrowheads="1"/>
          </p:cNvSpPr>
          <p:nvPr/>
        </p:nvSpPr>
        <p:spPr bwMode="auto">
          <a:xfrm>
            <a:off x="304800" y="2133600"/>
            <a:ext cx="8534400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charset="0"/>
              <a:buNone/>
            </a:pPr>
            <a:r>
              <a:rPr lang="en-US" sz="3200">
                <a:solidFill>
                  <a:srgbClr val="FFFFFF"/>
                </a:solidFill>
                <a:latin typeface="Times New Roman" charset="0"/>
              </a:rPr>
              <a:t>1.  Evaluate the instruments. Create an </a:t>
            </a:r>
            <a:r>
              <a:rPr lang="en-US" sz="3200">
                <a:solidFill>
                  <a:srgbClr val="FFFF00"/>
                </a:solidFill>
                <a:latin typeface="Times New Roman" charset="0"/>
              </a:rPr>
              <a:t>Inventory Record Guide</a:t>
            </a:r>
            <a:endParaRPr lang="en-US">
              <a:solidFill>
                <a:srgbClr val="FFFFFF"/>
              </a:solidFill>
              <a:latin typeface="Times New Roman" charset="0"/>
            </a:endParaRPr>
          </a:p>
          <a:p>
            <a:pPr marL="457200" indent="-457200">
              <a:buFont typeface="Arial" charset="0"/>
              <a:buAutoNum type="arabicPeriod"/>
            </a:pPr>
            <a:endParaRPr lang="en-US">
              <a:solidFill>
                <a:srgbClr val="FFFFFF"/>
              </a:solidFill>
              <a:latin typeface="Times New Roman" charset="0"/>
            </a:endParaRPr>
          </a:p>
          <a:p>
            <a:pPr marL="457200" indent="-457200">
              <a:buFont typeface="Arial" charset="0"/>
              <a:buAutoNum type="arabicPeriod"/>
            </a:pPr>
            <a:endParaRPr lang="en-US">
              <a:solidFill>
                <a:srgbClr val="FFFFFF"/>
              </a:solidFill>
              <a:latin typeface="Times New Roman" charset="0"/>
            </a:endParaRPr>
          </a:p>
          <a:p>
            <a:pPr marL="457200" indent="-457200">
              <a:buFont typeface="Arial" charset="0"/>
              <a:buAutoNum type="arabicPeriod"/>
            </a:pPr>
            <a:endParaRPr lang="en-US">
              <a:solidFill>
                <a:srgbClr val="FFFFFF"/>
              </a:solidFill>
              <a:latin typeface="Times New Roman" charset="0"/>
            </a:endParaRPr>
          </a:p>
          <a:p>
            <a:pPr marL="457200" indent="-457200">
              <a:buFont typeface="Arial" charset="0"/>
              <a:buNone/>
            </a:pPr>
            <a:endParaRPr lang="en-US">
              <a:solidFill>
                <a:srgbClr val="FFFFFF"/>
              </a:solidFill>
              <a:latin typeface="Times New Roman" charset="0"/>
            </a:endParaRPr>
          </a:p>
          <a:p>
            <a:pPr marL="457200" indent="-457200">
              <a:buFont typeface="Arial" charset="0"/>
              <a:buAutoNum type="arabicPeriod"/>
            </a:pPr>
            <a:endParaRPr lang="en-US">
              <a:solidFill>
                <a:srgbClr val="FFFFFF"/>
              </a:solidFill>
              <a:latin typeface="Times New Roman" charset="0"/>
            </a:endParaRPr>
          </a:p>
          <a:p>
            <a:pPr marL="457200" indent="-457200">
              <a:buFont typeface="Arial" charset="0"/>
              <a:buAutoNum type="arabicPeriod"/>
            </a:pPr>
            <a:endParaRPr lang="en-US">
              <a:solidFill>
                <a:srgbClr val="FFFFFF"/>
              </a:solidFill>
              <a:latin typeface="Times New Roman" charset="0"/>
            </a:endParaRPr>
          </a:p>
          <a:p>
            <a:pPr marL="457200" indent="-457200">
              <a:buFont typeface="Arial" charset="0"/>
              <a:buAutoNum type="arabicPeriod"/>
            </a:pPr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pic>
        <p:nvPicPr>
          <p:cNvPr id="46088" name="Picture 12" descr="Exhibi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276600"/>
            <a:ext cx="8534400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/>
          <p:cNvSpPr txBox="1">
            <a:spLocks noGrp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1400">
              <a:latin typeface="Tahoma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i="1">
                <a:solidFill>
                  <a:srgbClr val="FFFF00"/>
                </a:solidFill>
                <a:latin typeface="Times New Roman" charset="0"/>
              </a:rPr>
              <a:t>The Business Side of Teaching</a:t>
            </a:r>
            <a:r>
              <a:rPr lang="en-US">
                <a:solidFill>
                  <a:srgbClr val="FFFF00"/>
                </a:solidFill>
                <a:latin typeface="Times New Roman" charset="0"/>
              </a:rPr>
              <a:t/>
            </a:r>
            <a:br>
              <a:rPr lang="en-US">
                <a:solidFill>
                  <a:srgbClr val="FFFF00"/>
                </a:solidFill>
                <a:latin typeface="Times New Roman" charset="0"/>
              </a:rPr>
            </a:br>
            <a:r>
              <a:rPr lang="en-US">
                <a:solidFill>
                  <a:srgbClr val="FFFF00"/>
                </a:solidFill>
                <a:latin typeface="Times New Roman" charset="0"/>
              </a:rPr>
              <a:t> </a:t>
            </a:r>
            <a:r>
              <a:rPr lang="en-US" sz="4000">
                <a:solidFill>
                  <a:srgbClr val="FFFF00"/>
                </a:solidFill>
                <a:latin typeface="Times New Roman" charset="0"/>
              </a:rPr>
              <a:t>Instrument Replacement Plan</a:t>
            </a:r>
            <a:r>
              <a:rPr lang="en-US">
                <a:latin typeface="Times New Roman" charset="0"/>
              </a:rPr>
              <a:t> </a:t>
            </a:r>
            <a:br>
              <a:rPr lang="en-US">
                <a:latin typeface="Times New Roman" charset="0"/>
              </a:rPr>
            </a:br>
            <a:endParaRPr lang="en-US" sz="1000">
              <a:latin typeface="Times New Roman" charset="0"/>
            </a:endParaRP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4395788" y="3317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1143000" y="2514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902" name="Rectangle 7"/>
          <p:cNvSpPr>
            <a:spLocks noChangeArrowheads="1"/>
          </p:cNvSpPr>
          <p:nvPr/>
        </p:nvSpPr>
        <p:spPr bwMode="auto">
          <a:xfrm>
            <a:off x="0" y="140335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FFFF00"/>
                </a:solidFill>
                <a:latin typeface="Times New Roman" charset="0"/>
              </a:rPr>
              <a:t>Four (4) Steps to Preparing a Proposal for Your Supervisor</a:t>
            </a:r>
          </a:p>
        </p:txBody>
      </p:sp>
      <p:sp>
        <p:nvSpPr>
          <p:cNvPr id="80903" name="Rectangle 8"/>
          <p:cNvSpPr>
            <a:spLocks noChangeArrowheads="1"/>
          </p:cNvSpPr>
          <p:nvPr/>
        </p:nvSpPr>
        <p:spPr bwMode="auto">
          <a:xfrm>
            <a:off x="304800" y="213360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charset="0"/>
              <a:buNone/>
            </a:pPr>
            <a:r>
              <a:rPr lang="en-US" sz="3200">
                <a:solidFill>
                  <a:srgbClr val="FFFFFF"/>
                </a:solidFill>
                <a:latin typeface="Times New Roman" charset="0"/>
              </a:rPr>
              <a:t>2.  Prioritize a list that should be replaced within 5 years. Estimate probable growth of program. </a:t>
            </a:r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381000" y="3429000"/>
            <a:ext cx="842962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charset="0"/>
              <a:buAutoNum type="arabicPeriod" startAt="3"/>
            </a:pPr>
            <a:r>
              <a:rPr lang="en-US" sz="3200">
                <a:solidFill>
                  <a:srgbClr val="FFFFFF"/>
                </a:solidFill>
                <a:latin typeface="Times New Roman" charset="0"/>
              </a:rPr>
              <a:t>Write up a complete</a:t>
            </a:r>
            <a:r>
              <a:rPr lang="en-US" sz="3200">
                <a:latin typeface="Times New Roman" charset="0"/>
              </a:rPr>
              <a:t> </a:t>
            </a:r>
            <a:r>
              <a:rPr lang="en-US" sz="3200" i="1" u="sng">
                <a:solidFill>
                  <a:srgbClr val="FFFF00"/>
                </a:solidFill>
                <a:latin typeface="Times New Roman" charset="0"/>
              </a:rPr>
              <a:t>5-YEAR PLAN</a:t>
            </a:r>
            <a:r>
              <a:rPr lang="en-US" sz="3200">
                <a:latin typeface="Times New Roman" charset="0"/>
              </a:rPr>
              <a:t> </a:t>
            </a:r>
            <a:r>
              <a:rPr lang="en-US" sz="3200">
                <a:solidFill>
                  <a:srgbClr val="FFFFFF"/>
                </a:solidFill>
                <a:latin typeface="Times New Roman" charset="0"/>
              </a:rPr>
              <a:t>that begins </a:t>
            </a:r>
          </a:p>
          <a:p>
            <a:pPr marL="457200" indent="-457200">
              <a:buFont typeface="Arial" charset="0"/>
              <a:buNone/>
            </a:pPr>
            <a:r>
              <a:rPr lang="en-US" sz="3200">
                <a:solidFill>
                  <a:srgbClr val="FFFFFF"/>
                </a:solidFill>
                <a:latin typeface="Times New Roman" charset="0"/>
              </a:rPr>
              <a:t>	with a clear</a:t>
            </a:r>
            <a:r>
              <a:rPr lang="en-US" sz="3200">
                <a:latin typeface="Times New Roman" charset="0"/>
              </a:rPr>
              <a:t> </a:t>
            </a:r>
            <a:r>
              <a:rPr lang="en-US" sz="3200">
                <a:solidFill>
                  <a:srgbClr val="FFFFFF"/>
                </a:solidFill>
                <a:latin typeface="Times New Roman" charset="0"/>
              </a:rPr>
              <a:t>explanation. Provide the plan to </a:t>
            </a:r>
          </a:p>
          <a:p>
            <a:pPr marL="457200" indent="-457200">
              <a:buFont typeface="Arial" charset="0"/>
              <a:buNone/>
            </a:pPr>
            <a:r>
              <a:rPr lang="en-US" sz="3200">
                <a:solidFill>
                  <a:srgbClr val="FFFFFF"/>
                </a:solidFill>
                <a:latin typeface="Times New Roman" charset="0"/>
              </a:rPr>
              <a:t>	your supervising administrator.</a:t>
            </a:r>
            <a:r>
              <a:rPr lang="en-US" sz="3200">
                <a:latin typeface="Times New Roman" charset="0"/>
              </a:rPr>
              <a:t>  </a:t>
            </a:r>
          </a:p>
          <a:p>
            <a:pPr marL="457200" indent="-457200">
              <a:buFont typeface="Arial" charset="0"/>
              <a:buNone/>
            </a:pPr>
            <a:r>
              <a:rPr lang="en-US" sz="3200">
                <a:latin typeface="Times New Roman" charset="0"/>
              </a:rPr>
              <a:t>	</a:t>
            </a:r>
            <a:endParaRPr lang="en-US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109538" y="5181600"/>
            <a:ext cx="9034462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None/>
            </a:pPr>
            <a:r>
              <a:rPr lang="en-US" sz="3200">
                <a:solidFill>
                  <a:srgbClr val="FFFF00"/>
                </a:solidFill>
                <a:latin typeface="Times New Roman" charset="0"/>
              </a:rPr>
              <a:t>KEEP YOUR RATIONALE</a:t>
            </a:r>
            <a:r>
              <a:rPr lang="en-US" sz="3200">
                <a:latin typeface="Times New Roman" charset="0"/>
              </a:rPr>
              <a:t> </a:t>
            </a:r>
            <a:r>
              <a:rPr lang="en-US" sz="3200" i="1" u="sng">
                <a:solidFill>
                  <a:srgbClr val="FFFF00"/>
                </a:solidFill>
                <a:latin typeface="Times New Roman" charset="0"/>
              </a:rPr>
              <a:t>STUDENT-CENTERED</a:t>
            </a:r>
            <a:r>
              <a:rPr lang="en-US" sz="3200">
                <a:solidFill>
                  <a:srgbClr val="FFFF00"/>
                </a:solidFill>
                <a:latin typeface="Times New Roman" charset="0"/>
              </a:rPr>
              <a:t>.</a:t>
            </a:r>
            <a:endParaRPr lang="en-US">
              <a:solidFill>
                <a:srgbClr val="FFFF00"/>
              </a:solidFill>
              <a:latin typeface="Times New Roman" charset="0"/>
            </a:endParaRP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/>
          <p:cNvSpPr>
            <a:spLocks noGrp="1"/>
          </p:cNvSpPr>
          <p:nvPr>
            <p:ph type="dt" sz="quarter" idx="10"/>
          </p:nvPr>
        </p:nvSpPr>
        <p:spPr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Tahoma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i="1">
                <a:solidFill>
                  <a:srgbClr val="FFFF00"/>
                </a:solidFill>
                <a:latin typeface="Times New Roman" charset="0"/>
              </a:rPr>
              <a:t>The Business Side of Teaching</a:t>
            </a:r>
            <a:r>
              <a:rPr lang="en-US">
                <a:solidFill>
                  <a:srgbClr val="FFFF00"/>
                </a:solidFill>
                <a:latin typeface="Times New Roman" charset="0"/>
              </a:rPr>
              <a:t/>
            </a:r>
            <a:br>
              <a:rPr lang="en-US">
                <a:solidFill>
                  <a:srgbClr val="FFFF00"/>
                </a:solidFill>
                <a:latin typeface="Times New Roman" charset="0"/>
              </a:rPr>
            </a:br>
            <a:r>
              <a:rPr lang="en-US">
                <a:solidFill>
                  <a:srgbClr val="FFFF00"/>
                </a:solidFill>
                <a:latin typeface="Times New Roman" charset="0"/>
              </a:rPr>
              <a:t> </a:t>
            </a:r>
            <a:r>
              <a:rPr lang="en-US" sz="4000">
                <a:solidFill>
                  <a:srgbClr val="FFFF00"/>
                </a:solidFill>
                <a:latin typeface="Times New Roman" charset="0"/>
              </a:rPr>
              <a:t>Instrument Replacement Plan</a:t>
            </a:r>
            <a:r>
              <a:rPr lang="en-US" sz="4000">
                <a:latin typeface="Times New Roman" charset="0"/>
              </a:rPr>
              <a:t> </a:t>
            </a:r>
            <a:br>
              <a:rPr lang="en-US" sz="4000">
                <a:latin typeface="Times New Roman" charset="0"/>
              </a:rPr>
            </a:br>
            <a:endParaRPr lang="en-US" sz="1000">
              <a:latin typeface="Times New Roman" charset="0"/>
            </a:endParaRP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3438" y="2327275"/>
            <a:ext cx="3598862" cy="3736975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2400">
              <a:latin typeface="Times New Roman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2400">
              <a:latin typeface="Times New Roman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2400">
              <a:latin typeface="Times New Roman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2400">
              <a:latin typeface="Times New Roman" charset="0"/>
            </a:endParaRPr>
          </a:p>
        </p:txBody>
      </p:sp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4395788" y="3317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134" name="Rectangle 5"/>
          <p:cNvSpPr>
            <a:spLocks noChangeArrowheads="1"/>
          </p:cNvSpPr>
          <p:nvPr/>
        </p:nvSpPr>
        <p:spPr bwMode="auto">
          <a:xfrm>
            <a:off x="1143000" y="2514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8136" name="Picture 15" descr="Schedule 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81200"/>
            <a:ext cx="83820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16" descr="Schedule 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343400"/>
            <a:ext cx="83058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890588" y="12239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457200" y="1295400"/>
            <a:ext cx="7859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FFFFFF"/>
                </a:solidFill>
                <a:latin typeface="Times New Roman" charset="0"/>
              </a:rPr>
              <a:t>Sample Forms to Use to Develop Your Plan. .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quarter" idx="10"/>
          </p:nvPr>
        </p:nvSpPr>
        <p:spPr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Tahoma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rgbClr val="FFFF00"/>
                </a:solidFill>
                <a:latin typeface="Times New Roman" charset="0"/>
              </a:rPr>
              <a:t>Consider the Education/Training Needed for These Careers</a:t>
            </a:r>
            <a:endParaRPr lang="en-US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17412" name="Rectangle 12"/>
          <p:cNvSpPr>
            <a:spLocks noChangeArrowheads="1"/>
          </p:cNvSpPr>
          <p:nvPr/>
        </p:nvSpPr>
        <p:spPr bwMode="auto">
          <a:xfrm>
            <a:off x="657225" y="2286000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FFFFFF"/>
                </a:solidFill>
                <a:latin typeface="Times New Roman" charset="0"/>
              </a:rPr>
              <a:t>Accountant</a:t>
            </a:r>
            <a:endParaRPr lang="en-US">
              <a:latin typeface="Times New Roman" charset="0"/>
            </a:endParaRPr>
          </a:p>
        </p:txBody>
      </p:sp>
      <p:sp>
        <p:nvSpPr>
          <p:cNvPr id="17413" name="Rectangle 13"/>
          <p:cNvSpPr>
            <a:spLocks noChangeArrowheads="1"/>
          </p:cNvSpPr>
          <p:nvPr/>
        </p:nvSpPr>
        <p:spPr bwMode="auto">
          <a:xfrm>
            <a:off x="3810000" y="4495800"/>
            <a:ext cx="276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FFFFFF"/>
                </a:solidFill>
                <a:latin typeface="Times New Roman" charset="0"/>
              </a:rPr>
              <a:t>Sales Executive</a:t>
            </a:r>
          </a:p>
        </p:txBody>
      </p:sp>
      <p:sp>
        <p:nvSpPr>
          <p:cNvPr id="17414" name="Rectangle 14"/>
          <p:cNvSpPr>
            <a:spLocks noChangeArrowheads="1"/>
          </p:cNvSpPr>
          <p:nvPr/>
        </p:nvSpPr>
        <p:spPr bwMode="auto">
          <a:xfrm>
            <a:off x="657225" y="3886200"/>
            <a:ext cx="2609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FFFFFF"/>
                </a:solidFill>
                <a:latin typeface="Times New Roman" charset="0"/>
              </a:rPr>
              <a:t>Career Planner</a:t>
            </a:r>
            <a:endParaRPr lang="en-US">
              <a:latin typeface="Times New Roman" charset="0"/>
            </a:endParaRPr>
          </a:p>
        </p:txBody>
      </p:sp>
      <p:sp>
        <p:nvSpPr>
          <p:cNvPr id="17415" name="Rectangle 15"/>
          <p:cNvSpPr>
            <a:spLocks noChangeArrowheads="1"/>
          </p:cNvSpPr>
          <p:nvPr/>
        </p:nvSpPr>
        <p:spPr bwMode="auto">
          <a:xfrm>
            <a:off x="3810000" y="5029200"/>
            <a:ext cx="17192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FFFFFF"/>
                </a:solidFill>
                <a:latin typeface="Times New Roman" charset="0"/>
              </a:rPr>
              <a:t>Magician</a:t>
            </a:r>
            <a:endParaRPr lang="en-US" sz="3200">
              <a:latin typeface="Times New Roman" charset="0"/>
            </a:endParaRPr>
          </a:p>
        </p:txBody>
      </p:sp>
      <p:sp>
        <p:nvSpPr>
          <p:cNvPr id="17416" name="Rectangle 16"/>
          <p:cNvSpPr>
            <a:spLocks noChangeArrowheads="1"/>
          </p:cNvSpPr>
          <p:nvPr/>
        </p:nvSpPr>
        <p:spPr bwMode="auto">
          <a:xfrm>
            <a:off x="3810000" y="3886200"/>
            <a:ext cx="4924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FFFFFF"/>
                </a:solidFill>
                <a:latin typeface="Times New Roman" charset="0"/>
              </a:rPr>
              <a:t>Quality Assurance Executive</a:t>
            </a:r>
            <a:endParaRPr lang="en-US">
              <a:latin typeface="Times New Roman" charset="0"/>
            </a:endParaRPr>
          </a:p>
        </p:txBody>
      </p:sp>
      <p:sp>
        <p:nvSpPr>
          <p:cNvPr id="17417" name="Rectangle 17"/>
          <p:cNvSpPr>
            <a:spLocks noChangeArrowheads="1"/>
          </p:cNvSpPr>
          <p:nvPr/>
        </p:nvSpPr>
        <p:spPr bwMode="auto">
          <a:xfrm>
            <a:off x="3810000" y="2819400"/>
            <a:ext cx="22621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FFFFFF"/>
                </a:solidFill>
                <a:latin typeface="Times New Roman" charset="0"/>
              </a:rPr>
              <a:t>Psychologist</a:t>
            </a:r>
            <a:endParaRPr lang="en-US">
              <a:latin typeface="Times New Roman" charset="0"/>
            </a:endParaRPr>
          </a:p>
        </p:txBody>
      </p:sp>
      <p:sp>
        <p:nvSpPr>
          <p:cNvPr id="17418" name="Rectangle 18"/>
          <p:cNvSpPr>
            <a:spLocks noChangeArrowheads="1"/>
          </p:cNvSpPr>
          <p:nvPr/>
        </p:nvSpPr>
        <p:spPr bwMode="auto">
          <a:xfrm>
            <a:off x="3810000" y="3352800"/>
            <a:ext cx="45862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FFFFFF"/>
                </a:solidFill>
                <a:latin typeface="Times New Roman" charset="0"/>
              </a:rPr>
              <a:t>Public Relations Executive</a:t>
            </a:r>
            <a:endParaRPr lang="en-US">
              <a:latin typeface="Times New Roman" charset="0"/>
            </a:endParaRPr>
          </a:p>
        </p:txBody>
      </p:sp>
      <p:sp>
        <p:nvSpPr>
          <p:cNvPr id="17419" name="Rectangle 19"/>
          <p:cNvSpPr>
            <a:spLocks noChangeArrowheads="1"/>
          </p:cNvSpPr>
          <p:nvPr/>
        </p:nvSpPr>
        <p:spPr bwMode="auto">
          <a:xfrm>
            <a:off x="657225" y="5029200"/>
            <a:ext cx="23399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FFFFFF"/>
                </a:solidFill>
                <a:latin typeface="Times New Roman" charset="0"/>
              </a:rPr>
              <a:t>Travel Agent</a:t>
            </a:r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420" name="Rectangle 21"/>
          <p:cNvSpPr>
            <a:spLocks noChangeArrowheads="1"/>
          </p:cNvSpPr>
          <p:nvPr/>
        </p:nvSpPr>
        <p:spPr bwMode="auto">
          <a:xfrm>
            <a:off x="657225" y="3352800"/>
            <a:ext cx="1335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FFFFFF"/>
                </a:solidFill>
                <a:latin typeface="Times New Roman" charset="0"/>
              </a:rPr>
              <a:t>Author</a:t>
            </a:r>
            <a:endParaRPr lang="en-US" sz="3200">
              <a:latin typeface="Times New Roman" charset="0"/>
            </a:endParaRPr>
          </a:p>
        </p:txBody>
      </p:sp>
      <p:sp>
        <p:nvSpPr>
          <p:cNvPr id="17421" name="Rectangle 23"/>
          <p:cNvSpPr>
            <a:spLocks noChangeArrowheads="1"/>
          </p:cNvSpPr>
          <p:nvPr/>
        </p:nvSpPr>
        <p:spPr bwMode="auto">
          <a:xfrm>
            <a:off x="657225" y="2819400"/>
            <a:ext cx="1695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FFFFFF"/>
                </a:solidFill>
                <a:latin typeface="Times New Roman" charset="0"/>
              </a:rPr>
              <a:t>Architect</a:t>
            </a:r>
            <a:endParaRPr lang="en-US" sz="3200">
              <a:latin typeface="Times New Roman" charset="0"/>
            </a:endParaRPr>
          </a:p>
        </p:txBody>
      </p:sp>
      <p:sp>
        <p:nvSpPr>
          <p:cNvPr id="17422" name="Rectangle 26"/>
          <p:cNvSpPr>
            <a:spLocks noChangeArrowheads="1"/>
          </p:cNvSpPr>
          <p:nvPr/>
        </p:nvSpPr>
        <p:spPr bwMode="auto">
          <a:xfrm>
            <a:off x="657225" y="4495800"/>
            <a:ext cx="3040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FFFFFF"/>
                </a:solidFill>
                <a:latin typeface="Times New Roman" charset="0"/>
              </a:rPr>
              <a:t>Financial Planner</a:t>
            </a:r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7423" name="Rectangle 27"/>
          <p:cNvSpPr>
            <a:spLocks noChangeArrowheads="1"/>
          </p:cNvSpPr>
          <p:nvPr/>
        </p:nvSpPr>
        <p:spPr bwMode="auto">
          <a:xfrm>
            <a:off x="3810000" y="2286000"/>
            <a:ext cx="1741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FFFFFF"/>
                </a:solidFill>
                <a:latin typeface="Times New Roman" charset="0"/>
              </a:rPr>
              <a:t>Politician</a:t>
            </a:r>
            <a:endParaRPr lang="en-US">
              <a:latin typeface="Times New Roman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152400" y="1600200"/>
            <a:ext cx="8839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>
                <a:solidFill>
                  <a:srgbClr val="FFFF00"/>
                </a:solidFill>
                <a:latin typeface="Times New Roman" charset="0"/>
              </a:rPr>
              <a:t>This is </a:t>
            </a:r>
            <a:r>
              <a:rPr lang="en-US" sz="4000" b="1" i="1" u="sng">
                <a:solidFill>
                  <a:srgbClr val="FFFFFF"/>
                </a:solidFill>
                <a:latin typeface="Times New Roman" charset="0"/>
              </a:rPr>
              <a:t>YOUR</a:t>
            </a:r>
            <a:r>
              <a:rPr lang="en-US" sz="4000">
                <a:solidFill>
                  <a:srgbClr val="FFFF00"/>
                </a:solidFill>
                <a:latin typeface="Times New Roman" charset="0"/>
              </a:rPr>
              <a:t> Job! How is it going?</a:t>
            </a:r>
            <a:endParaRPr lang="en-US" sz="4400">
              <a:solidFill>
                <a:srgbClr val="FFFF00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quarter" idx="10"/>
          </p:nvPr>
        </p:nvSpPr>
        <p:spPr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Tahoma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4395788" y="3317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1143000" y="2514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82" name="Rectangle 7"/>
          <p:cNvSpPr>
            <a:spLocks noChangeArrowheads="1"/>
          </p:cNvSpPr>
          <p:nvPr/>
        </p:nvSpPr>
        <p:spPr bwMode="auto">
          <a:xfrm>
            <a:off x="381000" y="1600200"/>
            <a:ext cx="845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charset="0"/>
              <a:buAutoNum type="arabicPeriod" startAt="4"/>
            </a:pPr>
            <a:r>
              <a:rPr lang="en-US" sz="3200">
                <a:solidFill>
                  <a:srgbClr val="FFFFFF"/>
                </a:solidFill>
                <a:latin typeface="Times New Roman" charset="0"/>
              </a:rPr>
              <a:t>Maintain a </a:t>
            </a:r>
            <a:r>
              <a:rPr lang="en-US" sz="3200">
                <a:solidFill>
                  <a:srgbClr val="FFFF00"/>
                </a:solidFill>
                <a:latin typeface="Times New Roman" charset="0"/>
              </a:rPr>
              <a:t>Depreciation Chart</a:t>
            </a:r>
            <a:r>
              <a:rPr lang="en-US" sz="3200">
                <a:solidFill>
                  <a:srgbClr val="FFFFFF"/>
                </a:solidFill>
                <a:latin typeface="Times New Roman" charset="0"/>
              </a:rPr>
              <a:t>. </a:t>
            </a:r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pic>
        <p:nvPicPr>
          <p:cNvPr id="50183" name="Picture 8" descr="Exhibit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0"/>
            <a:ext cx="861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2860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i="1">
                <a:solidFill>
                  <a:srgbClr val="FFFF00"/>
                </a:solidFill>
                <a:latin typeface="Times New Roman" charset="0"/>
                <a:ea typeface="Osaka" charset="-128"/>
                <a:cs typeface="Osaka" charset="-128"/>
              </a:rPr>
              <a:t>The Business Side of Teaching</a:t>
            </a:r>
            <a:r>
              <a:rPr lang="en-US" sz="4400">
                <a:solidFill>
                  <a:srgbClr val="FFFF00"/>
                </a:solidFill>
                <a:latin typeface="Times New Roman" charset="0"/>
                <a:ea typeface="Osaka" charset="-128"/>
                <a:cs typeface="Osaka" charset="-128"/>
              </a:rPr>
              <a:t/>
            </a:r>
            <a:br>
              <a:rPr lang="en-US" sz="4400">
                <a:solidFill>
                  <a:srgbClr val="FFFF00"/>
                </a:solidFill>
                <a:latin typeface="Times New Roman" charset="0"/>
                <a:ea typeface="Osaka" charset="-128"/>
                <a:cs typeface="Osaka" charset="-128"/>
              </a:rPr>
            </a:br>
            <a:r>
              <a:rPr lang="en-US" sz="4400">
                <a:solidFill>
                  <a:srgbClr val="FFFF00"/>
                </a:solidFill>
                <a:latin typeface="Times New Roman" charset="0"/>
                <a:ea typeface="Osaka" charset="-128"/>
                <a:cs typeface="Osaka" charset="-128"/>
              </a:rPr>
              <a:t> </a:t>
            </a:r>
            <a:r>
              <a:rPr lang="en-US" sz="4000">
                <a:solidFill>
                  <a:srgbClr val="FFFF00"/>
                </a:solidFill>
                <a:latin typeface="Times New Roman" charset="0"/>
                <a:ea typeface="Osaka" charset="-128"/>
                <a:cs typeface="Osaka" charset="-128"/>
              </a:rPr>
              <a:t>Instrument Replacement Plan</a:t>
            </a:r>
          </a:p>
        </p:txBody>
      </p:sp>
      <p:pic>
        <p:nvPicPr>
          <p:cNvPr id="50186" name="Picture 10" descr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3886200"/>
            <a:ext cx="48006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quarter" idx="10"/>
          </p:nvPr>
        </p:nvSpPr>
        <p:spPr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Tahoma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019800"/>
            <a:ext cx="8077200" cy="457200"/>
          </a:xfrm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r>
              <a:rPr lang="en-US" sz="3200" dirty="0" err="1" smtClean="0">
                <a:solidFill>
                  <a:srgbClr val="FFFFFF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www.MusicAchievementCouncil.org</a:t>
            </a:r>
            <a:endParaRPr lang="en-US" sz="3200" dirty="0">
              <a:solidFill>
                <a:srgbClr val="FFFFFF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62200"/>
            <a:ext cx="9144000" cy="1143000"/>
          </a:xfrm>
        </p:spPr>
        <p:txBody>
          <a:bodyPr/>
          <a:lstStyle/>
          <a:p>
            <a:pPr eaLnBrk="1" hangingPunct="1"/>
            <a:r>
              <a:rPr lang="en-US" sz="9600" i="1">
                <a:solidFill>
                  <a:srgbClr val="FFFF00"/>
                </a:solidFill>
                <a:latin typeface="Times New Roman" charset="0"/>
              </a:rPr>
              <a:t>3. Telling </a:t>
            </a:r>
            <a:br>
              <a:rPr lang="en-US" sz="9600" i="1">
                <a:solidFill>
                  <a:srgbClr val="FFFF00"/>
                </a:solidFill>
                <a:latin typeface="Times New Roman" charset="0"/>
              </a:rPr>
            </a:br>
            <a:r>
              <a:rPr lang="en-US" sz="9600" i="1">
                <a:solidFill>
                  <a:srgbClr val="FFFF00"/>
                </a:solidFill>
                <a:latin typeface="Times New Roman" charset="0"/>
              </a:rPr>
              <a:t>The Story</a:t>
            </a:r>
            <a:r>
              <a:rPr lang="en-US">
                <a:solidFill>
                  <a:srgbClr val="FFFF00"/>
                </a:solidFill>
                <a:latin typeface="Times New Roman" charset="0"/>
              </a:rPr>
              <a:t/>
            </a:r>
            <a:br>
              <a:rPr lang="en-US">
                <a:solidFill>
                  <a:srgbClr val="FFFF00"/>
                </a:solidFill>
                <a:latin typeface="Times New Roman" charset="0"/>
              </a:rPr>
            </a:br>
            <a:r>
              <a:rPr lang="en-US">
                <a:solidFill>
                  <a:srgbClr val="FFFF00"/>
                </a:solidFill>
                <a:latin typeface="Times New Roman" charset="0"/>
              </a:rPr>
              <a:t> </a:t>
            </a:r>
            <a:r>
              <a:rPr lang="en-US">
                <a:latin typeface="Times New Roman" charset="0"/>
              </a:rPr>
              <a:t/>
            </a:r>
            <a:br>
              <a:rPr lang="en-US">
                <a:latin typeface="Times New Roman" charset="0"/>
              </a:rPr>
            </a:br>
            <a:endParaRPr lang="en-US" sz="1000">
              <a:latin typeface="Times New Roman" charset="0"/>
            </a:endParaRPr>
          </a:p>
        </p:txBody>
      </p:sp>
      <p:sp>
        <p:nvSpPr>
          <p:cNvPr id="52229" name="Rectangle 4"/>
          <p:cNvSpPr>
            <a:spLocks noChangeArrowheads="1"/>
          </p:cNvSpPr>
          <p:nvPr/>
        </p:nvSpPr>
        <p:spPr bwMode="auto">
          <a:xfrm>
            <a:off x="4419600" y="3276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230" name="Rectangle 5"/>
          <p:cNvSpPr>
            <a:spLocks noChangeArrowheads="1"/>
          </p:cNvSpPr>
          <p:nvPr/>
        </p:nvSpPr>
        <p:spPr bwMode="auto">
          <a:xfrm>
            <a:off x="1143000" y="2514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0666" name="Picture 10" descr="Children Left Behi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04800"/>
            <a:ext cx="7239000" cy="557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 txBox="1">
            <a:spLocks noGrp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1400">
              <a:latin typeface="Tahoma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i="1">
                <a:solidFill>
                  <a:srgbClr val="FFFF00"/>
                </a:solidFill>
                <a:latin typeface="Times New Roman" charset="0"/>
              </a:rPr>
              <a:t>Telling the Story</a:t>
            </a:r>
            <a:r>
              <a:rPr lang="en-US">
                <a:solidFill>
                  <a:srgbClr val="FFFF00"/>
                </a:solidFill>
                <a:latin typeface="Times New Roman" charset="0"/>
              </a:rPr>
              <a:t/>
            </a:r>
            <a:br>
              <a:rPr lang="en-US">
                <a:solidFill>
                  <a:srgbClr val="FFFF00"/>
                </a:solidFill>
                <a:latin typeface="Times New Roman" charset="0"/>
              </a:rPr>
            </a:br>
            <a:r>
              <a:rPr lang="en-US">
                <a:solidFill>
                  <a:srgbClr val="FFFF00"/>
                </a:solidFill>
                <a:latin typeface="Times New Roman" charset="0"/>
              </a:rPr>
              <a:t> </a:t>
            </a:r>
            <a:r>
              <a:rPr lang="en-US" sz="4000">
                <a:solidFill>
                  <a:srgbClr val="FFFF00"/>
                </a:solidFill>
                <a:latin typeface="Times New Roman" charset="0"/>
              </a:rPr>
              <a:t>Great Ways to Get Out Your Message</a:t>
            </a:r>
            <a:r>
              <a:rPr lang="en-US">
                <a:latin typeface="Times New Roman" charset="0"/>
              </a:rPr>
              <a:t> 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4395788" y="3317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1143000" y="2514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78" name="Rectangle 7"/>
          <p:cNvSpPr>
            <a:spLocks noChangeArrowheads="1"/>
          </p:cNvSpPr>
          <p:nvPr/>
        </p:nvSpPr>
        <p:spPr bwMode="auto">
          <a:xfrm>
            <a:off x="228600" y="1447800"/>
            <a:ext cx="86868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800">
                <a:solidFill>
                  <a:srgbClr val="FFFFFF"/>
                </a:solidFill>
                <a:latin typeface="Times New Roman" charset="0"/>
              </a:rPr>
              <a:t>  </a:t>
            </a:r>
            <a:r>
              <a:rPr lang="en-US" sz="2800" i="1" u="sng">
                <a:solidFill>
                  <a:srgbClr val="FFFF00"/>
                </a:solidFill>
                <a:latin typeface="Times New Roman" charset="0"/>
              </a:rPr>
              <a:t>ALWAYS</a:t>
            </a:r>
            <a:r>
              <a:rPr lang="en-US" sz="2800">
                <a:solidFill>
                  <a:srgbClr val="FFFFFF"/>
                </a:solidFill>
                <a:latin typeface="Times New Roman" charset="0"/>
              </a:rPr>
              <a:t> promote the benefits of an education in music.</a:t>
            </a:r>
          </a:p>
          <a:p>
            <a:pPr>
              <a:buFontTx/>
              <a:buChar char="•"/>
            </a:pPr>
            <a:r>
              <a:rPr lang="en-US" sz="2800">
                <a:solidFill>
                  <a:srgbClr val="FFFFFF"/>
                </a:solidFill>
                <a:latin typeface="Times New Roman" charset="0"/>
              </a:rPr>
              <a:t>  Have students tell their stories.  </a:t>
            </a:r>
            <a:r>
              <a:rPr lang="en-US" sz="2800" i="1">
                <a:solidFill>
                  <a:srgbClr val="FFFF00"/>
                </a:solidFill>
                <a:latin typeface="Times New Roman" charset="0"/>
              </a:rPr>
              <a:t>Music Makes the  </a:t>
            </a:r>
          </a:p>
          <a:p>
            <a:r>
              <a:rPr lang="en-US" sz="2800" i="1">
                <a:solidFill>
                  <a:srgbClr val="FFFF00"/>
                </a:solidFill>
                <a:latin typeface="Times New Roman" charset="0"/>
              </a:rPr>
              <a:t>   Difference Because. . .</a:t>
            </a:r>
          </a:p>
          <a:p>
            <a:pPr>
              <a:buFontTx/>
              <a:buChar char="•"/>
            </a:pPr>
            <a:r>
              <a:rPr lang="en-US" sz="2800">
                <a:solidFill>
                  <a:srgbClr val="FFFFFF"/>
                </a:solidFill>
                <a:latin typeface="Times New Roman" charset="0"/>
              </a:rPr>
              <a:t>  Have </a:t>
            </a:r>
            <a:r>
              <a:rPr lang="en-US" sz="2800">
                <a:solidFill>
                  <a:srgbClr val="FFFF00"/>
                </a:solidFill>
                <a:latin typeface="Times New Roman" charset="0"/>
              </a:rPr>
              <a:t>students</a:t>
            </a:r>
            <a:r>
              <a:rPr lang="en-US" sz="2800">
                <a:solidFill>
                  <a:srgbClr val="FFFFFF"/>
                </a:solidFill>
                <a:latin typeface="Times New Roman" charset="0"/>
              </a:rPr>
              <a:t> </a:t>
            </a:r>
            <a:r>
              <a:rPr lang="en-US" sz="2800">
                <a:solidFill>
                  <a:srgbClr val="FFFF00"/>
                </a:solidFill>
                <a:latin typeface="Times New Roman" charset="0"/>
              </a:rPr>
              <a:t>write letters</a:t>
            </a:r>
            <a:r>
              <a:rPr lang="en-US" sz="2800">
                <a:solidFill>
                  <a:srgbClr val="FFFFFF"/>
                </a:solidFill>
                <a:latin typeface="Times New Roman" charset="0"/>
              </a:rPr>
              <a:t> inviting decision-makers to  </a:t>
            </a:r>
          </a:p>
          <a:p>
            <a:r>
              <a:rPr lang="en-US" sz="2800">
                <a:solidFill>
                  <a:srgbClr val="FFFFFF"/>
                </a:solidFill>
                <a:latin typeface="Times New Roman" charset="0"/>
              </a:rPr>
              <a:t>   concerts to speak, perform, or even conduct.</a:t>
            </a:r>
          </a:p>
          <a:p>
            <a:pPr>
              <a:buFontTx/>
              <a:buChar char="•"/>
            </a:pPr>
            <a:r>
              <a:rPr lang="en-US" sz="2800">
                <a:solidFill>
                  <a:srgbClr val="FFFFFF"/>
                </a:solidFill>
                <a:latin typeface="Times New Roman" charset="0"/>
              </a:rPr>
              <a:t>  Stage a </a:t>
            </a:r>
            <a:r>
              <a:rPr lang="en-US" sz="2800">
                <a:solidFill>
                  <a:srgbClr val="FFFF00"/>
                </a:solidFill>
                <a:latin typeface="Times New Roman" charset="0"/>
              </a:rPr>
              <a:t>Music Open House</a:t>
            </a:r>
            <a:r>
              <a:rPr lang="en-US" sz="2800">
                <a:solidFill>
                  <a:srgbClr val="FFFFFF"/>
                </a:solidFill>
                <a:latin typeface="Times New Roman" charset="0"/>
              </a:rPr>
              <a:t> for your community. Engage  </a:t>
            </a:r>
          </a:p>
          <a:p>
            <a:r>
              <a:rPr lang="en-US" sz="2800">
                <a:solidFill>
                  <a:srgbClr val="FFFFFF"/>
                </a:solidFill>
                <a:latin typeface="Times New Roman" charset="0"/>
              </a:rPr>
              <a:t>   senior population!</a:t>
            </a:r>
          </a:p>
          <a:p>
            <a:pPr>
              <a:buFontTx/>
              <a:buChar char="•"/>
            </a:pPr>
            <a:r>
              <a:rPr lang="en-US" sz="2800">
                <a:solidFill>
                  <a:srgbClr val="FFFFFF"/>
                </a:solidFill>
                <a:latin typeface="Times New Roman" charset="0"/>
              </a:rPr>
              <a:t>  Profile Student Artists -- </a:t>
            </a:r>
            <a:r>
              <a:rPr lang="en-US" sz="2800" i="1">
                <a:solidFill>
                  <a:srgbClr val="FFFF00"/>
                </a:solidFill>
                <a:latin typeface="Times New Roman" charset="0"/>
              </a:rPr>
              <a:t>Student Artist of the Week</a:t>
            </a:r>
            <a:r>
              <a:rPr lang="en-US" sz="2800" i="1">
                <a:solidFill>
                  <a:srgbClr val="FFFFFF"/>
                </a:solidFill>
                <a:latin typeface="Times New Roman" charset="0"/>
              </a:rPr>
              <a:t>.</a:t>
            </a:r>
          </a:p>
          <a:p>
            <a:pPr>
              <a:buFontTx/>
              <a:buChar char="•"/>
            </a:pPr>
            <a:r>
              <a:rPr lang="en-US" sz="2800">
                <a:solidFill>
                  <a:srgbClr val="FFFFFF"/>
                </a:solidFill>
                <a:latin typeface="Times New Roman" charset="0"/>
              </a:rPr>
              <a:t>  Engage your school </a:t>
            </a:r>
            <a:r>
              <a:rPr lang="en-US" sz="2800">
                <a:solidFill>
                  <a:srgbClr val="FFFF00"/>
                </a:solidFill>
                <a:latin typeface="Times New Roman" charset="0"/>
              </a:rPr>
              <a:t>faculty</a:t>
            </a:r>
            <a:r>
              <a:rPr lang="en-US" sz="2800">
                <a:solidFill>
                  <a:srgbClr val="FFFFFF"/>
                </a:solidFill>
                <a:latin typeface="Times New Roman" charset="0"/>
              </a:rPr>
              <a:t> -- involve them in the </a:t>
            </a:r>
          </a:p>
          <a:p>
            <a:r>
              <a:rPr lang="en-US" sz="2800">
                <a:solidFill>
                  <a:srgbClr val="FFFFFF"/>
                </a:solidFill>
                <a:latin typeface="Times New Roman" charset="0"/>
              </a:rPr>
              <a:t>   learning process.</a:t>
            </a:r>
          </a:p>
          <a:p>
            <a:pPr>
              <a:buFontTx/>
              <a:buChar char="•"/>
            </a:pPr>
            <a:r>
              <a:rPr lang="en-US" sz="2800" i="1">
                <a:solidFill>
                  <a:srgbClr val="FFFFFF"/>
                </a:solidFill>
                <a:latin typeface="Times New Roman" charset="0"/>
              </a:rPr>
              <a:t>  </a:t>
            </a:r>
            <a:r>
              <a:rPr lang="en-US" sz="2800">
                <a:solidFill>
                  <a:srgbClr val="FFFFFF"/>
                </a:solidFill>
                <a:latin typeface="Times New Roman" charset="0"/>
              </a:rPr>
              <a:t>Provide</a:t>
            </a:r>
            <a:r>
              <a:rPr lang="en-US" sz="2800" i="1">
                <a:solidFill>
                  <a:srgbClr val="FFFFFF"/>
                </a:solidFill>
                <a:latin typeface="Times New Roman" charset="0"/>
              </a:rPr>
              <a:t> </a:t>
            </a:r>
            <a:r>
              <a:rPr lang="en-US" sz="2800" i="1">
                <a:solidFill>
                  <a:srgbClr val="FFFF00"/>
                </a:solidFill>
                <a:latin typeface="Times New Roman" charset="0"/>
              </a:rPr>
              <a:t>Beginner of the Month</a:t>
            </a:r>
            <a:r>
              <a:rPr lang="en-US" sz="2800">
                <a:solidFill>
                  <a:srgbClr val="FFFFFF"/>
                </a:solidFill>
                <a:latin typeface="Times New Roman" charset="0"/>
              </a:rPr>
              <a:t> Awards; make it a BIG   </a:t>
            </a:r>
          </a:p>
          <a:p>
            <a:r>
              <a:rPr lang="en-US" sz="2800">
                <a:solidFill>
                  <a:srgbClr val="FFFFFF"/>
                </a:solidFill>
                <a:latin typeface="Times New Roman" charset="0"/>
              </a:rPr>
              <a:t>   DEAL!!!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quarter" idx="10"/>
          </p:nvPr>
        </p:nvSpPr>
        <p:spPr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Tahoma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i="1">
                <a:solidFill>
                  <a:srgbClr val="FFFF00"/>
                </a:solidFill>
                <a:latin typeface="Times New Roman" charset="0"/>
              </a:rPr>
              <a:t>Telling the Story: DATA! DATA! DATA!</a:t>
            </a:r>
            <a:r>
              <a:rPr lang="en-US">
                <a:solidFill>
                  <a:srgbClr val="FFFF00"/>
                </a:solidFill>
                <a:latin typeface="Times New Roman" charset="0"/>
              </a:rPr>
              <a:t/>
            </a:r>
            <a:br>
              <a:rPr lang="en-US">
                <a:solidFill>
                  <a:srgbClr val="FFFF00"/>
                </a:solidFill>
                <a:latin typeface="Times New Roman" charset="0"/>
              </a:rPr>
            </a:br>
            <a:r>
              <a:rPr lang="en-US">
                <a:solidFill>
                  <a:srgbClr val="FFFF00"/>
                </a:solidFill>
                <a:latin typeface="Times New Roman" charset="0"/>
              </a:rPr>
              <a:t> </a:t>
            </a:r>
            <a:r>
              <a:rPr lang="en-US" sz="4000">
                <a:solidFill>
                  <a:srgbClr val="FFFF00"/>
                </a:solidFill>
                <a:latin typeface="Times New Roman" charset="0"/>
              </a:rPr>
              <a:t>Communicating</a:t>
            </a:r>
            <a:r>
              <a:rPr lang="en-US">
                <a:latin typeface="Times New Roman" charset="0"/>
              </a:rPr>
              <a:t/>
            </a:r>
            <a:br>
              <a:rPr lang="en-US">
                <a:latin typeface="Times New Roman" charset="0"/>
              </a:rPr>
            </a:br>
            <a:endParaRPr lang="en-US" sz="1000">
              <a:latin typeface="Times New Roman" charset="0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4395788" y="3317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1143000" y="2514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6" name="Rectangle 7"/>
          <p:cNvSpPr>
            <a:spLocks noChangeArrowheads="1"/>
          </p:cNvSpPr>
          <p:nvPr/>
        </p:nvSpPr>
        <p:spPr bwMode="auto">
          <a:xfrm>
            <a:off x="0" y="1447800"/>
            <a:ext cx="5410200" cy="465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FFFF00"/>
                </a:solidFill>
                <a:latin typeface="Times New Roman" charset="0"/>
              </a:rPr>
              <a:t>Content</a:t>
            </a:r>
            <a:endParaRPr lang="en-US">
              <a:latin typeface="Times New Roman" charset="0"/>
            </a:endParaRPr>
          </a:p>
          <a:p>
            <a:pPr algn="ctr"/>
            <a:r>
              <a:rPr lang="en-US">
                <a:solidFill>
                  <a:srgbClr val="FFFFFF"/>
                </a:solidFill>
                <a:latin typeface="Times New Roman" charset="0"/>
              </a:rPr>
              <a:t>DATA!  DATA!  DATA!</a:t>
            </a:r>
          </a:p>
          <a:p>
            <a:pPr algn="ctr"/>
            <a:r>
              <a:rPr lang="en-US">
                <a:solidFill>
                  <a:srgbClr val="FFFFFF"/>
                </a:solidFill>
                <a:latin typeface="Times New Roman" charset="0"/>
              </a:rPr>
              <a:t>General Information</a:t>
            </a:r>
          </a:p>
          <a:p>
            <a:pPr algn="ctr"/>
            <a:r>
              <a:rPr lang="en-US">
                <a:solidFill>
                  <a:srgbClr val="FFFFFF"/>
                </a:solidFill>
                <a:latin typeface="Times New Roman" charset="0"/>
              </a:rPr>
              <a:t>Write Professionally/Check Spelling </a:t>
            </a:r>
          </a:p>
          <a:p>
            <a:pPr algn="ctr"/>
            <a:r>
              <a:rPr lang="en-US">
                <a:solidFill>
                  <a:srgbClr val="FFFFFF"/>
                </a:solidFill>
                <a:latin typeface="Times New Roman" charset="0"/>
              </a:rPr>
              <a:t>and Grammar</a:t>
            </a:r>
          </a:p>
          <a:p>
            <a:pPr algn="ctr"/>
            <a:endParaRPr lang="en-US">
              <a:latin typeface="Times New Roman" charset="0"/>
            </a:endParaRPr>
          </a:p>
          <a:p>
            <a:pPr algn="ctr"/>
            <a:r>
              <a:rPr lang="en-US" sz="2800">
                <a:solidFill>
                  <a:srgbClr val="FFFF00"/>
                </a:solidFill>
                <a:latin typeface="Times New Roman" charset="0"/>
              </a:rPr>
              <a:t>Process</a:t>
            </a:r>
            <a:endParaRPr lang="en-US">
              <a:latin typeface="Times New Roman" charset="0"/>
            </a:endParaRPr>
          </a:p>
          <a:p>
            <a:pPr algn="ctr"/>
            <a:r>
              <a:rPr lang="en-US">
                <a:solidFill>
                  <a:srgbClr val="FFFFFF"/>
                </a:solidFill>
                <a:latin typeface="Times New Roman" charset="0"/>
              </a:rPr>
              <a:t>Maintain an Annual Report File</a:t>
            </a:r>
            <a:endParaRPr lang="en-US">
              <a:latin typeface="Times New Roman" charset="0"/>
            </a:endParaRPr>
          </a:p>
          <a:p>
            <a:pPr algn="ctr"/>
            <a:endParaRPr lang="en-US">
              <a:latin typeface="Times New Roman" charset="0"/>
            </a:endParaRPr>
          </a:p>
          <a:p>
            <a:pPr algn="ctr"/>
            <a:r>
              <a:rPr lang="en-US" sz="2800">
                <a:solidFill>
                  <a:srgbClr val="FFFF00"/>
                </a:solidFill>
                <a:latin typeface="Times New Roman" charset="0"/>
              </a:rPr>
              <a:t>Format</a:t>
            </a:r>
            <a:endParaRPr lang="en-US">
              <a:latin typeface="Times New Roman" charset="0"/>
            </a:endParaRPr>
          </a:p>
          <a:p>
            <a:pPr algn="ctr"/>
            <a:r>
              <a:rPr lang="en-US">
                <a:solidFill>
                  <a:srgbClr val="FFFFFF"/>
                </a:solidFill>
                <a:latin typeface="Times New Roman" charset="0"/>
              </a:rPr>
              <a:t>Ensure Organization/Use Categories</a:t>
            </a:r>
          </a:p>
          <a:p>
            <a:pPr algn="ctr"/>
            <a:r>
              <a:rPr lang="en-US">
                <a:solidFill>
                  <a:srgbClr val="FFFFFF"/>
                </a:solidFill>
                <a:latin typeface="Times New Roman" charset="0"/>
              </a:rPr>
              <a:t>Include Spreadsheets for Reporting Data</a:t>
            </a:r>
            <a:endParaRPr lang="en-US">
              <a:latin typeface="Times New Roman" charset="0"/>
            </a:endParaRPr>
          </a:p>
        </p:txBody>
      </p:sp>
      <p:pic>
        <p:nvPicPr>
          <p:cNvPr id="56327" name="Picture 11" descr="communica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773238"/>
            <a:ext cx="374332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4" name="Picture 10" descr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762000"/>
            <a:ext cx="8610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6" name="Picture 12" descr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762000"/>
            <a:ext cx="8763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7" name="Picture 13" descr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762000"/>
            <a:ext cx="8763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quarter" idx="10"/>
          </p:nvPr>
        </p:nvSpPr>
        <p:spPr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Tahoma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905000"/>
            <a:ext cx="9144000" cy="1143000"/>
          </a:xfrm>
        </p:spPr>
        <p:txBody>
          <a:bodyPr/>
          <a:lstStyle/>
          <a:p>
            <a:pPr eaLnBrk="1" hangingPunct="1"/>
            <a:r>
              <a:rPr lang="en-US" sz="9600" i="1">
                <a:solidFill>
                  <a:srgbClr val="FFFF00"/>
                </a:solidFill>
                <a:latin typeface="Times New Roman" charset="0"/>
              </a:rPr>
              <a:t>4. Supporting Music Education</a:t>
            </a:r>
            <a:r>
              <a:rPr lang="en-US" sz="9600">
                <a:solidFill>
                  <a:srgbClr val="FFFF00"/>
                </a:solidFill>
                <a:latin typeface="Times New Roman" charset="0"/>
              </a:rPr>
              <a:t/>
            </a:r>
            <a:br>
              <a:rPr lang="en-US" sz="9600">
                <a:solidFill>
                  <a:srgbClr val="FFFF00"/>
                </a:solidFill>
                <a:latin typeface="Times New Roman" charset="0"/>
              </a:rPr>
            </a:br>
            <a:endParaRPr lang="en-US" sz="1000">
              <a:latin typeface="Times New Roman" charset="0"/>
            </a:endParaRPr>
          </a:p>
        </p:txBody>
      </p:sp>
      <p:sp>
        <p:nvSpPr>
          <p:cNvPr id="58373" name="Rectangle 3"/>
          <p:cNvSpPr>
            <a:spLocks noChangeArrowheads="1"/>
          </p:cNvSpPr>
          <p:nvPr/>
        </p:nvSpPr>
        <p:spPr bwMode="auto">
          <a:xfrm>
            <a:off x="4395788" y="3317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374" name="Rectangle 4"/>
          <p:cNvSpPr>
            <a:spLocks noChangeArrowheads="1"/>
          </p:cNvSpPr>
          <p:nvPr/>
        </p:nvSpPr>
        <p:spPr bwMode="auto">
          <a:xfrm>
            <a:off x="1143000" y="2514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46482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FFFF"/>
                </a:solidFill>
                <a:latin typeface="Times New Roman" charset="0"/>
              </a:rPr>
              <a:t>www.MusicAchievementCouncil.org</a:t>
            </a:r>
            <a:endParaRPr lang="en-US" sz="3200" dirty="0" smtClean="0">
              <a:solidFill>
                <a:srgbClr val="FFFFFF"/>
              </a:solidFill>
              <a:latin typeface="Times New Roman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quarter" idx="10"/>
          </p:nvPr>
        </p:nvSpPr>
        <p:spPr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Tahoma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i="1">
                <a:solidFill>
                  <a:srgbClr val="FFFF00"/>
                </a:solidFill>
                <a:latin typeface="Times New Roman" charset="0"/>
              </a:rPr>
              <a:t>Supporting Music Education</a:t>
            </a:r>
            <a:r>
              <a:rPr lang="en-US">
                <a:solidFill>
                  <a:srgbClr val="FFFF00"/>
                </a:solidFill>
                <a:latin typeface="Times New Roman" charset="0"/>
              </a:rPr>
              <a:t/>
            </a:r>
            <a:br>
              <a:rPr lang="en-US">
                <a:solidFill>
                  <a:srgbClr val="FFFF00"/>
                </a:solidFill>
                <a:latin typeface="Times New Roman" charset="0"/>
              </a:rPr>
            </a:br>
            <a:r>
              <a:rPr lang="en-US">
                <a:solidFill>
                  <a:srgbClr val="FFFF00"/>
                </a:solidFill>
                <a:latin typeface="Times New Roman" charset="0"/>
              </a:rPr>
              <a:t> </a:t>
            </a:r>
            <a:r>
              <a:rPr lang="en-US" sz="4000">
                <a:solidFill>
                  <a:srgbClr val="FFFF00"/>
                </a:solidFill>
                <a:latin typeface="Times New Roman" charset="0"/>
              </a:rPr>
              <a:t>Help </a:t>
            </a:r>
            <a:r>
              <a:rPr lang="en-US" sz="4000" i="1" u="sng">
                <a:solidFill>
                  <a:srgbClr val="FFFF00"/>
                </a:solidFill>
                <a:latin typeface="Times New Roman" charset="0"/>
              </a:rPr>
              <a:t>Others</a:t>
            </a:r>
            <a:r>
              <a:rPr lang="en-US" sz="4000">
                <a:solidFill>
                  <a:srgbClr val="FFFF00"/>
                </a:solidFill>
                <a:latin typeface="Times New Roman" charset="0"/>
              </a:rPr>
              <a:t> Succeed</a:t>
            </a:r>
            <a:endParaRPr lang="en-US" sz="1000">
              <a:latin typeface="Times New Roman" charset="0"/>
            </a:endParaRPr>
          </a:p>
        </p:txBody>
      </p:sp>
      <p:sp>
        <p:nvSpPr>
          <p:cNvPr id="60420" name="Rectangle 3"/>
          <p:cNvSpPr>
            <a:spLocks noChangeArrowheads="1"/>
          </p:cNvSpPr>
          <p:nvPr/>
        </p:nvSpPr>
        <p:spPr bwMode="auto">
          <a:xfrm>
            <a:off x="4395788" y="3317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1" name="Rectangle 4"/>
          <p:cNvSpPr>
            <a:spLocks noChangeArrowheads="1"/>
          </p:cNvSpPr>
          <p:nvPr/>
        </p:nvSpPr>
        <p:spPr bwMode="auto">
          <a:xfrm>
            <a:off x="1143000" y="2514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457200" y="1828800"/>
            <a:ext cx="8229600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FFFFFF"/>
                </a:solidFill>
                <a:latin typeface="Times New Roman" charset="0"/>
              </a:rPr>
              <a:t>Recruit new, quality music educators to your school district</a:t>
            </a:r>
            <a:endParaRPr lang="en-US">
              <a:solidFill>
                <a:srgbClr val="FFFFFF"/>
              </a:solidFill>
              <a:latin typeface="Times New Roman" charset="0"/>
            </a:endParaRPr>
          </a:p>
          <a:p>
            <a:endParaRPr lang="en-US">
              <a:solidFill>
                <a:srgbClr val="FFFFFF"/>
              </a:solidFill>
              <a:latin typeface="Times New Roman" charset="0"/>
            </a:endParaRPr>
          </a:p>
          <a:p>
            <a:r>
              <a:rPr lang="en-US" sz="3200">
                <a:solidFill>
                  <a:srgbClr val="FFFFFF"/>
                </a:solidFill>
                <a:latin typeface="Times New Roman" charset="0"/>
              </a:rPr>
              <a:t>Offer to help with the interviewing process</a:t>
            </a:r>
            <a:endParaRPr lang="en-US" sz="2800">
              <a:solidFill>
                <a:srgbClr val="FFFFFF"/>
              </a:solidFill>
              <a:latin typeface="Times New Roman" charset="0"/>
            </a:endParaRPr>
          </a:p>
          <a:p>
            <a:endParaRPr lang="en-US" sz="3200">
              <a:solidFill>
                <a:srgbClr val="FFFFFF"/>
              </a:solidFill>
              <a:latin typeface="Times New Roman" charset="0"/>
            </a:endParaRPr>
          </a:p>
          <a:p>
            <a:r>
              <a:rPr lang="en-US" sz="3200">
                <a:solidFill>
                  <a:srgbClr val="FFFFFF"/>
                </a:solidFill>
                <a:latin typeface="Times New Roman" charset="0"/>
              </a:rPr>
              <a:t>Offer to Develop a Mentoring Program or Serve as a mentor </a:t>
            </a:r>
          </a:p>
          <a:p>
            <a:endParaRPr lang="en-US" sz="3200">
              <a:solidFill>
                <a:srgbClr val="FFFFFF"/>
              </a:solidFill>
              <a:latin typeface="Times New Roman" charset="0"/>
            </a:endParaRPr>
          </a:p>
          <a:p>
            <a:r>
              <a:rPr lang="en-US" sz="3200">
                <a:solidFill>
                  <a:srgbClr val="FFFFFF"/>
                </a:solidFill>
                <a:latin typeface="Times New Roman" charset="0"/>
              </a:rPr>
              <a:t>Give back to the profession</a:t>
            </a:r>
            <a:endParaRPr lang="en-US">
              <a:solidFill>
                <a:srgbClr val="FFFFFF"/>
              </a:solidFill>
              <a:latin typeface="Times New Roman" charset="0"/>
            </a:endParaRPr>
          </a:p>
          <a:p>
            <a:pPr algn="ctr"/>
            <a:endParaRPr lang="en-US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 txBox="1">
            <a:spLocks noGrp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1400">
              <a:latin typeface="Tahoma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i="1">
                <a:solidFill>
                  <a:srgbClr val="FFFF00"/>
                </a:solidFill>
                <a:latin typeface="Times New Roman" charset="0"/>
              </a:rPr>
              <a:t>Supporting Music Education</a:t>
            </a:r>
            <a:r>
              <a:rPr lang="en-US">
                <a:solidFill>
                  <a:srgbClr val="FFFF00"/>
                </a:solidFill>
                <a:latin typeface="Times New Roman" charset="0"/>
              </a:rPr>
              <a:t/>
            </a:r>
            <a:br>
              <a:rPr lang="en-US">
                <a:solidFill>
                  <a:srgbClr val="FFFF00"/>
                </a:solidFill>
                <a:latin typeface="Times New Roman" charset="0"/>
              </a:rPr>
            </a:br>
            <a:r>
              <a:rPr lang="en-US">
                <a:solidFill>
                  <a:srgbClr val="FFFF00"/>
                </a:solidFill>
                <a:latin typeface="Times New Roman" charset="0"/>
              </a:rPr>
              <a:t> </a:t>
            </a:r>
            <a:r>
              <a:rPr lang="en-US" sz="3600">
                <a:solidFill>
                  <a:srgbClr val="FFFF00"/>
                </a:solidFill>
                <a:latin typeface="Times New Roman" charset="0"/>
              </a:rPr>
              <a:t>Help </a:t>
            </a:r>
            <a:r>
              <a:rPr lang="en-US" sz="3600" i="1" u="sng">
                <a:solidFill>
                  <a:srgbClr val="FFFF00"/>
                </a:solidFill>
                <a:latin typeface="Times New Roman" charset="0"/>
              </a:rPr>
              <a:t>Others</a:t>
            </a:r>
            <a:r>
              <a:rPr lang="en-US" sz="3600">
                <a:solidFill>
                  <a:srgbClr val="FFFF00"/>
                </a:solidFill>
                <a:latin typeface="Times New Roman" charset="0"/>
              </a:rPr>
              <a:t> Succeed</a:t>
            </a:r>
            <a:endParaRPr lang="en-US" sz="1000">
              <a:latin typeface="Times New Roman" charset="0"/>
            </a:endParaRPr>
          </a:p>
        </p:txBody>
      </p:sp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4395788" y="3317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69" name="Rectangle 4"/>
          <p:cNvSpPr>
            <a:spLocks noChangeArrowheads="1"/>
          </p:cNvSpPr>
          <p:nvPr/>
        </p:nvSpPr>
        <p:spPr bwMode="auto">
          <a:xfrm>
            <a:off x="1143000" y="2514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609600" y="1752600"/>
            <a:ext cx="80010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Times New Roman" charset="0"/>
              </a:rPr>
              <a:t>Your </a:t>
            </a:r>
            <a:r>
              <a:rPr lang="en-US" sz="3200" dirty="0">
                <a:solidFill>
                  <a:srgbClr val="FFFF00"/>
                </a:solidFill>
                <a:latin typeface="Times New Roman" charset="0"/>
              </a:rPr>
              <a:t>Local University Music Program</a:t>
            </a:r>
            <a:endParaRPr lang="en-US" sz="3200" dirty="0">
              <a:solidFill>
                <a:srgbClr val="FFFFFF"/>
              </a:solidFill>
              <a:latin typeface="Times New Roman" charset="0"/>
            </a:endParaRPr>
          </a:p>
          <a:p>
            <a:pPr algn="ctr"/>
            <a:endParaRPr lang="en-US" sz="1000" dirty="0">
              <a:solidFill>
                <a:srgbClr val="FFFFFF"/>
              </a:solidFill>
              <a:latin typeface="Times New Roman" charset="0"/>
            </a:endParaRPr>
          </a:p>
          <a:p>
            <a:r>
              <a:rPr lang="en-US" sz="3200" dirty="0">
                <a:solidFill>
                  <a:srgbClr val="FFFFFF"/>
                </a:solidFill>
                <a:latin typeface="Times New Roman" charset="0"/>
              </a:rPr>
              <a:t>Offer to have </a:t>
            </a:r>
            <a:r>
              <a:rPr lang="en-US" sz="3200" dirty="0" err="1">
                <a:solidFill>
                  <a:srgbClr val="FFFFFF"/>
                </a:solidFill>
                <a:latin typeface="Times New Roman" charset="0"/>
              </a:rPr>
              <a:t>MusicEd</a:t>
            </a:r>
            <a:r>
              <a:rPr lang="en-US" sz="3200" dirty="0">
                <a:solidFill>
                  <a:srgbClr val="FFFFFF"/>
                </a:solidFill>
                <a:latin typeface="Times New Roman" charset="0"/>
              </a:rPr>
              <a:t> students observe your classes</a:t>
            </a:r>
          </a:p>
          <a:p>
            <a:endParaRPr lang="en-US" sz="1000" dirty="0">
              <a:solidFill>
                <a:srgbClr val="FFFFFF"/>
              </a:solidFill>
              <a:latin typeface="Times New Roman" charset="0"/>
            </a:endParaRPr>
          </a:p>
          <a:p>
            <a:r>
              <a:rPr lang="en-US" sz="3200" dirty="0">
                <a:solidFill>
                  <a:srgbClr val="FFFFFF"/>
                </a:solidFill>
                <a:latin typeface="Times New Roman" charset="0"/>
              </a:rPr>
              <a:t>Allow </a:t>
            </a:r>
            <a:r>
              <a:rPr lang="en-US" sz="3200" dirty="0" err="1">
                <a:solidFill>
                  <a:srgbClr val="FFFFFF"/>
                </a:solidFill>
                <a:latin typeface="Times New Roman" charset="0"/>
              </a:rPr>
              <a:t>MusicEd</a:t>
            </a:r>
            <a:r>
              <a:rPr lang="en-US" sz="3200" dirty="0">
                <a:solidFill>
                  <a:srgbClr val="FFFFFF"/>
                </a:solidFill>
                <a:latin typeface="Times New Roman" charset="0"/>
              </a:rPr>
              <a:t> students to “get their feet wet”</a:t>
            </a:r>
          </a:p>
          <a:p>
            <a:endParaRPr lang="en-US" sz="1000" dirty="0">
              <a:solidFill>
                <a:srgbClr val="FFFFFF"/>
              </a:solidFill>
              <a:latin typeface="Times New Roman" charset="0"/>
            </a:endParaRPr>
          </a:p>
          <a:p>
            <a:r>
              <a:rPr lang="en-US" sz="3200" dirty="0">
                <a:solidFill>
                  <a:srgbClr val="FFFFFF"/>
                </a:solidFill>
                <a:latin typeface="Times New Roman" charset="0"/>
              </a:rPr>
              <a:t>Attend university concerts and encourage your students to attend</a:t>
            </a:r>
          </a:p>
          <a:p>
            <a:endParaRPr lang="en-US" sz="1000" dirty="0">
              <a:solidFill>
                <a:srgbClr val="FFFFFF"/>
              </a:solidFill>
              <a:latin typeface="Times New Roman" charset="0"/>
            </a:endParaRPr>
          </a:p>
          <a:p>
            <a:r>
              <a:rPr lang="en-US" sz="3200" dirty="0">
                <a:solidFill>
                  <a:srgbClr val="FFFFFF"/>
                </a:solidFill>
                <a:latin typeface="Times New Roman" charset="0"/>
              </a:rPr>
              <a:t>Take student teachers and guide them appropriately</a:t>
            </a:r>
            <a:endParaRPr lang="en-US" sz="3200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/>
          <p:cNvSpPr>
            <a:spLocks noGrp="1"/>
          </p:cNvSpPr>
          <p:nvPr>
            <p:ph type="dt" sz="quarter" idx="10"/>
          </p:nvPr>
        </p:nvSpPr>
        <p:spPr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Tahoma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i="1">
                <a:solidFill>
                  <a:srgbClr val="FFFF00"/>
                </a:solidFill>
                <a:latin typeface="Times New Roman" charset="0"/>
              </a:rPr>
              <a:t>24 Tips for Success</a:t>
            </a:r>
            <a:r>
              <a:rPr lang="en-US">
                <a:solidFill>
                  <a:srgbClr val="FFFF00"/>
                </a:solidFill>
                <a:latin typeface="Times New Roman" charset="0"/>
              </a:rPr>
              <a:t/>
            </a:r>
            <a:br>
              <a:rPr lang="en-US">
                <a:solidFill>
                  <a:srgbClr val="FFFF00"/>
                </a:solidFill>
                <a:latin typeface="Times New Roman" charset="0"/>
              </a:rPr>
            </a:br>
            <a:r>
              <a:rPr lang="en-US">
                <a:solidFill>
                  <a:srgbClr val="FFFF00"/>
                </a:solidFill>
                <a:latin typeface="Times New Roman" charset="0"/>
              </a:rPr>
              <a:t> </a:t>
            </a:r>
            <a:r>
              <a:rPr lang="en-US" sz="4000">
                <a:solidFill>
                  <a:srgbClr val="FFFF00"/>
                </a:solidFill>
                <a:latin typeface="Times New Roman" charset="0"/>
              </a:rPr>
              <a:t>Traits of the Successful Teacher</a:t>
            </a:r>
            <a:br>
              <a:rPr lang="en-US" sz="4000">
                <a:solidFill>
                  <a:srgbClr val="FFFF00"/>
                </a:solidFill>
                <a:latin typeface="Times New Roman" charset="0"/>
              </a:rPr>
            </a:br>
            <a:r>
              <a:rPr lang="en-US" sz="4000">
                <a:solidFill>
                  <a:srgbClr val="FFFF00"/>
                </a:solidFill>
                <a:latin typeface="Times New Roman" charset="0"/>
              </a:rPr>
              <a:t>Your Personal Checklist</a:t>
            </a:r>
            <a:endParaRPr lang="en-US" sz="40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4516" name="Rectangle 3"/>
          <p:cNvSpPr>
            <a:spLocks noChangeArrowheads="1"/>
          </p:cNvSpPr>
          <p:nvPr/>
        </p:nvSpPr>
        <p:spPr bwMode="auto">
          <a:xfrm>
            <a:off x="4395788" y="3317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517" name="Rectangle 4"/>
          <p:cNvSpPr>
            <a:spLocks noChangeArrowheads="1"/>
          </p:cNvSpPr>
          <p:nvPr/>
        </p:nvSpPr>
        <p:spPr bwMode="auto">
          <a:xfrm>
            <a:off x="1143000" y="2514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518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2057400"/>
            <a:ext cx="48768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solidFill>
                  <a:srgbClr val="FFFFFF"/>
                </a:solidFill>
                <a:latin typeface="Times New Roman" charset="0"/>
              </a:rPr>
              <a:t>Maintains high standards for self and others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solidFill>
                  <a:srgbClr val="FFFFFF"/>
                </a:solidFill>
                <a:latin typeface="Times New Roman" charset="0"/>
              </a:rPr>
              <a:t>Organizes class time with a variety of activities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solidFill>
                  <a:srgbClr val="FFFFFF"/>
                </a:solidFill>
                <a:latin typeface="Times New Roman" charset="0"/>
              </a:rPr>
              <a:t>Doesn’t bore students by talking too much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solidFill>
                  <a:srgbClr val="FFFFFF"/>
                </a:solidFill>
                <a:latin typeface="Times New Roman" charset="0"/>
              </a:rPr>
              <a:t>Maintains interest for all students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solidFill>
                  <a:srgbClr val="FFFFFF"/>
                </a:solidFill>
                <a:latin typeface="Times New Roman" charset="0"/>
              </a:rPr>
              <a:t>Recruits all year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solidFill>
                  <a:srgbClr val="FFFFFF"/>
                </a:solidFill>
                <a:latin typeface="Times New Roman" charset="0"/>
              </a:rPr>
              <a:t>Communicates clear goals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600">
              <a:solidFill>
                <a:srgbClr val="FFFFFF"/>
              </a:solidFill>
              <a:latin typeface="Times New Roman" charset="0"/>
            </a:endParaRPr>
          </a:p>
        </p:txBody>
      </p:sp>
      <p:pic>
        <p:nvPicPr>
          <p:cNvPr id="6451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981200"/>
            <a:ext cx="34290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0" name="Picture 3" descr="4-DSC_00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886200"/>
            <a:ext cx="15890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1" name="Picture 13" descr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3657600"/>
            <a:ext cx="19748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quarter" idx="10"/>
          </p:nvPr>
        </p:nvSpPr>
        <p:spPr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Tahoma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i="1">
                <a:solidFill>
                  <a:srgbClr val="FFFF00"/>
                </a:solidFill>
                <a:latin typeface="Times New Roman" charset="0"/>
              </a:rPr>
              <a:t>24 Tips for Success</a:t>
            </a:r>
            <a:r>
              <a:rPr lang="en-US">
                <a:solidFill>
                  <a:srgbClr val="FFFF00"/>
                </a:solidFill>
                <a:latin typeface="Times New Roman" charset="0"/>
              </a:rPr>
              <a:t/>
            </a:r>
            <a:br>
              <a:rPr lang="en-US">
                <a:solidFill>
                  <a:srgbClr val="FFFF00"/>
                </a:solidFill>
                <a:latin typeface="Times New Roman" charset="0"/>
              </a:rPr>
            </a:br>
            <a:r>
              <a:rPr lang="en-US">
                <a:solidFill>
                  <a:srgbClr val="FFFF00"/>
                </a:solidFill>
                <a:latin typeface="Times New Roman" charset="0"/>
              </a:rPr>
              <a:t> </a:t>
            </a:r>
            <a:r>
              <a:rPr lang="en-US" sz="4000">
                <a:solidFill>
                  <a:srgbClr val="FFFF00"/>
                </a:solidFill>
                <a:latin typeface="Times New Roman" charset="0"/>
              </a:rPr>
              <a:t>Traits of the Successful Teacher</a:t>
            </a:r>
            <a:br>
              <a:rPr lang="en-US" sz="4000">
                <a:solidFill>
                  <a:srgbClr val="FFFF00"/>
                </a:solidFill>
                <a:latin typeface="Times New Roman" charset="0"/>
              </a:rPr>
            </a:br>
            <a:r>
              <a:rPr lang="en-US" sz="4000">
                <a:solidFill>
                  <a:srgbClr val="FFFF00"/>
                </a:solidFill>
                <a:latin typeface="Times New Roman" charset="0"/>
              </a:rPr>
              <a:t>Your Personal Checklist</a:t>
            </a:r>
            <a:endParaRPr lang="en-US" sz="40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6564" name="Rectangle 3"/>
          <p:cNvSpPr>
            <a:spLocks noChangeArrowheads="1"/>
          </p:cNvSpPr>
          <p:nvPr/>
        </p:nvSpPr>
        <p:spPr bwMode="auto">
          <a:xfrm>
            <a:off x="4395788" y="3317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6565" name="Rectangle 4"/>
          <p:cNvSpPr>
            <a:spLocks noChangeArrowheads="1"/>
          </p:cNvSpPr>
          <p:nvPr/>
        </p:nvSpPr>
        <p:spPr bwMode="auto">
          <a:xfrm>
            <a:off x="1143000" y="2514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6566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905000"/>
            <a:ext cx="6096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FFFFFF"/>
                </a:solidFill>
                <a:latin typeface="Times New Roman" charset="0"/>
              </a:rPr>
              <a:t>Maintains positive relationships with fellow teachers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FFFFFF"/>
                </a:solidFill>
                <a:latin typeface="Times New Roman" charset="0"/>
              </a:rPr>
              <a:t>Communicates</a:t>
            </a:r>
            <a:r>
              <a:rPr lang="en-US" sz="2800" dirty="0" smtClean="0">
                <a:solidFill>
                  <a:srgbClr val="FFFFFF"/>
                </a:solidFill>
                <a:latin typeface="Times New Roman" charset="0"/>
              </a:rPr>
              <a:t> often with parents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FFFFFF"/>
                </a:solidFill>
                <a:latin typeface="Times New Roman" charset="0"/>
              </a:rPr>
              <a:t>Performs in school and community OFTEN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FFFFFF"/>
                </a:solidFill>
                <a:latin typeface="Times New Roman" charset="0"/>
              </a:rPr>
              <a:t>Maintains a professional look and attitude in all performing ensembles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FFFFFF"/>
                </a:solidFill>
                <a:latin typeface="Times New Roman" charset="0"/>
              </a:rPr>
              <a:t>Develops connections among school, parents and community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FFFFFF"/>
                </a:solidFill>
                <a:latin typeface="Times New Roman" charset="0"/>
              </a:rPr>
              <a:t>Advocates for music education</a:t>
            </a:r>
            <a:endParaRPr lang="en-US" sz="1800" dirty="0">
              <a:solidFill>
                <a:srgbClr val="FFFFFF"/>
              </a:solidFill>
              <a:latin typeface="Times New Roman" charset="0"/>
            </a:endParaRPr>
          </a:p>
        </p:txBody>
      </p:sp>
      <p:pic>
        <p:nvPicPr>
          <p:cNvPr id="66567" name="Picture 10" descr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133600"/>
            <a:ext cx="281463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 txBox="1">
            <a:spLocks noGrp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1400">
              <a:latin typeface="Tahoma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00"/>
                </a:solidFill>
                <a:latin typeface="Times New Roman" charset="0"/>
              </a:rPr>
              <a:t>What’s Available to Help</a:t>
            </a:r>
            <a:endParaRPr lang="en-US" sz="400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8612" name="Rectangle 3"/>
          <p:cNvSpPr>
            <a:spLocks noChangeArrowheads="1"/>
          </p:cNvSpPr>
          <p:nvPr/>
        </p:nvSpPr>
        <p:spPr bwMode="auto">
          <a:xfrm>
            <a:off x="4395788" y="3317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8613" name="Rectangle 4"/>
          <p:cNvSpPr>
            <a:spLocks noChangeArrowheads="1"/>
          </p:cNvSpPr>
          <p:nvPr/>
        </p:nvSpPr>
        <p:spPr bwMode="auto">
          <a:xfrm>
            <a:off x="1143000" y="2514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6027003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FFFF"/>
                </a:solidFill>
                <a:latin typeface="Times New Roman" charset="0"/>
              </a:rPr>
              <a:t>www.MusicAchievementCouncil.org</a:t>
            </a:r>
            <a:endParaRPr lang="en-US" sz="3200" dirty="0" smtClean="0">
              <a:solidFill>
                <a:srgbClr val="FFFFFF"/>
              </a:solidFill>
              <a:latin typeface="Times New Roman" charset="0"/>
            </a:endParaRPr>
          </a:p>
          <a:p>
            <a:endParaRPr lang="en-US" dirty="0"/>
          </a:p>
        </p:txBody>
      </p:sp>
      <p:pic>
        <p:nvPicPr>
          <p:cNvPr id="10" name="Picture 9" descr="MAC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143000"/>
            <a:ext cx="3429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stA="50000" endPos="46000" dist="12700" dir="5400000" sy="-100000" algn="bl" rotWithShape="0"/>
          </a:effectLst>
        </p:spPr>
      </p:pic>
      <p:pic>
        <p:nvPicPr>
          <p:cNvPr id="11" name="Picture 10" descr="First Perf cover"/>
          <p:cNvPicPr>
            <a:picLocks noChangeAspect="1" noChangeArrowheads="1"/>
          </p:cNvPicPr>
          <p:nvPr/>
        </p:nvPicPr>
        <p:blipFill>
          <a:blip r:embed="rId4">
            <a:lum bright="-4000" contrast="6000"/>
          </a:blip>
          <a:srcRect/>
          <a:stretch>
            <a:fillRect/>
          </a:stretch>
        </p:blipFill>
        <p:spPr bwMode="auto">
          <a:xfrm rot="21408970">
            <a:off x="2791241" y="1909673"/>
            <a:ext cx="3038922" cy="455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 descr="Tips for Success Book Cover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5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lc="http://schemas.openxmlformats.org/drawingml/2006/lockedCanvas"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486400" y="1143000"/>
            <a:ext cx="3504988" cy="4419600"/>
          </a:xfrm>
          <a:prstGeom prst="rect">
            <a:avLst/>
          </a:prstGeom>
          <a:effectLst>
            <a:reflection stA="50000" endPos="47000" dist="127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Tahoma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5334000"/>
            <a:ext cx="7848600" cy="457200"/>
          </a:xfrm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r>
              <a:rPr lang="en-US" sz="3200" dirty="0" err="1" smtClean="0">
                <a:solidFill>
                  <a:srgbClr val="FFFFFF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www.MusicAchievementCouncil.org</a:t>
            </a:r>
            <a:endParaRPr lang="en-US" sz="3200" dirty="0">
              <a:solidFill>
                <a:srgbClr val="FFFFFF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90800"/>
            <a:ext cx="9144000" cy="1219200"/>
          </a:xfrm>
        </p:spPr>
        <p:txBody>
          <a:bodyPr/>
          <a:lstStyle/>
          <a:p>
            <a:pPr eaLnBrk="1" hangingPunct="1"/>
            <a:r>
              <a:rPr lang="en-US" sz="9600" i="1" dirty="0">
                <a:solidFill>
                  <a:srgbClr val="FFFF00"/>
                </a:solidFill>
                <a:latin typeface="Times New Roman" charset="0"/>
              </a:rPr>
              <a:t>1. Focusing </a:t>
            </a:r>
            <a:br>
              <a:rPr lang="en-US" sz="9600" i="1" dirty="0">
                <a:solidFill>
                  <a:srgbClr val="FFFF00"/>
                </a:solidFill>
                <a:latin typeface="Times New Roman" charset="0"/>
              </a:rPr>
            </a:br>
            <a:r>
              <a:rPr lang="en-US" sz="9600" i="1" dirty="0">
                <a:solidFill>
                  <a:srgbClr val="FFFF00"/>
                </a:solidFill>
                <a:latin typeface="Times New Roman" charset="0"/>
              </a:rPr>
              <a:t>on the </a:t>
            </a:r>
            <a:br>
              <a:rPr lang="en-US" sz="9600" i="1" dirty="0">
                <a:solidFill>
                  <a:srgbClr val="FFFF00"/>
                </a:solidFill>
                <a:latin typeface="Times New Roman" charset="0"/>
              </a:rPr>
            </a:br>
            <a:r>
              <a:rPr lang="en-US" sz="9600" i="1" dirty="0">
                <a:solidFill>
                  <a:srgbClr val="FFFF00"/>
                </a:solidFill>
                <a:latin typeface="Times New Roman" charset="0"/>
              </a:rPr>
              <a:t>Classroom</a:t>
            </a:r>
            <a:r>
              <a:rPr lang="en-US" sz="9600" dirty="0">
                <a:latin typeface="Times New Roman" charset="0"/>
              </a:rPr>
              <a:t/>
            </a:r>
            <a:br>
              <a:rPr lang="en-US" sz="9600" dirty="0">
                <a:latin typeface="Times New Roman" charset="0"/>
              </a:rPr>
            </a:br>
            <a:endParaRPr lang="en-US" sz="6000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 txBox="1">
            <a:spLocks noGrp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1400">
              <a:latin typeface="Tahoma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00"/>
                </a:solidFill>
                <a:latin typeface="Times New Roman" charset="0"/>
              </a:rPr>
              <a:t>What’s Available to Help</a:t>
            </a:r>
            <a:endParaRPr lang="en-US" sz="400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8612" name="Rectangle 3"/>
          <p:cNvSpPr>
            <a:spLocks noChangeArrowheads="1"/>
          </p:cNvSpPr>
          <p:nvPr/>
        </p:nvSpPr>
        <p:spPr bwMode="auto">
          <a:xfrm>
            <a:off x="4395788" y="3317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8613" name="Rectangle 4"/>
          <p:cNvSpPr>
            <a:spLocks noChangeArrowheads="1"/>
          </p:cNvSpPr>
          <p:nvPr/>
        </p:nvSpPr>
        <p:spPr bwMode="auto">
          <a:xfrm>
            <a:off x="1143000" y="2514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8382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FFFF"/>
                </a:solidFill>
                <a:latin typeface="Times New Roman" charset="0"/>
              </a:rPr>
              <a:t>www.MusicAchievementCouncil.org</a:t>
            </a:r>
            <a:endParaRPr lang="en-US" sz="3200" dirty="0" smtClean="0">
              <a:solidFill>
                <a:srgbClr val="FFFFFF"/>
              </a:solidFill>
              <a:latin typeface="Times New Roman" charset="0"/>
            </a:endParaRPr>
          </a:p>
          <a:p>
            <a:endParaRPr lang="en-US" dirty="0"/>
          </a:p>
        </p:txBody>
      </p:sp>
      <p:pic>
        <p:nvPicPr>
          <p:cNvPr id="9" name="Picture 8" descr="Screen Shot 2013-02-22 at 4.58.07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7800"/>
            <a:ext cx="91440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 txBox="1">
            <a:spLocks noGrp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1400">
              <a:latin typeface="Tahoma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00"/>
                </a:solidFill>
                <a:latin typeface="Times New Roman" charset="0"/>
              </a:rPr>
              <a:t>What’s Available to Help</a:t>
            </a:r>
            <a:endParaRPr lang="en-US" sz="400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8612" name="Rectangle 3"/>
          <p:cNvSpPr>
            <a:spLocks noChangeArrowheads="1"/>
          </p:cNvSpPr>
          <p:nvPr/>
        </p:nvSpPr>
        <p:spPr bwMode="auto">
          <a:xfrm>
            <a:off x="4395788" y="3317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8613" name="Rectangle 4"/>
          <p:cNvSpPr>
            <a:spLocks noChangeArrowheads="1"/>
          </p:cNvSpPr>
          <p:nvPr/>
        </p:nvSpPr>
        <p:spPr bwMode="auto">
          <a:xfrm>
            <a:off x="1143000" y="2514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304800" y="950893"/>
            <a:ext cx="944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FFFF"/>
                </a:solidFill>
                <a:latin typeface="Times New Roman" charset="0"/>
              </a:rPr>
              <a:t>www.MusicAchievementCouncil.org</a:t>
            </a:r>
            <a:endParaRPr lang="en-US" sz="3200" dirty="0" smtClean="0">
              <a:solidFill>
                <a:srgbClr val="FFFFFF"/>
              </a:solidFill>
              <a:latin typeface="Times New Roman" charset="0"/>
            </a:endParaRPr>
          </a:p>
          <a:p>
            <a:endParaRPr lang="en-US" dirty="0"/>
          </a:p>
        </p:txBody>
      </p:sp>
      <p:pic>
        <p:nvPicPr>
          <p:cNvPr id="14" name="Picture 13" descr="Screen Shot 2013-02-21 at 9.36.1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 txBox="1">
            <a:spLocks noGrp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1400">
              <a:latin typeface="Tahoma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00"/>
                </a:solidFill>
                <a:latin typeface="Times New Roman" charset="0"/>
              </a:rPr>
              <a:t>What’s Available to Help</a:t>
            </a:r>
            <a:endParaRPr lang="en-US" sz="400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8612" name="Rectangle 3"/>
          <p:cNvSpPr>
            <a:spLocks noChangeArrowheads="1"/>
          </p:cNvSpPr>
          <p:nvPr/>
        </p:nvSpPr>
        <p:spPr bwMode="auto">
          <a:xfrm>
            <a:off x="4395788" y="3317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8613" name="Rectangle 4"/>
          <p:cNvSpPr>
            <a:spLocks noChangeArrowheads="1"/>
          </p:cNvSpPr>
          <p:nvPr/>
        </p:nvSpPr>
        <p:spPr bwMode="auto">
          <a:xfrm>
            <a:off x="1143000" y="2514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950893"/>
            <a:ext cx="906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FFFF"/>
                </a:solidFill>
                <a:latin typeface="Times New Roman" charset="0"/>
              </a:rPr>
              <a:t>www.MusicAchievementCouncil.org</a:t>
            </a:r>
            <a:endParaRPr lang="en-US" sz="3200" dirty="0" smtClean="0">
              <a:solidFill>
                <a:srgbClr val="FFFFFF"/>
              </a:solidFill>
              <a:latin typeface="Times New Roman" charset="0"/>
            </a:endParaRPr>
          </a:p>
          <a:p>
            <a:endParaRPr lang="en-US" dirty="0"/>
          </a:p>
        </p:txBody>
      </p:sp>
      <p:pic>
        <p:nvPicPr>
          <p:cNvPr id="13" name="Picture 12" descr="Screen Shot 2013-02-21 at 9.12.2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981200"/>
            <a:ext cx="85344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 txBox="1">
            <a:spLocks noGrp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1400">
              <a:latin typeface="Tahoma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90600"/>
            <a:ext cx="9144000" cy="3352800"/>
          </a:xfrm>
        </p:spPr>
        <p:txBody>
          <a:bodyPr/>
          <a:lstStyle/>
          <a:p>
            <a:pPr eaLnBrk="1" hangingPunct="1"/>
            <a:r>
              <a:rPr lang="en-US" sz="9600" dirty="0" smtClean="0">
                <a:solidFill>
                  <a:srgbClr val="FFFF00"/>
                </a:solidFill>
                <a:latin typeface="Times New Roman" charset="0"/>
              </a:rPr>
              <a:t>Got </a:t>
            </a:r>
            <a:br>
              <a:rPr lang="en-US" sz="9600" dirty="0" smtClean="0">
                <a:solidFill>
                  <a:srgbClr val="FFFF00"/>
                </a:solidFill>
                <a:latin typeface="Times New Roman" charset="0"/>
              </a:rPr>
            </a:br>
            <a:r>
              <a:rPr lang="en-US" sz="9600" dirty="0" smtClean="0">
                <a:solidFill>
                  <a:srgbClr val="FFFF00"/>
                </a:solidFill>
                <a:latin typeface="Times New Roman" charset="0"/>
              </a:rPr>
              <a:t>Smart Phone?</a:t>
            </a:r>
            <a:endParaRPr lang="en-US" sz="960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8612" name="Rectangle 3"/>
          <p:cNvSpPr>
            <a:spLocks noChangeArrowheads="1"/>
          </p:cNvSpPr>
          <p:nvPr/>
        </p:nvSpPr>
        <p:spPr bwMode="auto">
          <a:xfrm>
            <a:off x="4395788" y="3317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8613" name="Rectangle 4"/>
          <p:cNvSpPr>
            <a:spLocks noChangeArrowheads="1"/>
          </p:cNvSpPr>
          <p:nvPr/>
        </p:nvSpPr>
        <p:spPr bwMode="auto">
          <a:xfrm>
            <a:off x="1143000" y="2514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5716250"/>
            <a:ext cx="906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Times New Roman" charset="0"/>
              </a:rPr>
              <a:t>www.MusicAchievementCouncil.org</a:t>
            </a:r>
            <a:endParaRPr lang="en-US" sz="3200" dirty="0" smtClean="0">
              <a:solidFill>
                <a:srgbClr val="FFFF00"/>
              </a:solidFill>
              <a:latin typeface="Times New Roman" charset="0"/>
            </a:endParaRPr>
          </a:p>
          <a:p>
            <a:pPr algn="ctr"/>
            <a:endParaRPr lang="en-US" sz="3200" dirty="0" smtClean="0">
              <a:solidFill>
                <a:srgbClr val="FFFFFF"/>
              </a:solidFill>
              <a:latin typeface="Times New Roman" charset="0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886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www.surveymonkey.com/s/JHSZG77</a:t>
            </a:r>
            <a:endParaRPr lang="en-US" sz="48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11" name="Picture 10" descr="Use this QR Code for Emai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57200"/>
            <a:ext cx="1619364" cy="1600200"/>
          </a:xfrm>
          <a:prstGeom prst="rect">
            <a:avLst/>
          </a:prstGeom>
        </p:spPr>
      </p:pic>
      <p:pic>
        <p:nvPicPr>
          <p:cNvPr id="12" name="Picture 11" descr="Use this QR Code for Emai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457200"/>
            <a:ext cx="1619364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 txBox="1">
            <a:spLocks noGrp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1400">
              <a:latin typeface="Tahoma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72708" name="Rectangle 2"/>
          <p:cNvSpPr>
            <a:spLocks noChangeArrowheads="1"/>
          </p:cNvSpPr>
          <p:nvPr/>
        </p:nvSpPr>
        <p:spPr bwMode="auto">
          <a:xfrm>
            <a:off x="228600" y="1320224"/>
            <a:ext cx="8915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FFFF"/>
                </a:solidFill>
                <a:latin typeface="Times New Roman" charset="0"/>
              </a:rPr>
              <a:t>www.MusicAchievementCouncil.org</a:t>
            </a:r>
            <a:endParaRPr lang="en-US" sz="32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4424363" y="47863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2723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2208212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729" name="Rectangle 25"/>
          <p:cNvSpPr>
            <a:spLocks noChangeArrowheads="1"/>
          </p:cNvSpPr>
          <p:nvPr/>
        </p:nvSpPr>
        <p:spPr bwMode="auto">
          <a:xfrm>
            <a:off x="3163888" y="5426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2735" name="Picture 31" descr="Hal Leonar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4646612"/>
            <a:ext cx="1905000" cy="1023938"/>
          </a:xfrm>
          <a:prstGeom prst="rect">
            <a:avLst/>
          </a:prstGeom>
          <a:noFill/>
        </p:spPr>
      </p:pic>
      <p:pic>
        <p:nvPicPr>
          <p:cNvPr id="72736" name="Picture 32" descr="D'Addario 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656012"/>
            <a:ext cx="3048000" cy="914400"/>
          </a:xfrm>
          <a:prstGeom prst="rect">
            <a:avLst/>
          </a:prstGeom>
          <a:noFill/>
        </p:spPr>
      </p:pic>
      <p:pic>
        <p:nvPicPr>
          <p:cNvPr id="72740" name="Picture 36" descr="Yamah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5789612"/>
            <a:ext cx="3200400" cy="914400"/>
          </a:xfrm>
          <a:prstGeom prst="rect">
            <a:avLst/>
          </a:prstGeom>
          <a:noFill/>
        </p:spPr>
      </p:pic>
      <p:pic>
        <p:nvPicPr>
          <p:cNvPr id="72743" name="Picture 39" descr="Jupiter Band Instrument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0200" y="4646612"/>
            <a:ext cx="3581400" cy="979488"/>
          </a:xfrm>
          <a:prstGeom prst="rect">
            <a:avLst/>
          </a:prstGeom>
          <a:noFill/>
        </p:spPr>
      </p:pic>
      <p:pic>
        <p:nvPicPr>
          <p:cNvPr id="72744" name="Picture 40" descr="large-logo-black_w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76800" y="2208212"/>
            <a:ext cx="1374775" cy="1374775"/>
          </a:xfrm>
          <a:prstGeom prst="rect">
            <a:avLst/>
          </a:prstGeom>
          <a:noFill/>
        </p:spPr>
      </p:pic>
      <p:pic>
        <p:nvPicPr>
          <p:cNvPr id="72746" name="Picture 42" descr="Dansrlog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2800" y="3656012"/>
            <a:ext cx="1981200" cy="914400"/>
          </a:xfrm>
          <a:prstGeom prst="rect">
            <a:avLst/>
          </a:prstGeom>
          <a:noFill/>
        </p:spPr>
      </p:pic>
      <p:pic>
        <p:nvPicPr>
          <p:cNvPr id="72747" name="Picture 43" descr="VIC FIRTH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14400" y="5789612"/>
            <a:ext cx="3352800" cy="915988"/>
          </a:xfrm>
          <a:prstGeom prst="rect">
            <a:avLst/>
          </a:prstGeom>
          <a:noFill/>
        </p:spPr>
      </p:pic>
      <p:pic>
        <p:nvPicPr>
          <p:cNvPr id="72748" name="Picture 44" descr="Alfred-logo-600 pixels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19200" y="2208212"/>
            <a:ext cx="1447800" cy="1389063"/>
          </a:xfrm>
          <a:prstGeom prst="rect">
            <a:avLst/>
          </a:prstGeom>
          <a:noFill/>
        </p:spPr>
      </p:pic>
      <p:pic>
        <p:nvPicPr>
          <p:cNvPr id="72749" name="Picture 45" descr="manufacturer_gemeinhardt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8600" y="4646612"/>
            <a:ext cx="3048000" cy="996950"/>
          </a:xfrm>
          <a:prstGeom prst="rect">
            <a:avLst/>
          </a:prstGeom>
          <a:noFill/>
        </p:spPr>
      </p:pic>
      <p:pic>
        <p:nvPicPr>
          <p:cNvPr id="72750" name="Picture 46" descr="Eastman Music C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486400" y="3656012"/>
            <a:ext cx="3429000" cy="914400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00400" y="2208212"/>
            <a:ext cx="1144966" cy="1377238"/>
          </a:xfrm>
          <a:prstGeom prst="rect">
            <a:avLst/>
          </a:prstGeom>
        </p:spPr>
      </p:pic>
      <p:pic>
        <p:nvPicPr>
          <p:cNvPr id="19" name="Picture 18" descr="QRCode"/>
          <p:cNvPicPr/>
          <p:nvPr/>
        </p:nvPicPr>
        <p:blipFill>
          <a:blip r:embed="rId15">
            <a:extLst>
              <a:ext uri="{28A0092B-C50C-407E-A947-70E740481C1C}">
                <a14:useLocalDpi xmlns:p="http://schemas.openxmlformats.org/presentationml/2006/main" xmlns="" xmlns:wpc="http://schemas.microsoft.com/office/word/2010/wordprocessingCanvas" xmlns:mc="http://schemas.openxmlformats.org/markup-compatibility/2006" xmlns:o="urn:schemas-microsoft-com:office:office" xmlns:r="http://schemas.openxmlformats.org/officeDocument/2006/relationships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="http://schemas.openxmlformats.org/drawingml/2006/main" xmlns:pic="http://schemas.openxmlformats.org/drawingml/2006/picture" xmlns:a14="http://schemas.microsoft.com/office/drawing/2010/main" xmlns:mv="urn:schemas-microsoft-com:mac:vml" xmlns:ve="http://schemas.openxmlformats.org/markup-compatibility/2006" xmlns:mo="http://schemas.microsoft.com/office/mac/office/2008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172135" cy="112345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/>
          <p:cNvSpPr txBox="1"/>
          <p:nvPr/>
        </p:nvSpPr>
        <p:spPr>
          <a:xfrm>
            <a:off x="1600200" y="304800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FF00"/>
                </a:solidFill>
                <a:latin typeface="Times New Roman" charset="0"/>
              </a:rPr>
              <a:t>Please </a:t>
            </a:r>
            <a:r>
              <a:rPr lang="en-US" sz="2800" i="1" u="sng" dirty="0" smtClean="0">
                <a:solidFill>
                  <a:srgbClr val="FFFF00"/>
                </a:solidFill>
                <a:latin typeface="Times New Roman" charset="0"/>
              </a:rPr>
              <a:t>Complete our </a:t>
            </a:r>
            <a:r>
              <a:rPr lang="en-US" sz="2800" b="1" i="1" u="sng" dirty="0" smtClean="0">
                <a:solidFill>
                  <a:srgbClr val="FFFF00"/>
                </a:solidFill>
                <a:latin typeface="Times New Roman" charset="0"/>
              </a:rPr>
              <a:t>BRIEF </a:t>
            </a:r>
            <a:r>
              <a:rPr lang="en-US" sz="2800" i="1" u="sng" dirty="0" smtClean="0">
                <a:solidFill>
                  <a:srgbClr val="FFFF00"/>
                </a:solidFill>
                <a:latin typeface="Times New Roman" charset="0"/>
              </a:rPr>
              <a:t>Survey</a:t>
            </a:r>
            <a:r>
              <a:rPr lang="en-US" sz="2800" i="1" dirty="0" smtClean="0">
                <a:solidFill>
                  <a:srgbClr val="FFFF00"/>
                </a:solidFill>
                <a:latin typeface="Times New Roman" charset="0"/>
              </a:rPr>
              <a:t> and give us </a:t>
            </a:r>
            <a:r>
              <a:rPr lang="en-US" sz="2800" i="1" u="sng" dirty="0" smtClean="0">
                <a:solidFill>
                  <a:srgbClr val="FFFF00"/>
                </a:solidFill>
                <a:latin typeface="Times New Roman" charset="0"/>
              </a:rPr>
              <a:t>YOU</a:t>
            </a:r>
            <a:r>
              <a:rPr lang="en-US" sz="2800" i="1" dirty="0" smtClean="0">
                <a:solidFill>
                  <a:srgbClr val="FFFF00"/>
                </a:solidFill>
                <a:latin typeface="Times New Roman" charset="0"/>
              </a:rPr>
              <a:t>R BEST IDEAS TO SHARE! </a:t>
            </a:r>
            <a:endParaRPr lang="en-US" sz="2800" dirty="0"/>
          </a:p>
        </p:txBody>
      </p:sp>
      <p:pic>
        <p:nvPicPr>
          <p:cNvPr id="22" name="Picture 21" descr="QRCode"/>
          <p:cNvPicPr/>
          <p:nvPr/>
        </p:nvPicPr>
        <p:blipFill>
          <a:blip r:embed="rId15">
            <a:extLst>
              <a:ext uri="{28A0092B-C50C-407E-A947-70E740481C1C}">
                <a14:useLocalDpi xmlns:p="http://schemas.openxmlformats.org/presentationml/2006/main" xmlns="" xmlns:wpc="http://schemas.microsoft.com/office/word/2010/wordprocessingCanvas" xmlns:mc="http://schemas.openxmlformats.org/markup-compatibility/2006" xmlns:o="urn:schemas-microsoft-com:office:office" xmlns:r="http://schemas.openxmlformats.org/officeDocument/2006/relationships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="http://schemas.openxmlformats.org/drawingml/2006/main" xmlns:pic="http://schemas.openxmlformats.org/drawingml/2006/picture" xmlns:a14="http://schemas.microsoft.com/office/drawing/2010/main" xmlns:mv="urn:schemas-microsoft-com:mac:vml" xmlns:ve="http://schemas.openxmlformats.org/markup-compatibility/2006" xmlns:mo="http://schemas.microsoft.com/office/mac/office/2008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667065" y="228600"/>
            <a:ext cx="1172135" cy="1123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 txBox="1">
            <a:spLocks noGrp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1400">
              <a:latin typeface="Tahoma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1219200"/>
          </a:xfrm>
        </p:spPr>
        <p:txBody>
          <a:bodyPr/>
          <a:lstStyle/>
          <a:p>
            <a:pPr eaLnBrk="1" hangingPunct="1"/>
            <a:r>
              <a:rPr lang="en-US" sz="3600" i="1">
                <a:solidFill>
                  <a:srgbClr val="FFFF00"/>
                </a:solidFill>
                <a:latin typeface="Times New Roman" charset="0"/>
              </a:rPr>
              <a:t>Focusing on the Classroom</a:t>
            </a:r>
            <a:r>
              <a:rPr lang="en-US">
                <a:latin typeface="Times New Roman" charset="0"/>
              </a:rPr>
              <a:t/>
            </a:r>
            <a:br>
              <a:rPr lang="en-US">
                <a:latin typeface="Times New Roman" charset="0"/>
              </a:rPr>
            </a:br>
            <a:r>
              <a:rPr lang="en-US">
                <a:latin typeface="Times New Roman" charset="0"/>
              </a:rPr>
              <a:t> </a:t>
            </a:r>
            <a:r>
              <a:rPr lang="en-US">
                <a:solidFill>
                  <a:srgbClr val="FFFF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What does a Music Teacher Do?</a:t>
            </a:r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533400" y="1524000"/>
            <a:ext cx="4716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FFFFFF"/>
                </a:solidFill>
                <a:latin typeface="Times New Roman" charset="0"/>
              </a:rPr>
              <a:t>Teach (Standards-based)</a:t>
            </a:r>
            <a:endParaRPr lang="en-US">
              <a:latin typeface="Times New Roman" charset="0"/>
            </a:endParaRPr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533400" y="2209800"/>
            <a:ext cx="2749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FFFFFF"/>
                </a:solidFill>
                <a:latin typeface="Times New Roman" charset="0"/>
              </a:rPr>
              <a:t>Communicate</a:t>
            </a:r>
            <a:endParaRPr lang="en-US" sz="3600">
              <a:latin typeface="Times New Roman" charset="0"/>
            </a:endParaRPr>
          </a:p>
        </p:txBody>
      </p:sp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533400" y="4343400"/>
            <a:ext cx="4094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FFFFFF"/>
                </a:solidFill>
                <a:latin typeface="Times New Roman" charset="0"/>
              </a:rPr>
              <a:t>Prepare Lesson Plans</a:t>
            </a:r>
          </a:p>
        </p:txBody>
      </p:sp>
      <p:sp>
        <p:nvSpPr>
          <p:cNvPr id="113671" name="Rectangle 7"/>
          <p:cNvSpPr>
            <a:spLocks noChangeArrowheads="1"/>
          </p:cNvSpPr>
          <p:nvPr/>
        </p:nvSpPr>
        <p:spPr bwMode="auto">
          <a:xfrm>
            <a:off x="533400" y="3657600"/>
            <a:ext cx="3954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Times New Roman" charset="0"/>
              </a:rPr>
              <a:t>Develop Curriculum</a:t>
            </a:r>
            <a:endParaRPr lang="en-US" dirty="0">
              <a:latin typeface="Times New Roman" charset="0"/>
            </a:endParaRPr>
          </a:p>
        </p:txBody>
      </p:sp>
      <p:sp>
        <p:nvSpPr>
          <p:cNvPr id="113672" name="Rectangle 8"/>
          <p:cNvSpPr>
            <a:spLocks noChangeArrowheads="1"/>
          </p:cNvSpPr>
          <p:nvPr/>
        </p:nvSpPr>
        <p:spPr bwMode="auto">
          <a:xfrm>
            <a:off x="457200" y="5029200"/>
            <a:ext cx="472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  <a:latin typeface="Times New Roman" charset="0"/>
              </a:rPr>
              <a:t>Assess Student Progress</a:t>
            </a:r>
            <a:endParaRPr lang="en-US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113673" name="Rectangle 9"/>
          <p:cNvSpPr>
            <a:spLocks noChangeArrowheads="1"/>
          </p:cNvSpPr>
          <p:nvPr/>
        </p:nvSpPr>
        <p:spPr bwMode="auto">
          <a:xfrm>
            <a:off x="457200" y="2971800"/>
            <a:ext cx="411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  <a:latin typeface="Times New Roman" charset="0"/>
              </a:rPr>
              <a:t>Share Love of Music</a:t>
            </a:r>
            <a:endParaRPr lang="en-US">
              <a:latin typeface="Times New Roman" charset="0"/>
            </a:endParaRPr>
          </a:p>
        </p:txBody>
      </p:sp>
      <p:pic>
        <p:nvPicPr>
          <p:cNvPr id="21514" name="Picture 10" descr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209800"/>
            <a:ext cx="4151313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/>
      <p:bldP spid="113669" grpId="0"/>
      <p:bldP spid="113670" grpId="0"/>
      <p:bldP spid="113671" grpId="0"/>
      <p:bldP spid="113672" grpId="0"/>
      <p:bldP spid="1136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quarter" idx="10"/>
          </p:nvPr>
        </p:nvSpPr>
        <p:spPr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Tahoma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i="1">
                <a:solidFill>
                  <a:srgbClr val="FFFF00"/>
                </a:solidFill>
                <a:latin typeface="Times New Roman" charset="0"/>
              </a:rPr>
              <a:t>Focusing on the Classroom</a:t>
            </a:r>
            <a:r>
              <a:rPr lang="en-US">
                <a:solidFill>
                  <a:srgbClr val="FFFF00"/>
                </a:solidFill>
                <a:latin typeface="Times New Roman" charset="0"/>
              </a:rPr>
              <a:t/>
            </a:r>
            <a:br>
              <a:rPr lang="en-US">
                <a:solidFill>
                  <a:srgbClr val="FFFF00"/>
                </a:solidFill>
                <a:latin typeface="Times New Roman" charset="0"/>
              </a:rPr>
            </a:br>
            <a:r>
              <a:rPr lang="en-US">
                <a:solidFill>
                  <a:srgbClr val="FFFF00"/>
                </a:solidFill>
                <a:latin typeface="Times New Roman" charset="0"/>
              </a:rPr>
              <a:t>A Checklist for Teachers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2286001"/>
            <a:ext cx="80772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FFFFFF"/>
                </a:solidFill>
                <a:latin typeface="Times New Roman" charset="0"/>
              </a:rPr>
              <a:t>Be genuine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FFFFFF"/>
                </a:solidFill>
                <a:latin typeface="Times New Roman" charset="0"/>
              </a:rPr>
              <a:t>Be enthusiastic</a:t>
            </a:r>
            <a:endParaRPr lang="en-US" sz="2800" dirty="0" smtClean="0">
              <a:solidFill>
                <a:srgbClr val="FFFFFF"/>
              </a:solidFill>
              <a:latin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Times New Roman" charset="0"/>
              </a:rPr>
              <a:t>Be </a:t>
            </a:r>
            <a:r>
              <a:rPr lang="en-US" sz="2800" dirty="0">
                <a:solidFill>
                  <a:srgbClr val="FFFFFF"/>
                </a:solidFill>
                <a:latin typeface="Times New Roman" charset="0"/>
              </a:rPr>
              <a:t>fair to</a:t>
            </a:r>
            <a:r>
              <a:rPr lang="en-US" sz="2800" dirty="0" smtClean="0">
                <a:solidFill>
                  <a:srgbClr val="FFFFFF"/>
                </a:solidFill>
                <a:latin typeface="Times New Roman" charset="0"/>
              </a:rPr>
              <a:t> ALL students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Times New Roman" charset="0"/>
              </a:rPr>
              <a:t>Be </a:t>
            </a:r>
            <a:r>
              <a:rPr lang="en-US" sz="2800" dirty="0">
                <a:solidFill>
                  <a:srgbClr val="FFFFFF"/>
                </a:solidFill>
                <a:latin typeface="Times New Roman" charset="0"/>
              </a:rPr>
              <a:t>professional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FFFFFF"/>
                </a:solidFill>
                <a:latin typeface="Times New Roman" charset="0"/>
              </a:rPr>
              <a:t>Communicate clearly and often</a:t>
            </a:r>
            <a:endParaRPr lang="en-US" sz="24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3557" name="Text Box 18"/>
          <p:cNvSpPr txBox="1">
            <a:spLocks noChangeArrowheads="1"/>
          </p:cNvSpPr>
          <p:nvPr/>
        </p:nvSpPr>
        <p:spPr bwMode="auto">
          <a:xfrm>
            <a:off x="0" y="15240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FFFFFF"/>
                </a:solidFill>
                <a:latin typeface="Times New Roman" charset="0"/>
              </a:rPr>
              <a:t>How can</a:t>
            </a:r>
            <a:r>
              <a:rPr lang="en-US" sz="3200" dirty="0" smtClean="0">
                <a:solidFill>
                  <a:srgbClr val="FFFFFF"/>
                </a:solidFill>
                <a:latin typeface="Times New Roman" charset="0"/>
              </a:rPr>
              <a:t> we </a:t>
            </a:r>
            <a:r>
              <a:rPr lang="en-US" sz="3200" dirty="0">
                <a:solidFill>
                  <a:srgbClr val="FFFFFF"/>
                </a:solidFill>
                <a:latin typeface="Times New Roman" charset="0"/>
              </a:rPr>
              <a:t>help students reach their </a:t>
            </a:r>
            <a:r>
              <a:rPr lang="en-US" sz="3200" i="1" u="sng" dirty="0">
                <a:solidFill>
                  <a:srgbClr val="FFFFFF"/>
                </a:solidFill>
                <a:latin typeface="Times New Roman" charset="0"/>
              </a:rPr>
              <a:t>FULL</a:t>
            </a:r>
            <a:r>
              <a:rPr lang="en-US" sz="3200" dirty="0">
                <a:solidFill>
                  <a:srgbClr val="FFFFFF"/>
                </a:solidFill>
                <a:latin typeface="Times New Roman" charset="0"/>
              </a:rPr>
              <a:t> potential?</a:t>
            </a:r>
            <a:endParaRPr lang="en-US" sz="2800" dirty="0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Tahoma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i="1">
                <a:solidFill>
                  <a:srgbClr val="FFFF00"/>
                </a:solidFill>
                <a:latin typeface="Times New Roman" charset="0"/>
              </a:rPr>
              <a:t>Focusing on the Classroom</a:t>
            </a:r>
            <a:r>
              <a:rPr lang="en-US">
                <a:solidFill>
                  <a:srgbClr val="FFFF00"/>
                </a:solidFill>
                <a:latin typeface="Times New Roman" charset="0"/>
              </a:rPr>
              <a:t/>
            </a:r>
            <a:br>
              <a:rPr lang="en-US">
                <a:solidFill>
                  <a:srgbClr val="FFFF00"/>
                </a:solidFill>
                <a:latin typeface="Times New Roman" charset="0"/>
              </a:rPr>
            </a:br>
            <a:r>
              <a:rPr lang="en-US">
                <a:solidFill>
                  <a:srgbClr val="FFFF00"/>
                </a:solidFill>
                <a:latin typeface="Times New Roman" charset="0"/>
              </a:rPr>
              <a:t>Recruitment and Retention</a:t>
            </a:r>
            <a:endParaRPr lang="en-US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1905000"/>
            <a:ext cx="7700963" cy="41910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rgbClr val="FFFFFF"/>
                </a:solidFill>
                <a:latin typeface="Times New Roman" charset="0"/>
              </a:rPr>
              <a:t>To </a:t>
            </a:r>
            <a:r>
              <a:rPr lang="en-US" sz="2400" i="1" u="sng">
                <a:solidFill>
                  <a:srgbClr val="FFFF00"/>
                </a:solidFill>
                <a:latin typeface="Times New Roman" charset="0"/>
              </a:rPr>
              <a:t>RECRUIT</a:t>
            </a:r>
            <a:r>
              <a:rPr lang="en-US" sz="2400">
                <a:solidFill>
                  <a:srgbClr val="FFFFFF"/>
                </a:solidFill>
                <a:latin typeface="Times New Roman" charset="0"/>
              </a:rPr>
              <a:t>, take</a:t>
            </a:r>
            <a:r>
              <a:rPr lang="en-US" sz="2400">
                <a:latin typeface="Times New Roman" charset="0"/>
              </a:rPr>
              <a:t> </a:t>
            </a:r>
            <a:r>
              <a:rPr lang="en-US" sz="2400">
                <a:solidFill>
                  <a:srgbClr val="FFFFFF"/>
                </a:solidFill>
                <a:latin typeface="Times New Roman" charset="0"/>
              </a:rPr>
              <a:t>action</a:t>
            </a:r>
            <a:r>
              <a:rPr lang="en-US" sz="2400">
                <a:latin typeface="Times New Roman" charset="0"/>
              </a:rPr>
              <a:t> </a:t>
            </a:r>
            <a:r>
              <a:rPr lang="en-US" sz="2400">
                <a:solidFill>
                  <a:srgbClr val="FFFFFF"/>
                </a:solidFill>
                <a:latin typeface="Times New Roman" charset="0"/>
              </a:rPr>
              <a:t>through</a:t>
            </a:r>
            <a:r>
              <a:rPr lang="en-US" sz="2400">
                <a:latin typeface="Times New Roman" charset="0"/>
              </a:rPr>
              <a:t> </a:t>
            </a:r>
            <a:r>
              <a:rPr lang="en-US" sz="2400">
                <a:solidFill>
                  <a:srgbClr val="FFFF00"/>
                </a:solidFill>
                <a:latin typeface="Times New Roman" charset="0"/>
              </a:rPr>
              <a:t>positive</a:t>
            </a:r>
            <a:r>
              <a:rPr lang="en-US" sz="2400">
                <a:latin typeface="Times New Roman" charset="0"/>
              </a:rPr>
              <a:t> </a:t>
            </a:r>
            <a:r>
              <a:rPr lang="en-US" sz="2400">
                <a:solidFill>
                  <a:srgbClr val="FFFFFF"/>
                </a:solidFill>
                <a:latin typeface="Times New Roman" charset="0"/>
              </a:rPr>
              <a:t>experiences</a:t>
            </a:r>
            <a:endParaRPr lang="en-US" sz="2400">
              <a:latin typeface="Times New Roman" charset="0"/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400">
                <a:solidFill>
                  <a:srgbClr val="FFFFFF"/>
                </a:solidFill>
                <a:latin typeface="Times New Roman" charset="0"/>
              </a:rPr>
              <a:t>Publicize the </a:t>
            </a:r>
            <a:r>
              <a:rPr lang="en-US" sz="2400">
                <a:solidFill>
                  <a:srgbClr val="FFFF00"/>
                </a:solidFill>
                <a:latin typeface="Times New Roman" charset="0"/>
              </a:rPr>
              <a:t>nature</a:t>
            </a:r>
            <a:r>
              <a:rPr lang="en-US" sz="2400">
                <a:solidFill>
                  <a:srgbClr val="FFFFFF"/>
                </a:solidFill>
                <a:latin typeface="Times New Roman" charset="0"/>
              </a:rPr>
              <a:t> and </a:t>
            </a:r>
            <a:r>
              <a:rPr lang="en-US" sz="2400">
                <a:solidFill>
                  <a:srgbClr val="FFFF00"/>
                </a:solidFill>
                <a:latin typeface="Times New Roman" charset="0"/>
              </a:rPr>
              <a:t>benefits</a:t>
            </a:r>
            <a:r>
              <a:rPr lang="en-US" sz="2400">
                <a:solidFill>
                  <a:srgbClr val="FFFFFF"/>
                </a:solidFill>
                <a:latin typeface="Times New Roman" charset="0"/>
              </a:rPr>
              <a:t> of participation in music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400">
                <a:solidFill>
                  <a:srgbClr val="FFFFFF"/>
                </a:solidFill>
                <a:latin typeface="Times New Roman" charset="0"/>
              </a:rPr>
              <a:t>Address costs and time involved </a:t>
            </a:r>
            <a:r>
              <a:rPr lang="en-US" sz="2400">
                <a:solidFill>
                  <a:srgbClr val="FFFF00"/>
                </a:solidFill>
                <a:latin typeface="Times New Roman" charset="0"/>
              </a:rPr>
              <a:t>clearly</a:t>
            </a:r>
            <a:endParaRPr lang="en-US" sz="2400">
              <a:latin typeface="Times New Roman" charset="0"/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400">
                <a:solidFill>
                  <a:srgbClr val="FFFF00"/>
                </a:solidFill>
                <a:latin typeface="Times New Roman" charset="0"/>
              </a:rPr>
              <a:t>Compete</a:t>
            </a:r>
            <a:r>
              <a:rPr lang="en-US" sz="2400">
                <a:solidFill>
                  <a:srgbClr val="FFFFFF"/>
                </a:solidFill>
                <a:latin typeface="Times New Roman" charset="0"/>
              </a:rPr>
              <a:t> with other student options</a:t>
            </a:r>
            <a:endParaRPr lang="en-US" sz="2400">
              <a:latin typeface="Times New Roman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2400">
              <a:latin typeface="Times New Roman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rgbClr val="FFFFFF"/>
                </a:solidFill>
                <a:latin typeface="Times New Roman" charset="0"/>
              </a:rPr>
              <a:t>Students </a:t>
            </a:r>
            <a:r>
              <a:rPr lang="en-US" sz="2400" i="1" u="sng">
                <a:solidFill>
                  <a:srgbClr val="FFFF00"/>
                </a:solidFill>
                <a:latin typeface="Times New Roman" charset="0"/>
              </a:rPr>
              <a:t>JOIN</a:t>
            </a:r>
            <a:r>
              <a:rPr lang="en-US" sz="2400">
                <a:solidFill>
                  <a:srgbClr val="FFFFFF"/>
                </a:solidFill>
                <a:latin typeface="Times New Roman" charset="0"/>
              </a:rPr>
              <a:t> music programs and stick with it </a:t>
            </a:r>
            <a:r>
              <a:rPr lang="en-US" sz="2400" i="1" u="sng">
                <a:solidFill>
                  <a:srgbClr val="FFFF00"/>
                </a:solidFill>
                <a:latin typeface="Times New Roman" charset="0"/>
              </a:rPr>
              <a:t>IF</a:t>
            </a:r>
            <a:r>
              <a:rPr lang="en-US" sz="2400">
                <a:solidFill>
                  <a:srgbClr val="FFFFFF"/>
                </a:solidFill>
                <a:latin typeface="Times New Roman" charset="0"/>
              </a:rPr>
              <a:t> the. . .</a:t>
            </a:r>
            <a:endParaRPr lang="en-US" sz="2400">
              <a:latin typeface="Times New Roman" charset="0"/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400">
                <a:solidFill>
                  <a:srgbClr val="FFFFFF"/>
                </a:solidFill>
                <a:latin typeface="Times New Roman" charset="0"/>
              </a:rPr>
              <a:t>Director is enthusiastic and makes learning fun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400">
                <a:solidFill>
                  <a:srgbClr val="FFFFFF"/>
                </a:solidFill>
                <a:latin typeface="Times New Roman" charset="0"/>
              </a:rPr>
              <a:t>Parents, community and school board support the program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400">
                <a:solidFill>
                  <a:srgbClr val="FFFFFF"/>
                </a:solidFill>
                <a:latin typeface="Times New Roman" charset="0"/>
              </a:rPr>
              <a:t>Program is visible</a:t>
            </a:r>
            <a:r>
              <a:rPr lang="en-US" sz="2000">
                <a:latin typeface="Times New Roman" charset="0"/>
              </a:rPr>
              <a:t>	</a:t>
            </a:r>
          </a:p>
          <a:p>
            <a:pPr marL="533400" indent="-533400" algn="ctr" eaLnBrk="1" hangingPunct="1">
              <a:lnSpc>
                <a:spcPct val="90000"/>
              </a:lnSpc>
              <a:buFontTx/>
              <a:buNone/>
            </a:pPr>
            <a:r>
              <a:rPr lang="en-US" sz="2800" i="1">
                <a:solidFill>
                  <a:srgbClr val="FFFFFF"/>
                </a:solidFill>
                <a:latin typeface="Times New Roman" charset="0"/>
              </a:rPr>
              <a:t>                    SOOOOOOOOOOOOOO</a:t>
            </a:r>
            <a:r>
              <a:rPr lang="en-US" sz="2800">
                <a:solidFill>
                  <a:srgbClr val="FFFFFF"/>
                </a:solidFill>
                <a:latin typeface="Times New Roman" charset="0"/>
              </a:rPr>
              <a:t>…</a:t>
            </a:r>
            <a:endParaRPr lang="en-US" sz="2000">
              <a:latin typeface="Times New Roman" charset="0"/>
            </a:endParaRP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304800" y="1295400"/>
            <a:ext cx="883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FFFF"/>
                </a:solidFill>
                <a:latin typeface="Times New Roman" charset="0"/>
              </a:rPr>
              <a:t>Promoting the </a:t>
            </a:r>
            <a:r>
              <a:rPr lang="en-US" sz="3200" i="1" u="sng">
                <a:solidFill>
                  <a:srgbClr val="FFFFFF"/>
                </a:solidFill>
                <a:latin typeface="Times New Roman" charset="0"/>
              </a:rPr>
              <a:t>VALUE</a:t>
            </a:r>
            <a:r>
              <a:rPr lang="en-US" sz="3200">
                <a:solidFill>
                  <a:srgbClr val="FFFFFF"/>
                </a:solidFill>
                <a:latin typeface="Times New Roman" charset="0"/>
              </a:rPr>
              <a:t> of Music Education</a:t>
            </a:r>
            <a:endParaRPr lang="en-US" sz="2800">
              <a:solidFill>
                <a:srgbClr val="FFFF00"/>
              </a:solidFill>
              <a:latin typeface="Times New Roman" charset="0"/>
            </a:endParaRPr>
          </a:p>
        </p:txBody>
      </p:sp>
      <p:pic>
        <p:nvPicPr>
          <p:cNvPr id="29704" name="Picture 7" descr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447800"/>
            <a:ext cx="8197850" cy="518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5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5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5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5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5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5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5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5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5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5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5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5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5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5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5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quarter" idx="10"/>
          </p:nvPr>
        </p:nvSpPr>
        <p:spPr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Tahoma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i="1">
                <a:solidFill>
                  <a:srgbClr val="FFFF00"/>
                </a:solidFill>
                <a:latin typeface="Times New Roman" charset="0"/>
              </a:rPr>
              <a:t>Focusing on the Classroom</a:t>
            </a:r>
            <a:r>
              <a:rPr lang="en-US">
                <a:solidFill>
                  <a:srgbClr val="FFFF00"/>
                </a:solidFill>
                <a:latin typeface="Times New Roman" charset="0"/>
              </a:rPr>
              <a:t/>
            </a:r>
            <a:br>
              <a:rPr lang="en-US">
                <a:solidFill>
                  <a:srgbClr val="FFFF00"/>
                </a:solidFill>
                <a:latin typeface="Times New Roman" charset="0"/>
              </a:rPr>
            </a:br>
            <a:r>
              <a:rPr lang="en-US" sz="4000">
                <a:solidFill>
                  <a:srgbClr val="FFFF00"/>
                </a:solidFill>
                <a:latin typeface="Times New Roman" charset="0"/>
              </a:rPr>
              <a:t>Recruitment and Retention</a:t>
            </a:r>
            <a:endParaRPr lang="en-US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7652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447800"/>
            <a:ext cx="4343400" cy="47244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3600" dirty="0">
                <a:solidFill>
                  <a:srgbClr val="FFFFFF"/>
                </a:solidFill>
                <a:latin typeface="Times New Roman" charset="0"/>
              </a:rPr>
              <a:t>Your task is to. . . </a:t>
            </a:r>
            <a:endParaRPr lang="en-US" sz="1200" dirty="0">
              <a:solidFill>
                <a:srgbClr val="FFFFFF"/>
              </a:solidFill>
              <a:latin typeface="Times New Roman" charset="0"/>
            </a:endParaRPr>
          </a:p>
          <a:p>
            <a:pPr marL="533400" indent="-533400" eaLnBrk="1" hangingPunct="1"/>
            <a:r>
              <a:rPr lang="en-US" sz="2800" dirty="0">
                <a:solidFill>
                  <a:srgbClr val="FFFFFF"/>
                </a:solidFill>
                <a:latin typeface="Times New Roman" charset="0"/>
              </a:rPr>
              <a:t>Foster student interest</a:t>
            </a:r>
          </a:p>
          <a:p>
            <a:pPr marL="533400" indent="-533400" eaLnBrk="1" hangingPunct="1"/>
            <a:r>
              <a:rPr lang="en-US" sz="2800" dirty="0">
                <a:solidFill>
                  <a:srgbClr val="FFFFFF"/>
                </a:solidFill>
                <a:latin typeface="Times New Roman" charset="0"/>
              </a:rPr>
              <a:t>Inform parents</a:t>
            </a:r>
          </a:p>
          <a:p>
            <a:pPr marL="533400" indent="-533400" eaLnBrk="1" hangingPunct="1"/>
            <a:r>
              <a:rPr lang="en-US" sz="2800" dirty="0">
                <a:solidFill>
                  <a:srgbClr val="FFFFFF"/>
                </a:solidFill>
                <a:latin typeface="Times New Roman" charset="0"/>
              </a:rPr>
              <a:t>Develop a continuing </a:t>
            </a:r>
          </a:p>
          <a:p>
            <a:pPr marL="914400" lvl="1" indent="-457200" eaLnBrk="1" hangingPunct="1">
              <a:buFontTx/>
              <a:buNone/>
            </a:pPr>
            <a:r>
              <a:rPr lang="en-US" dirty="0">
                <a:solidFill>
                  <a:srgbClr val="FFFFFF"/>
                </a:solidFill>
                <a:latin typeface="Times New Roman" charset="0"/>
              </a:rPr>
              <a:t>program for nurturing</a:t>
            </a:r>
          </a:p>
          <a:p>
            <a:pPr marL="914400" lvl="1" indent="-457200" eaLnBrk="1" hangingPunct="1">
              <a:buFontTx/>
              <a:buNone/>
            </a:pPr>
            <a:r>
              <a:rPr lang="en-US" dirty="0">
                <a:solidFill>
                  <a:srgbClr val="FFFFFF"/>
                </a:solidFill>
                <a:latin typeface="Times New Roman" charset="0"/>
              </a:rPr>
              <a:t>the support of the school, </a:t>
            </a:r>
          </a:p>
          <a:p>
            <a:pPr marL="914400" lvl="1" indent="-457200" eaLnBrk="1" hangingPunct="1">
              <a:buFontTx/>
              <a:buNone/>
            </a:pPr>
            <a:r>
              <a:rPr lang="en-US" dirty="0">
                <a:solidFill>
                  <a:srgbClr val="FFFFFF"/>
                </a:solidFill>
                <a:latin typeface="Times New Roman" charset="0"/>
              </a:rPr>
              <a:t>the administration, and </a:t>
            </a:r>
          </a:p>
          <a:p>
            <a:pPr marL="914400" lvl="1" indent="-457200" eaLnBrk="1" hangingPunct="1">
              <a:buFontTx/>
              <a:buNone/>
            </a:pPr>
            <a:r>
              <a:rPr lang="en-US" dirty="0">
                <a:solidFill>
                  <a:srgbClr val="FFFFFF"/>
                </a:solidFill>
                <a:latin typeface="Times New Roman" charset="0"/>
              </a:rPr>
              <a:t>the community</a:t>
            </a:r>
          </a:p>
        </p:txBody>
      </p:sp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03034">
            <a:off x="4724400" y="2667000"/>
            <a:ext cx="403860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3962400" y="1447800"/>
            <a:ext cx="44497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3600" i="1" dirty="0">
                <a:solidFill>
                  <a:srgbClr val="FFFF00"/>
                </a:solidFill>
                <a:latin typeface="Times New Roman" charset="0"/>
                <a:ea typeface="Osaka" charset="-128"/>
                <a:cs typeface="Osaka" charset="-128"/>
              </a:rPr>
              <a:t>Get ‘</a:t>
            </a:r>
            <a:r>
              <a:rPr lang="en-US" sz="3600" i="1" dirty="0" err="1">
                <a:solidFill>
                  <a:srgbClr val="FFFF00"/>
                </a:solidFill>
                <a:latin typeface="Times New Roman" charset="0"/>
                <a:ea typeface="Osaka" charset="-128"/>
                <a:cs typeface="Osaka" charset="-128"/>
              </a:rPr>
              <a:t>Em</a:t>
            </a:r>
            <a:r>
              <a:rPr lang="en-US" sz="3600" i="1" dirty="0">
                <a:solidFill>
                  <a:srgbClr val="FFFF00"/>
                </a:solidFill>
                <a:latin typeface="Times New Roman" charset="0"/>
                <a:ea typeface="Osaka" charset="-128"/>
                <a:cs typeface="Osaka" charset="-128"/>
              </a:rPr>
              <a:t> and Keep ‘</a:t>
            </a:r>
            <a:r>
              <a:rPr lang="en-US" sz="3600" i="1" dirty="0" err="1">
                <a:solidFill>
                  <a:srgbClr val="FFFF00"/>
                </a:solidFill>
                <a:latin typeface="Times New Roman" charset="0"/>
                <a:ea typeface="Osaka" charset="-128"/>
                <a:cs typeface="Osaka" charset="-128"/>
              </a:rPr>
              <a:t>Em</a:t>
            </a:r>
            <a:endParaRPr lang="en-US" sz="2800" dirty="0">
              <a:solidFill>
                <a:srgbClr val="FFFFFF"/>
              </a:solidFill>
              <a:latin typeface="Times New Roman" charset="0"/>
              <a:ea typeface="Osaka" charset="-128"/>
              <a:cs typeface="Osaka" charset="-128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quarter" idx="10"/>
          </p:nvPr>
        </p:nvSpPr>
        <p:spPr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Tahoma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1000">
                <a:latin typeface="Times New Roman" charset="0"/>
              </a:rPr>
              <a:t/>
            </a:r>
            <a:br>
              <a:rPr lang="en-US" sz="1000">
                <a:latin typeface="Times New Roman" charset="0"/>
              </a:rPr>
            </a:br>
            <a:endParaRPr lang="en-US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2667000"/>
            <a:ext cx="43434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>
              <a:latin typeface="Times New Roman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>
              <a:latin typeface="Times New Roman" charset="0"/>
            </a:endParaRP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7238" y="2811463"/>
            <a:ext cx="7700962" cy="3114675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2400">
              <a:latin typeface="Times New Roman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2400">
              <a:latin typeface="Times New Roman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2400">
              <a:latin typeface="Times New Roman" charset="0"/>
            </a:endParaRPr>
          </a:p>
        </p:txBody>
      </p:sp>
      <p:sp>
        <p:nvSpPr>
          <p:cNvPr id="29702" name="Rectangle 8"/>
          <p:cNvSpPr>
            <a:spLocks noChangeArrowheads="1"/>
          </p:cNvSpPr>
          <p:nvPr/>
        </p:nvSpPr>
        <p:spPr bwMode="auto">
          <a:xfrm>
            <a:off x="7772400" y="228600"/>
            <a:ext cx="106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531C8"/>
                </a:solidFill>
              </a:rPr>
              <a:t>PGRR</a:t>
            </a:r>
            <a:endParaRPr lang="en-US"/>
          </a:p>
        </p:txBody>
      </p:sp>
      <p:pic>
        <p:nvPicPr>
          <p:cNvPr id="29703" name="Picture 9" descr="3 Table of Conten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28600"/>
            <a:ext cx="5867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0" descr="Retention Guid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600"/>
            <a:ext cx="5029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/>
          <p:cNvSpPr>
            <a:spLocks noGrp="1"/>
          </p:cNvSpPr>
          <p:nvPr>
            <p:ph type="dt" sz="quarter" idx="10"/>
          </p:nvPr>
        </p:nvSpPr>
        <p:spPr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Tahoma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991600" cy="1371600"/>
          </a:xfrm>
        </p:spPr>
        <p:txBody>
          <a:bodyPr/>
          <a:lstStyle/>
          <a:p>
            <a:pPr eaLnBrk="1" hangingPunct="1"/>
            <a:r>
              <a:rPr lang="en-US" sz="3600" i="1">
                <a:solidFill>
                  <a:srgbClr val="FFFF00"/>
                </a:solidFill>
                <a:latin typeface="Times New Roman" charset="0"/>
              </a:rPr>
              <a:t>Focusing on the Classroom</a:t>
            </a:r>
            <a:br>
              <a:rPr lang="en-US" sz="3600" i="1">
                <a:solidFill>
                  <a:srgbClr val="FFFF00"/>
                </a:solidFill>
                <a:latin typeface="Times New Roman" charset="0"/>
              </a:rPr>
            </a:br>
            <a:r>
              <a:rPr lang="en-US" sz="3600" i="1">
                <a:solidFill>
                  <a:srgbClr val="FFFF00"/>
                </a:solidFill>
                <a:latin typeface="Times New Roman" charset="0"/>
              </a:rPr>
              <a:t> </a:t>
            </a:r>
            <a:r>
              <a:rPr lang="en-US" sz="4000">
                <a:solidFill>
                  <a:srgbClr val="FFFF00"/>
                </a:solidFill>
                <a:latin typeface="Times New Roman" charset="0"/>
              </a:rPr>
              <a:t>Recruiting and Retaining Students</a:t>
            </a:r>
            <a:endParaRPr lang="en-US" sz="2800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2667000"/>
            <a:ext cx="43434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>
              <a:latin typeface="Times New Roman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>
              <a:latin typeface="Times New Roman" charset="0"/>
            </a:endParaRP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2209800"/>
            <a:ext cx="4876800" cy="3810000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US" sz="2800">
                <a:solidFill>
                  <a:srgbClr val="FFFFFF"/>
                </a:solidFill>
                <a:latin typeface="Times New Roman" charset="0"/>
              </a:rPr>
              <a:t>Reduces beginner drop-out rate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2800">
                <a:solidFill>
                  <a:srgbClr val="FFFFFF"/>
                </a:solidFill>
                <a:latin typeface="Times New Roman" charset="0"/>
              </a:rPr>
              <a:t>Provides short-term incentive goals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2800">
                <a:solidFill>
                  <a:srgbClr val="FFFFFF"/>
                </a:solidFill>
                <a:latin typeface="Times New Roman" charset="0"/>
              </a:rPr>
              <a:t>Encourages communication with parents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2800">
                <a:solidFill>
                  <a:srgbClr val="FFFFFF"/>
                </a:solidFill>
                <a:latin typeface="Times New Roman" charset="0"/>
              </a:rPr>
              <a:t>Strengthens administrative support</a:t>
            </a:r>
          </a:p>
        </p:txBody>
      </p:sp>
      <p:sp>
        <p:nvSpPr>
          <p:cNvPr id="31750" name="Rectangle 11"/>
          <p:cNvSpPr>
            <a:spLocks noChangeArrowheads="1"/>
          </p:cNvSpPr>
          <p:nvPr/>
        </p:nvSpPr>
        <p:spPr bwMode="auto">
          <a:xfrm>
            <a:off x="533400" y="129540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i="1">
                <a:solidFill>
                  <a:srgbClr val="FFFF00"/>
                </a:solidFill>
                <a:latin typeface="Times New Roman" charset="0"/>
              </a:rPr>
              <a:t>First Performance</a:t>
            </a:r>
            <a:endParaRPr lang="en-US">
              <a:latin typeface="Times New Roman" charset="0"/>
            </a:endParaRPr>
          </a:p>
        </p:txBody>
      </p:sp>
      <p:pic>
        <p:nvPicPr>
          <p:cNvPr id="31751" name="Picture 3" descr="First Perf cover"/>
          <p:cNvPicPr>
            <a:picLocks noChangeAspect="1" noChangeArrowheads="1"/>
          </p:cNvPicPr>
          <p:nvPr/>
        </p:nvPicPr>
        <p:blipFill>
          <a:blip r:embed="rId3">
            <a:lum bright="-4000" contrast="6000"/>
          </a:blip>
          <a:srcRect/>
          <a:stretch>
            <a:fillRect/>
          </a:stretch>
        </p:blipFill>
        <p:spPr bwMode="auto">
          <a:xfrm rot="-191030">
            <a:off x="5568950" y="2128838"/>
            <a:ext cx="2895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  <p:bldP spid="26629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6666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B8B8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  <a:ea typeface="ＭＳ Ｐゴシック" pitchFamily="-109" charset="-128"/>
            <a:cs typeface="ＭＳ Ｐゴシック" pitchFamily="-10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  <a:ea typeface="ＭＳ Ｐゴシック" pitchFamily="-109" charset="-128"/>
            <a:cs typeface="ＭＳ Ｐゴシック" pitchFamily="-109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2004:Templates:Presentations:Designs:Watermark</Template>
  <TotalTime>2943</TotalTime>
  <Words>1393</Words>
  <Application>Microsoft Macintosh PowerPoint</Application>
  <PresentationFormat>On-screen Show (4:3)</PresentationFormat>
  <Paragraphs>281</Paragraphs>
  <Slides>34</Slides>
  <Notes>34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Blank Presentation</vt:lpstr>
      <vt:lpstr>Slide 1</vt:lpstr>
      <vt:lpstr>Consider the Education/Training Needed for These Careers</vt:lpstr>
      <vt:lpstr>1. Focusing  on the  Classroom </vt:lpstr>
      <vt:lpstr>Focusing on the Classroom  What does a Music Teacher Do?</vt:lpstr>
      <vt:lpstr>Focusing on the Classroom A Checklist for Teachers</vt:lpstr>
      <vt:lpstr>Focusing on the Classroom Recruitment and Retention</vt:lpstr>
      <vt:lpstr>Focusing on the Classroom Recruitment and Retention</vt:lpstr>
      <vt:lpstr> </vt:lpstr>
      <vt:lpstr>Focusing on the Classroom  Recruiting and Retaining Students</vt:lpstr>
      <vt:lpstr>Focusing on the Classroom  Recruiting and Retaining Students</vt:lpstr>
      <vt:lpstr>Focusing on the Classroom Recruitment and Retention</vt:lpstr>
      <vt:lpstr>2. The Business Side of  Teaching </vt:lpstr>
      <vt:lpstr> </vt:lpstr>
      <vt:lpstr>The Business Side of Teaching Working with Administrators  </vt:lpstr>
      <vt:lpstr>The Business Side of Teaching  Choosing a Music Dealer  </vt:lpstr>
      <vt:lpstr>The Business Side of Teaching  Choosing a Music Dealer  </vt:lpstr>
      <vt:lpstr>The Business Side of Teaching  Instrument Replacement Plan  </vt:lpstr>
      <vt:lpstr>The Business Side of Teaching  Instrument Replacement Plan  </vt:lpstr>
      <vt:lpstr>The Business Side of Teaching  Instrument Replacement Plan  </vt:lpstr>
      <vt:lpstr>Slide 20</vt:lpstr>
      <vt:lpstr>3. Telling  The Story   </vt:lpstr>
      <vt:lpstr>Telling the Story  Great Ways to Get Out Your Message </vt:lpstr>
      <vt:lpstr>Telling the Story: DATA! DATA! DATA!  Communicating </vt:lpstr>
      <vt:lpstr>4. Supporting Music Education </vt:lpstr>
      <vt:lpstr>Supporting Music Education  Help Others Succeed</vt:lpstr>
      <vt:lpstr>Supporting Music Education  Help Others Succeed</vt:lpstr>
      <vt:lpstr>24 Tips for Success  Traits of the Successful Teacher Your Personal Checklist</vt:lpstr>
      <vt:lpstr>24 Tips for Success  Traits of the Successful Teacher Your Personal Checklist</vt:lpstr>
      <vt:lpstr>What’s Available to Help</vt:lpstr>
      <vt:lpstr>What’s Available to Help</vt:lpstr>
      <vt:lpstr>What’s Available to Help</vt:lpstr>
      <vt:lpstr>What’s Available to Help</vt:lpstr>
      <vt:lpstr>Got  Smart Phone?</vt:lpstr>
      <vt:lpstr>Slide 34</vt:lpstr>
    </vt:vector>
  </TitlesOfParts>
  <Company>Marcia Neel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Marcia Neel</dc:creator>
  <cp:lastModifiedBy>Marcia Neel</cp:lastModifiedBy>
  <cp:revision>499</cp:revision>
  <dcterms:created xsi:type="dcterms:W3CDTF">2013-02-27T20:16:09Z</dcterms:created>
  <dcterms:modified xsi:type="dcterms:W3CDTF">2013-02-27T20:40:21Z</dcterms:modified>
</cp:coreProperties>
</file>