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notesSlides/notesSlide29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1"/>
  </p:notesMasterIdLst>
  <p:sldIdLst>
    <p:sldId id="257" r:id="rId2"/>
    <p:sldId id="287" r:id="rId3"/>
    <p:sldId id="259" r:id="rId4"/>
    <p:sldId id="260" r:id="rId5"/>
    <p:sldId id="284" r:id="rId6"/>
    <p:sldId id="262" r:id="rId7"/>
    <p:sldId id="285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6F920-12E1-0C4B-AB7B-2138F680AB80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F2589-1185-D142-8E6D-32AD8C46F65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E2F66-0E2D-C347-9299-CA6A137D763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9EDC8-857A-C34B-86F6-81A4E6D1CA5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28C1C-1D5C-814E-B2E8-8BA1AA4DE1D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733F2-E70C-3745-A322-1F2386E969A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0C0D7-111E-7348-BD04-5BC1C664C283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marcianeel/Desktop/One%20Is%20Too%20Small%20a%20Number/03%20Little%20Fugue%20In%20G%20Minor.m4a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audio" Target="file://localhost/Users/marcianeel/Desktop/One%20Is%20Too%20Small%20a%20Number/02%20Killer%20Tango.m4a" TargetMode="External"/><Relationship Id="rId2" Type="http://schemas.openxmlformats.org/officeDocument/2006/relationships/audio" Target="file://localhost/Users/marcianeel/Desktop/One%20Is%20Too%20Small%20a%20Number/08%20La%20Cumparsita.m4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8.png"/><Relationship Id="rId1" Type="http://schemas.openxmlformats.org/officeDocument/2006/relationships/video" Target="file://localhost/Users/marcianeel/Desktop/One%20Is%20Too%20Small%20a%20Number/Videos%20for%20PPT/Slide%208%20A%20guide%20to%20effective%20communcation.mp4" TargetMode="Externa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png"/><Relationship Id="rId1" Type="http://schemas.openxmlformats.org/officeDocument/2006/relationships/video" Target="file://localhost/Users/marcianeel/Desktop/One%20Is%20Too%20Small%20a%20Number/Videos%20for%20PPT/Slide%2010%20Teamwork%20copy.mp4" TargetMode="Externa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png"/><Relationship Id="rId1" Type="http://schemas.openxmlformats.org/officeDocument/2006/relationships/video" Target="file://localhost/Users/marcianeel/Desktop/One%20Is%20Too%20Small%20a%20Number/Videos%20for%20PPT/Slide%2011%20Marching%20Accident%20Trombone%20Collision%20MCHS%202006.mp4" TargetMode="Externa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One%20Is%20Too%20Small%20a%20Number/Videos%20for%20PPT/Slide%2013%20Eric%20Whitacre.mp4" TargetMode="Externa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arcianeel/Desktop/One%20Is%20Too%20Small%20a%20Number/Videos%20for%20PPT/Slide%2015%20Violin%20Accident.mp4" TargetMode="Externa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5.png"/><Relationship Id="rId1" Type="http://schemas.openxmlformats.org/officeDocument/2006/relationships/video" Target="file://localhost/Users/marcianeel/Desktop/One%20Is%20Too%20Small%20a%20Number/Videos%20for%20PPT/Slide%2024%20Star%20Spangled%20Banner%20%207%20yr%20old%20%20God%20bless%20our%20troops!.mp4" TargetMode="Externa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6.png"/><Relationship Id="rId1" Type="http://schemas.openxmlformats.org/officeDocument/2006/relationships/video" Target="file://localhost/Users/marcianeel/Desktop/One%20Is%20Too%20Small%20a%20Number/Videos%20for%20PPT/Slide%2025%20Tenor%20Drummer%20Wipe%20Out.mp4" TargetMode="Externa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png"/><Relationship Id="rId1" Type="http://schemas.openxmlformats.org/officeDocument/2006/relationships/video" Target="file://localhost/Users/marcianeel/Desktop/One%20Is%20Too%20Small%20a%20Number/Videos%20for%20PPT/Isn't%20She%20Lovely%20Video%20copy.mp4" TargetMode="Externa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10600" cy="1981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“One is Too Small a Number</a:t>
            </a:r>
            <a:r>
              <a:rPr lang="en-US" sz="4400" b="1" i="1" dirty="0">
                <a:solidFill>
                  <a:srgbClr val="FFFF00"/>
                </a:solidFill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to Achieve Something Great”</a:t>
            </a:r>
            <a:endParaRPr lang="en-US" sz="4800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57605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Marcia Neel</a:t>
            </a:r>
            <a:endParaRPr lang="en-US" sz="4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February 22, 2013</a:t>
            </a:r>
            <a:endParaRPr lang="en-US" sz="3200" dirty="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779542" y="4115872"/>
            <a:ext cx="1505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pitchFamily="-104" charset="0"/>
              </a:rPr>
              <a:t>Presented by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53310" y="1964490"/>
            <a:ext cx="646278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-104" charset="0"/>
              </a:rPr>
              <a:t>2013 KMEA</a:t>
            </a:r>
          </a:p>
          <a:p>
            <a:pPr algn="ctr"/>
            <a:r>
              <a:rPr lang="en-US" sz="5400" b="1" dirty="0" smtClean="0"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In-Service Workshop</a:t>
            </a:r>
            <a:endParaRPr lang="en-US" sz="5400" b="1" dirty="0">
              <a:effectLst>
                <a:reflection stA="50000" endPos="75000" dist="12700" dir="5400000" sy="-100000" algn="bl" rotWithShape="0"/>
              </a:effectLst>
              <a:latin typeface="Times New Roman" pitchFamily="-104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28600" y="580158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-104" charset="0"/>
              </a:rPr>
              <a:t>www.musiceducationconsultants.net/KMEA2013</a:t>
            </a:r>
            <a:endParaRPr lang="en-US" sz="2800" dirty="0"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02 Killer Tang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046229" y="4115872"/>
            <a:ext cx="282575" cy="28257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4" name="08 La Cumparsita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064526" y="4115872"/>
            <a:ext cx="282575" cy="28257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1" name="03 Little Fugue In G Minor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8021983" y="4115872"/>
            <a:ext cx="282575" cy="28257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3" name="Picture 12" descr="West Music Logo Col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98" y="4023591"/>
            <a:ext cx="2792415" cy="90656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8124600" y="53854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2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5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11430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2800" dirty="0">
                <a:latin typeface="Times New Roman" pitchFamily="-10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2800" dirty="0">
                <a:latin typeface="Times New Roman" pitchFamily="-104" charset="0"/>
              </a:rPr>
              <a:t>: Listening and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2800" dirty="0">
                <a:latin typeface="Times New Roman" pitchFamily="-104" charset="0"/>
              </a:rPr>
              <a:t>communicating effectively will guarantee success!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8" name="Slide 8 A guide to effective commun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1143000"/>
            <a:ext cx="772662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latin typeface="Times New Roman" pitchFamily="-104" charset="0"/>
              </a:rPr>
              <a:t>3.  </a:t>
            </a:r>
            <a:r>
              <a:rPr lang="en-US" sz="3600" b="1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>
                <a:latin typeface="Times New Roman" pitchFamily="-104" charset="0"/>
              </a:rPr>
              <a:t>ollaboration</a:t>
            </a:r>
            <a:r>
              <a:rPr lang="en-US" sz="3600" b="1">
                <a:latin typeface="Times New Roman" pitchFamily="-104" charset="0"/>
              </a:rPr>
              <a:t> (Teamwork). . .</a:t>
            </a:r>
            <a:endParaRPr lang="en-US" sz="3200">
              <a:latin typeface="Times New Roman" pitchFamily="-104" charset="0"/>
            </a:endParaRPr>
          </a:p>
          <a:p>
            <a:pPr algn="l"/>
            <a:endParaRPr lang="en-US" sz="2000">
              <a:latin typeface="Times New Roman" pitchFamily="-104" charset="0"/>
            </a:endParaRPr>
          </a:p>
          <a:p>
            <a:pPr lvl="1" algn="l"/>
            <a:r>
              <a:rPr lang="en-US" sz="3200">
                <a:latin typeface="Times New Roman" pitchFamily="-104" charset="0"/>
              </a:rPr>
              <a:t>Ability to work effectively and respectfully</a:t>
            </a:r>
          </a:p>
          <a:p>
            <a:pPr lvl="1" algn="l"/>
            <a:r>
              <a:rPr lang="en-US" sz="3200">
                <a:latin typeface="Times New Roman" pitchFamily="-104" charset="0"/>
              </a:rPr>
              <a:t>with </a:t>
            </a:r>
            <a:r>
              <a:rPr lang="en-US" sz="3200" b="1" i="1" u="sng">
                <a:latin typeface="Times New Roman" pitchFamily="-104" charset="0"/>
              </a:rPr>
              <a:t>ALL</a:t>
            </a:r>
            <a:endParaRPr lang="en-US" sz="320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2800">
                <a:latin typeface="Times New Roman" pitchFamily="-104" charset="0"/>
              </a:rPr>
              <a:t> Effective when </a:t>
            </a:r>
            <a:r>
              <a:rPr lang="en-US" sz="2800" b="1" u="sng">
                <a:latin typeface="Times New Roman" pitchFamily="-104" charset="0"/>
              </a:rPr>
              <a:t>EVERYONE</a:t>
            </a:r>
            <a:r>
              <a:rPr lang="en-US" sz="2800">
                <a:latin typeface="Times New Roman" pitchFamily="-104" charset="0"/>
              </a:rPr>
              <a:t> does their job.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6" name="Slide 10 Teamwork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7898" y="1904999"/>
            <a:ext cx="5503654" cy="412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2800" dirty="0">
                <a:latin typeface="Times New Roman" pitchFamily="-104" charset="0"/>
              </a:rPr>
              <a:t> </a:t>
            </a:r>
            <a:r>
              <a:rPr lang="en-US" sz="2800" b="1" u="sng" dirty="0">
                <a:latin typeface="Times New Roman" pitchFamily="-104" charset="0"/>
              </a:rPr>
              <a:t>NOT</a:t>
            </a:r>
            <a:r>
              <a:rPr lang="en-US" sz="2800" dirty="0">
                <a:latin typeface="Times New Roman" pitchFamily="-104" charset="0"/>
              </a:rPr>
              <a:t> effective when </a:t>
            </a:r>
            <a:r>
              <a:rPr lang="en-US" sz="2800" dirty="0" smtClean="0">
                <a:latin typeface="Times New Roman" pitchFamily="-104" charset="0"/>
              </a:rPr>
              <a:t>even </a:t>
            </a:r>
            <a:r>
              <a:rPr lang="en-US" sz="2800" b="1" u="sng" dirty="0" smtClean="0">
                <a:latin typeface="Times New Roman" pitchFamily="-104" charset="0"/>
              </a:rPr>
              <a:t>ONE PERSON</a:t>
            </a:r>
            <a:r>
              <a:rPr lang="en-US" sz="2800" dirty="0" smtClean="0">
                <a:latin typeface="Times New Roman" pitchFamily="-104" charset="0"/>
              </a:rPr>
              <a:t> </a:t>
            </a:r>
          </a:p>
          <a:p>
            <a:r>
              <a:rPr lang="en-US" sz="2800" dirty="0" smtClean="0">
                <a:latin typeface="Times New Roman" pitchFamily="-104" charset="0"/>
              </a:rPr>
              <a:t>				does </a:t>
            </a:r>
            <a:r>
              <a:rPr lang="en-US" sz="2800" b="1" u="sng" dirty="0">
                <a:latin typeface="Times New Roman" pitchFamily="-104" charset="0"/>
              </a:rPr>
              <a:t>NOT</a:t>
            </a:r>
            <a:r>
              <a:rPr lang="en-US" sz="2800" dirty="0">
                <a:latin typeface="Times New Roman" pitchFamily="-104" charset="0"/>
              </a:rPr>
              <a:t> do their job.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6" name="Slide 11 Marching Accident Trombone Collision MCHS 2006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7374" y="2097106"/>
            <a:ext cx="8030407" cy="434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4.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reativity</a:t>
            </a:r>
            <a:r>
              <a:rPr lang="en-US" sz="3600" b="1" dirty="0">
                <a:latin typeface="Times New Roman" pitchFamily="-104" charset="0"/>
              </a:rPr>
              <a:t> (Innovation).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think creatively and work creatively with others</a:t>
            </a:r>
          </a:p>
          <a:p>
            <a:pPr lvl="1"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create new and more worthwhile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ideas and products as well as the need for the idea/product 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  <a:p>
            <a:pPr lvl="1" algn="r"/>
            <a:r>
              <a:rPr lang="en-US" sz="3600" b="1" i="1" dirty="0">
                <a:solidFill>
                  <a:srgbClr val="FF00FF"/>
                </a:solidFill>
                <a:latin typeface="Times New Roman" pitchFamily="-104" charset="0"/>
              </a:rPr>
              <a:t>“The MFA is the new MBA”  Daniel Pink</a:t>
            </a:r>
            <a:endParaRPr lang="en-US" sz="3600" b="1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>
                <a:latin typeface="Times New Roman" pitchFamily="-104" charset="0"/>
              </a:rPr>
              <a:t>Ability to think and work creatively with others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6" name="Slide 13 Eric Whitacr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951" y="1714500"/>
            <a:ext cx="8419833" cy="473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latin typeface="Times New Roman" pitchFamily="-104" charset="0"/>
              </a:rPr>
              <a:t>5.  </a:t>
            </a:r>
            <a:r>
              <a:rPr lang="en-US" sz="3600" b="1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>
                <a:latin typeface="Times New Roman" pitchFamily="-104" charset="0"/>
              </a:rPr>
              <a:t>onfidence</a:t>
            </a:r>
            <a:r>
              <a:rPr lang="en-US" sz="3600" b="1">
                <a:latin typeface="Times New Roman" pitchFamily="-104" charset="0"/>
              </a:rPr>
              <a:t>. . .</a:t>
            </a:r>
            <a:endParaRPr lang="en-US" sz="3200">
              <a:latin typeface="Times New Roman" pitchFamily="-104" charset="0"/>
            </a:endParaRPr>
          </a:p>
          <a:p>
            <a:pPr algn="l"/>
            <a:endParaRPr lang="en-US" sz="2000">
              <a:latin typeface="Times New Roman" pitchFamily="-104" charset="0"/>
            </a:endParaRPr>
          </a:p>
          <a:p>
            <a:pPr lvl="1" algn="l"/>
            <a:r>
              <a:rPr lang="en-US" sz="3200">
                <a:latin typeface="Times New Roman" pitchFamily="-104" charset="0"/>
              </a:rPr>
              <a:t>Ability to handle </a:t>
            </a:r>
            <a:r>
              <a:rPr lang="en-US" sz="3200" b="1" u="sng">
                <a:latin typeface="Times New Roman" pitchFamily="-104" charset="0"/>
              </a:rPr>
              <a:t>EVERY</a:t>
            </a:r>
            <a:r>
              <a:rPr lang="en-US" sz="3200">
                <a:latin typeface="Times New Roman" pitchFamily="-104" charset="0"/>
              </a:rPr>
              <a:t> CIRCUMSTANCE </a:t>
            </a:r>
          </a:p>
          <a:p>
            <a:pPr lvl="1" algn="l"/>
            <a:r>
              <a:rPr lang="en-US" sz="3200">
                <a:latin typeface="Times New Roman" pitchFamily="-104" charset="0"/>
              </a:rPr>
              <a:t>and grow from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2800">
                <a:latin typeface="Times New Roman" pitchFamily="-104" charset="0"/>
              </a:rPr>
              <a:t> Ability to handle </a:t>
            </a:r>
            <a:r>
              <a:rPr lang="en-US" sz="2800" b="1" u="sng">
                <a:latin typeface="Times New Roman" pitchFamily="-104" charset="0"/>
              </a:rPr>
              <a:t>EVERY</a:t>
            </a:r>
            <a:r>
              <a:rPr lang="en-US" sz="2800">
                <a:latin typeface="Times New Roman" pitchFamily="-104" charset="0"/>
              </a:rPr>
              <a:t> CIRCUMSTANCE 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6" name="Slide 15 Violin Accident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2935" y="1585913"/>
            <a:ext cx="6383585" cy="5106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 ACHIEVE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SOMETHING GREAT”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.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r>
              <a:rPr lang="en-US" sz="4400" b="1" dirty="0">
                <a:latin typeface="Times New Roman" pitchFamily="-104" charset="0"/>
              </a:rPr>
              <a:t>WHAT CAN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dirty="0" smtClean="0">
                <a:latin typeface="Times New Roman" pitchFamily="-104" charset="0"/>
              </a:rPr>
              <a:t> </a:t>
            </a:r>
            <a:r>
              <a:rPr lang="en-US" sz="4400" b="1" dirty="0">
                <a:latin typeface="Times New Roman" pitchFamily="-104" charset="0"/>
              </a:rPr>
              <a:t>DO</a:t>
            </a:r>
          </a:p>
          <a:p>
            <a:pPr algn="ctr"/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>
                <a:latin typeface="Times New Roman" pitchFamily="-104" charset="0"/>
              </a:rPr>
              <a:t> TO ACHIEVE</a:t>
            </a:r>
          </a:p>
          <a:p>
            <a:pPr algn="ctr"/>
            <a:r>
              <a:rPr lang="en-US" sz="4400" b="1" dirty="0">
                <a:latin typeface="Times New Roman" pitchFamily="-104" charset="0"/>
              </a:rPr>
              <a:t>GREATNESS?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1242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12420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86740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289675" y="586740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  <a:p>
            <a:pPr algn="ctr"/>
            <a:r>
              <a:rPr lang="en-US" sz="3600" dirty="0">
                <a:latin typeface="Times New Roman" pitchFamily="-104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itchFamily="-104" charset="0"/>
              </a:rPr>
              <a:t>GREAT</a:t>
            </a:r>
            <a:r>
              <a:rPr lang="en-US" sz="3600" dirty="0">
                <a:latin typeface="Times New Roman" pitchFamily="-10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itchFamily="-104" charset="0"/>
              </a:rPr>
              <a:t>THANKS</a:t>
            </a:r>
            <a:r>
              <a:rPr lang="en-US" sz="3600" dirty="0">
                <a:latin typeface="Times New Roman" pitchFamily="-104" charset="0"/>
              </a:rPr>
              <a:t> to Dr. Tim!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438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32004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encourage one another to reach out to each other?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harmony and balance apply to more than great music-making?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10600" cy="1981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“One is Too Small a Number</a:t>
            </a:r>
            <a:r>
              <a:rPr lang="en-US" sz="4400" b="1" i="1" dirty="0">
                <a:solidFill>
                  <a:srgbClr val="FFFF00"/>
                </a:solidFill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to Achieve Something Great”</a:t>
            </a:r>
            <a:endParaRPr lang="en-US" sz="4800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56162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Marcia Neel</a:t>
            </a:r>
            <a:endParaRPr lang="en-US" sz="40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February 23, 2013</a:t>
            </a:r>
            <a:endParaRPr lang="en-US" sz="4000" dirty="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779542" y="4115872"/>
            <a:ext cx="1505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pitchFamily="-104" charset="0"/>
              </a:rPr>
              <a:t>Presented by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53310" y="1964490"/>
            <a:ext cx="646278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-104" charset="0"/>
              </a:rPr>
              <a:t>2013 KMEA</a:t>
            </a:r>
          </a:p>
          <a:p>
            <a:pPr algn="ctr"/>
            <a:r>
              <a:rPr lang="en-US" sz="5400" b="1" dirty="0" smtClean="0"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In-Service Workshop</a:t>
            </a:r>
            <a:endParaRPr lang="en-US" sz="5400" b="1" dirty="0">
              <a:effectLst>
                <a:reflection stA="50000" endPos="75000" dist="12700" dir="5400000" sy="-100000" algn="bl" rotWithShape="0"/>
              </a:effectLst>
              <a:latin typeface="Times New Roman" pitchFamily="-104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28600" y="580158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-104" charset="0"/>
              </a:rPr>
              <a:t>www.musiceducationconsultants.net/KMEA2013</a:t>
            </a:r>
            <a:endParaRPr lang="en-US" sz="2800" dirty="0"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generate the proper attitude?</a:t>
            </a:r>
          </a:p>
          <a:p>
            <a:pPr algn="l"/>
            <a:endParaRPr lang="en-US" sz="2000">
              <a:latin typeface="Times New Roman" pitchFamily="-104" charset="0"/>
            </a:endParaRPr>
          </a:p>
          <a:p>
            <a:pPr algn="l"/>
            <a:r>
              <a:rPr lang="en-US" sz="4000">
                <a:latin typeface="Times New Roman" pitchFamily="-104" charset="0"/>
              </a:rPr>
              <a:t>Does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>
                <a:latin typeface="Times New Roman" pitchFamily="-104" charset="0"/>
              </a:rPr>
              <a:t> attitude play a crucial role in the outcome of the program’s success?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come together ready to invest energy for ongoing growth and development of our goals? 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respond to each other in a fashion that will advance the entire program to the next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reflect a sense of excellence to go beyond the basic requirements -- to put forth extra effort?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“We either hang together, or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we hang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separately”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Ben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Franklin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687866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dirty="0">
                <a:latin typeface="Times New Roman" pitchFamily="-104" charset="0"/>
              </a:rPr>
              <a:t>When </a:t>
            </a:r>
            <a:r>
              <a:rPr lang="en-US" sz="4400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i="1" dirty="0">
                <a:latin typeface="Times New Roman" pitchFamily="-104" charset="0"/>
              </a:rPr>
              <a:t> of the people involved in a music program decide to unselfishly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GIVE</a:t>
            </a:r>
            <a:r>
              <a:rPr lang="en-US" sz="4400" i="1" dirty="0">
                <a:latin typeface="Times New Roman" pitchFamily="-104" charset="0"/>
              </a:rPr>
              <a:t>, it’s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THEN</a:t>
            </a:r>
            <a:r>
              <a:rPr lang="en-US" sz="4400" i="1" dirty="0">
                <a:latin typeface="Times New Roman" pitchFamily="-104" charset="0"/>
              </a:rPr>
              <a:t> that we realize the true value of the program -- </a:t>
            </a:r>
          </a:p>
          <a:p>
            <a:pPr algn="l"/>
            <a:r>
              <a:rPr lang="en-US" sz="4400" i="1" dirty="0">
                <a:latin typeface="Times New Roman" pitchFamily="-104" charset="0"/>
              </a:rPr>
              <a:t>a gathering of wonderful people who genuinely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C.A.R.E.</a:t>
            </a:r>
            <a:r>
              <a:rPr lang="en-US" sz="4400" i="1" dirty="0">
                <a:latin typeface="Times New Roman" pitchFamily="-104" charset="0"/>
              </a:rPr>
              <a:t> for one another.</a:t>
            </a:r>
            <a:endParaRPr lang="en-US" sz="4400" dirty="0" smtClean="0">
              <a:latin typeface="Times New Roman" pitchFamily="-104" charset="0"/>
            </a:endParaRPr>
          </a:p>
          <a:p>
            <a:pPr algn="r"/>
            <a:endParaRPr lang="en-US" sz="2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Tim </a:t>
            </a:r>
            <a:r>
              <a:rPr lang="en-US" sz="3200" dirty="0" err="1">
                <a:solidFill>
                  <a:srgbClr val="FFFF00"/>
                </a:solidFill>
                <a:latin typeface="Times New Roman" pitchFamily="-104" charset="0"/>
              </a:rPr>
              <a:t>Lautzenheiser</a:t>
            </a:r>
            <a:endParaRPr lang="en-US" sz="36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In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Your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Own Words: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Music makes the difference because. . .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57347" name="Picture 12" descr="Music Makes the D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In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Your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Own Words: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I will make a difference by. . .</a:t>
            </a:r>
          </a:p>
        </p:txBody>
      </p:sp>
      <p:pic>
        <p:nvPicPr>
          <p:cNvPr id="59395" name="Picture 4" descr="you-can-make-a-difference-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66875"/>
            <a:ext cx="5334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Doesn’t she deserve our very best?</a:t>
            </a:r>
            <a:endParaRPr lang="en-US" sz="96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4" name="Slide 24 Star Spangled Banner  7 yr old  God bless our troops!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964" y="1263891"/>
            <a:ext cx="8682757" cy="499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533400" y="381000"/>
            <a:ext cx="8315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And finally. . .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-10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itchFamily="-104" charset="0"/>
              </a:rPr>
            </a:b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Are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YOU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committed to the program by making the best of every situation NO MATTER WHAT?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228600" y="3733800"/>
            <a:ext cx="86963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latin typeface="Times New Roman" pitchFamily="-104" charset="0"/>
              </a:rPr>
              <a:t>One final bit of inspiration. . .</a:t>
            </a:r>
          </a:p>
          <a:p>
            <a:pPr algn="ctr"/>
            <a:r>
              <a:rPr lang="en-US" sz="4800" i="1" dirty="0">
                <a:latin typeface="Times New Roman" pitchFamily="-104" charset="0"/>
              </a:rPr>
              <a:t>When life gives you lemons,</a:t>
            </a:r>
          </a:p>
          <a:p>
            <a:pPr algn="ctr"/>
            <a:r>
              <a:rPr lang="en-US" sz="4800" i="1" dirty="0">
                <a:latin typeface="Times New Roman" pitchFamily="-104" charset="0"/>
              </a:rPr>
              <a:t>do you make lemonade?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2063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-104" charset="0"/>
                <a:ea typeface="Osaka" pitchFamily="-104" charset="-128"/>
                <a:cs typeface="Osaka" pitchFamily="-104" charset="-128"/>
              </a:rPr>
              <a:t>Let’s Make the </a:t>
            </a:r>
            <a:r>
              <a:rPr lang="en-US" sz="4000" b="1" u="sng" dirty="0">
                <a:latin typeface="Times New Roman" pitchFamily="-104" charset="0"/>
                <a:ea typeface="Osaka" pitchFamily="-104" charset="-128"/>
                <a:cs typeface="Osaka" pitchFamily="-104" charset="-128"/>
              </a:rPr>
              <a:t>MOST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  <a:ea typeface="Osaka" pitchFamily="-104" charset="-128"/>
                <a:cs typeface="Osaka" pitchFamily="-104" charset="-128"/>
              </a:rPr>
              <a:t> of every moment!</a:t>
            </a:r>
          </a:p>
        </p:txBody>
      </p:sp>
      <p:pic>
        <p:nvPicPr>
          <p:cNvPr id="6" name="Slide 25 Tenor Drummer Wipe Out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205" y="1213153"/>
            <a:ext cx="8211867" cy="461917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latin typeface="Times New Roman" pitchFamily="-104" charset="0"/>
              </a:rPr>
              <a:t>Contact Information:</a:t>
            </a:r>
            <a:endParaRPr lang="en-US" sz="4000" i="1" dirty="0">
              <a:solidFill>
                <a:schemeClr val="hlink"/>
              </a:solidFill>
              <a:latin typeface="Times New Roman" pitchFamily="-104" charset="0"/>
            </a:endParaRP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3661645" y="1941960"/>
            <a:ext cx="502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@</a:t>
            </a:r>
            <a:r>
              <a:rPr lang="en-US" sz="4400" dirty="0" err="1">
                <a:solidFill>
                  <a:srgbClr val="FFFF00"/>
                </a:solidFill>
                <a:latin typeface="Times New Roman" pitchFamily="-104" charset="0"/>
              </a:rPr>
              <a:t>MusicEdConsult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On Twitter</a:t>
            </a:r>
            <a:endParaRPr lang="en-US" sz="3600" dirty="0">
              <a:solidFill>
                <a:srgbClr val="800000"/>
              </a:solidFill>
              <a:latin typeface="Times New Roman" pitchFamily="-104" charset="0"/>
            </a:endParaRPr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0" y="7123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Times New Roman" pitchFamily="-104" charset="0"/>
              </a:rPr>
              <a:t>marcia@</a:t>
            </a:r>
            <a:r>
              <a:rPr lang="en-US" sz="3600" dirty="0" err="1" smtClean="0">
                <a:latin typeface="Times New Roman" pitchFamily="-104" charset="0"/>
              </a:rPr>
              <a:t>musicedconsultants.net</a:t>
            </a:r>
            <a:endParaRPr lang="en-US" sz="3600" dirty="0" smtClean="0">
              <a:latin typeface="Times New Roman" pitchFamily="-104" charset="0"/>
            </a:endParaRPr>
          </a:p>
          <a:p>
            <a:pPr algn="ctr"/>
            <a:endParaRPr lang="en-US" sz="3600" dirty="0">
              <a:latin typeface="Times New Roman" pitchFamily="-104" charset="0"/>
            </a:endParaRPr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330318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i="1" dirty="0">
                <a:solidFill>
                  <a:srgbClr val="FFFF00"/>
                </a:solidFill>
                <a:latin typeface="Times New Roman" pitchFamily="-104" charset="0"/>
              </a:rPr>
              <a:t>Thank You!</a:t>
            </a:r>
            <a:endParaRPr lang="en-US" sz="6000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675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598" y="1890570"/>
            <a:ext cx="1805187" cy="13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est Music Logo Col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244" y="4368400"/>
            <a:ext cx="5350071" cy="17369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22596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-104" charset="0"/>
              </a:rPr>
              <a:t>www.musiceducationconsultants.net/KMEA2013</a:t>
            </a:r>
          </a:p>
          <a:p>
            <a:pPr algn="ctr"/>
            <a:endParaRPr lang="en-US" sz="3600" dirty="0">
              <a:latin typeface="Times New Roman" pitchFamily="-104" charset="0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latin typeface="Times New Roman" pitchFamily="-104" charset="0"/>
              </a:rPr>
              <a:t>vs</a:t>
            </a:r>
            <a:endParaRPr lang="en-US" sz="4400" dirty="0">
              <a:latin typeface="Times New Roman" pitchFamily="-104" charset="0"/>
            </a:endParaRPr>
          </a:p>
          <a:p>
            <a:endParaRPr lang="en-US" sz="4400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>
                <a:latin typeface="Times New Roman" pitchFamily="-104" charset="0"/>
              </a:rPr>
              <a:t>School is. . .</a:t>
            </a:r>
            <a:endParaRPr lang="en-US" sz="3600" i="1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A 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the 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2057400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onfidence</a:t>
            </a:r>
            <a:endParaRPr lang="en-US" sz="360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76438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5626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828800"/>
            <a:ext cx="76263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reason effectively and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</a:p>
          <a:p>
            <a:pPr lvl="1" algn="l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problems</a:t>
            </a:r>
          </a:p>
          <a:p>
            <a:pPr lvl="1"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analyze how </a:t>
            </a:r>
            <a:r>
              <a:rPr lang="en-US" sz="3200" u="sng" dirty="0">
                <a:latin typeface="Times New Roman" pitchFamily="-104" charset="0"/>
              </a:rPr>
              <a:t>parts</a:t>
            </a:r>
            <a:r>
              <a:rPr lang="en-US" sz="3200" dirty="0">
                <a:latin typeface="Times New Roman" pitchFamily="-104" charset="0"/>
              </a:rPr>
              <a:t> of a whole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interact with each other to produce overall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outcomes in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Problem Solving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4400" dirty="0">
                <a:latin typeface="Times New Roman" pitchFamily="-104" charset="0"/>
              </a:rPr>
              <a:t> </a:t>
            </a:r>
          </a:p>
          <a:p>
            <a:pPr algn="ctr"/>
            <a:r>
              <a:rPr lang="en-US" sz="4400" dirty="0">
                <a:latin typeface="Times New Roman" pitchFamily="-104" charset="0"/>
              </a:rPr>
              <a:t>Ability to solve problems.</a:t>
            </a:r>
            <a:endParaRPr lang="en-US" sz="4400" dirty="0" smtClean="0">
              <a:latin typeface="Times New Roman" pitchFamily="-104" charset="0"/>
            </a:endParaRPr>
          </a:p>
          <a:p>
            <a:endParaRPr lang="en-US" sz="2400" dirty="0" smtClean="0">
              <a:latin typeface="Times New Roman" pitchFamily="-104" charset="0"/>
            </a:endParaRPr>
          </a:p>
          <a:p>
            <a:r>
              <a:rPr lang="en-US" sz="4400" dirty="0" smtClean="0">
                <a:latin typeface="Times New Roman" pitchFamily="-104" charset="0"/>
              </a:rPr>
              <a:t>   EX</a:t>
            </a:r>
            <a:r>
              <a:rPr lang="en-US" sz="4400" dirty="0">
                <a:latin typeface="Times New Roman" pitchFamily="-104" charset="0"/>
              </a:rPr>
              <a:t>: Having a problem getting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r>
              <a:rPr lang="en-US" sz="4400" dirty="0" smtClean="0">
                <a:latin typeface="Times New Roman" pitchFamily="-104" charset="0"/>
              </a:rPr>
              <a:t>   people to </a:t>
            </a:r>
            <a:r>
              <a:rPr lang="en-US" sz="4400" dirty="0">
                <a:latin typeface="Times New Roman" pitchFamily="-104" charset="0"/>
              </a:rPr>
              <a:t>turn off their phones and</a:t>
            </a:r>
            <a:endParaRPr lang="en-US" sz="4400" dirty="0" smtClean="0">
              <a:latin typeface="Times New Roman" pitchFamily="-104" charset="0"/>
            </a:endParaRPr>
          </a:p>
          <a:p>
            <a:r>
              <a:rPr lang="en-US" sz="4400" dirty="0" smtClean="0">
                <a:latin typeface="Times New Roman" pitchFamily="-104" charset="0"/>
              </a:rPr>
              <a:t>   beepers </a:t>
            </a:r>
            <a:r>
              <a:rPr lang="en-US" sz="4400" dirty="0">
                <a:latin typeface="Times New Roman" pitchFamily="-104" charset="0"/>
              </a:rPr>
              <a:t>at your concerts</a:t>
            </a:r>
            <a:r>
              <a:rPr lang="en-US" sz="4400" dirty="0" smtClean="0">
                <a:latin typeface="Times New Roman" pitchFamily="-104" charset="0"/>
              </a:rPr>
              <a:t>? How</a:t>
            </a:r>
          </a:p>
          <a:p>
            <a:r>
              <a:rPr lang="en-US" sz="4400" dirty="0" smtClean="0">
                <a:latin typeface="Times New Roman" pitchFamily="-104" charset="0"/>
              </a:rPr>
              <a:t>   would you solve this problem?</a:t>
            </a:r>
          </a:p>
          <a:p>
            <a:pPr algn="r"/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Try this!!!!!!</a:t>
            </a:r>
          </a:p>
          <a:p>
            <a:endParaRPr lang="en-US" sz="4400" dirty="0">
              <a:latin typeface="Times New Roman" pitchFamily="-104" charset="0"/>
            </a:endParaRPr>
          </a:p>
        </p:txBody>
      </p:sp>
      <p:pic>
        <p:nvPicPr>
          <p:cNvPr id="44037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738"/>
            <a:ext cx="9144000" cy="63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6478" y="1614184"/>
            <a:ext cx="70947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EXAMPLE: </a:t>
            </a:r>
            <a:r>
              <a:rPr lang="en-US" sz="3200" dirty="0" smtClean="0">
                <a:latin typeface="Times New Roman"/>
                <a:cs typeface="Times New Roman"/>
              </a:rPr>
              <a:t>Ability to analyze how parts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of a whole interact with each other to produce overall outcomes in complex systems.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See how this creative student used this concept to produce a remarkable outcome!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29" y="1357313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Isn't She Lovely Video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9276" y="1357313"/>
            <a:ext cx="6988733" cy="524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6002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 –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both </a:t>
            </a:r>
            <a:r>
              <a:rPr lang="en-US" sz="3200" dirty="0">
                <a:latin typeface="Times New Roman" pitchFamily="-104" charset="0"/>
              </a:rPr>
              <a:t>verbally and</a:t>
            </a:r>
            <a:r>
              <a:rPr lang="en-US" sz="3200" dirty="0" smtClean="0">
                <a:latin typeface="Times New Roman" pitchFamily="-104" charset="0"/>
              </a:rPr>
              <a:t> non</a:t>
            </a:r>
            <a:r>
              <a:rPr lang="en-US" sz="3200" dirty="0">
                <a:latin typeface="Times New Roman" pitchFamily="-104" charset="0"/>
              </a:rPr>
              <a:t>-</a:t>
            </a:r>
            <a:r>
              <a:rPr lang="en-US" sz="3200" dirty="0" smtClean="0">
                <a:latin typeface="Times New Roman" pitchFamily="-104" charset="0"/>
              </a:rPr>
              <a:t>verbally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2672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962</Words>
  <Application>Microsoft Macintosh PowerPoint</Application>
  <PresentationFormat>On-screen Show (4:3)</PresentationFormat>
  <Paragraphs>203</Paragraphs>
  <Slides>29</Slides>
  <Notes>29</Notes>
  <HiddenSlides>0</HiddenSlides>
  <MMClips>11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74</cp:revision>
  <dcterms:created xsi:type="dcterms:W3CDTF">2013-02-22T14:28:50Z</dcterms:created>
  <dcterms:modified xsi:type="dcterms:W3CDTF">2013-02-22T15:28:51Z</dcterms:modified>
</cp:coreProperties>
</file>