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tableStyles.xml" ContentType="application/vnd.openxmlformats-officedocument.presentationml.tableStyles+xml"/>
  <Override PartName="/ppt/notesSlides/notesSlide31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3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70" r:id="rId2"/>
    <p:sldId id="257" r:id="rId3"/>
    <p:sldId id="348" r:id="rId4"/>
    <p:sldId id="277" r:id="rId5"/>
    <p:sldId id="276" r:id="rId6"/>
    <p:sldId id="326" r:id="rId7"/>
    <p:sldId id="376" r:id="rId8"/>
    <p:sldId id="360" r:id="rId9"/>
    <p:sldId id="353" r:id="rId10"/>
    <p:sldId id="309" r:id="rId11"/>
    <p:sldId id="344" r:id="rId12"/>
    <p:sldId id="306" r:id="rId13"/>
    <p:sldId id="354" r:id="rId14"/>
    <p:sldId id="355" r:id="rId15"/>
    <p:sldId id="378" r:id="rId16"/>
    <p:sldId id="375" r:id="rId17"/>
    <p:sldId id="368" r:id="rId18"/>
    <p:sldId id="369" r:id="rId19"/>
    <p:sldId id="282" r:id="rId20"/>
    <p:sldId id="363" r:id="rId21"/>
    <p:sldId id="313" r:id="rId22"/>
    <p:sldId id="362" r:id="rId23"/>
    <p:sldId id="338" r:id="rId24"/>
    <p:sldId id="359" r:id="rId25"/>
    <p:sldId id="297" r:id="rId26"/>
    <p:sldId id="332" r:id="rId27"/>
    <p:sldId id="333" r:id="rId28"/>
    <p:sldId id="298" r:id="rId29"/>
    <p:sldId id="339" r:id="rId30"/>
    <p:sldId id="340" r:id="rId31"/>
    <p:sldId id="379" r:id="rId32"/>
    <p:sldId id="380" r:id="rId33"/>
    <p:sldId id="300" r:id="rId34"/>
    <p:sldId id="350" r:id="rId35"/>
    <p:sldId id="364" r:id="rId36"/>
    <p:sldId id="382" r:id="rId37"/>
    <p:sldId id="319" r:id="rId38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7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0CD94FC1-2E04-8543-92B1-E11446D35A1A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B83EED6E-A821-B742-998F-909C6A6D97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EABDE6B1-0DDA-7940-9AD9-6F34CD5B35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72BC0A-5C50-674B-8E21-0BCC49D54F60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71896-9A54-5041-8C24-DC1FAC714CDF}" type="slidenum">
              <a:rPr lang="en-US"/>
              <a:pPr/>
              <a:t>10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37664D8-AABE-5A46-82A9-0EB6F72CFC3B}" type="slidenum">
              <a:rPr lang="en-US" sz="1200" baseline="0"/>
              <a:pPr algn="r"/>
              <a:t>11</a:t>
            </a:fld>
            <a:endParaRPr lang="en-US" sz="1200" baseline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2ABF0-5E4E-4548-A16E-976EF45C457B}" type="slidenum">
              <a:rPr lang="en-US"/>
              <a:pPr/>
              <a:t>12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E1F8A-26D5-C447-B415-D087ACCBD118}" type="slidenum">
              <a:rPr lang="en-US"/>
              <a:pPr/>
              <a:t>13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35F4B-BB06-194F-B7F5-DF72C31AA4A0}" type="slidenum">
              <a:rPr lang="en-US"/>
              <a:pPr/>
              <a:t>14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35F4B-BB06-194F-B7F5-DF72C31AA4A0}" type="slidenum">
              <a:rPr lang="en-US"/>
              <a:pPr/>
              <a:t>15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16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17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DE341-6EC1-F948-8A89-3ACD3534EF9D}" type="slidenum">
              <a:rPr lang="en-US"/>
              <a:pPr/>
              <a:t>18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8B621-DA70-CE42-9BB4-F7F421E69EB1}" type="slidenum">
              <a:rPr lang="en-US"/>
              <a:pPr/>
              <a:t>19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F2FA0-324C-1649-94E4-D8266804B73A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8607FA-0885-114E-B7A5-5B5CDCD33CE8}" type="slidenum">
              <a:rPr lang="en-US"/>
              <a:pPr/>
              <a:t>20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0BA2B-C910-2946-ABD3-F71D0F89070F}" type="slidenum">
              <a:rPr lang="en-US"/>
              <a:pPr/>
              <a:t>21</a:t>
            </a:fld>
            <a:endParaRPr lang="en-US"/>
          </a:p>
        </p:txBody>
      </p:sp>
      <p:sp>
        <p:nvSpPr>
          <p:cNvPr id="7168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B7429C-34F4-3548-B27A-924FDEBED601}" type="slidenum">
              <a:rPr lang="en-US"/>
              <a:pPr/>
              <a:t>22</a:t>
            </a:fld>
            <a:endParaRPr lang="en-US"/>
          </a:p>
        </p:txBody>
      </p:sp>
      <p:sp>
        <p:nvSpPr>
          <p:cNvPr id="737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97AA5-AAD1-2B4D-AA3A-8CE994D14ADC}" type="slidenum">
              <a:rPr lang="en-US"/>
              <a:pPr/>
              <a:t>25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5E15BC4-56E5-CE4E-8BA3-3319F572B365}" type="slidenum">
              <a:rPr lang="en-US" sz="1200" baseline="0"/>
              <a:pPr algn="r"/>
              <a:t>26</a:t>
            </a:fld>
            <a:endParaRPr lang="en-US" sz="1200" baseline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2F943A1-26F1-C349-AC79-5149AE388DB1}" type="slidenum">
              <a:rPr lang="en-US" sz="1200" baseline="0"/>
              <a:pPr algn="r"/>
              <a:t>27</a:t>
            </a:fld>
            <a:endParaRPr lang="en-US" sz="1200" baseline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F32DC-5531-2349-B4C3-19B82F25480A}" type="slidenum">
              <a:rPr lang="en-US"/>
              <a:pPr/>
              <a:t>28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B9E237EF-2046-9947-AD9B-336A02AFBCB6}" type="slidenum">
              <a:rPr lang="en-US" sz="1200" baseline="0"/>
              <a:pPr algn="r"/>
              <a:t>3</a:t>
            </a:fld>
            <a:endParaRPr lang="en-US" sz="1200" baseline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BC9244-447E-E048-B074-500381691D42}" type="slidenum">
              <a:rPr lang="en-US"/>
              <a:pPr/>
              <a:t>33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ECF78-07F1-2D4F-A5C7-4904B3AB35D7}" type="slidenum">
              <a:rPr lang="en-US"/>
              <a:pPr/>
              <a:t>34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4D1C0-5C42-B640-8FFD-BEB6AE7B1BFA}" type="slidenum">
              <a:rPr lang="en-US"/>
              <a:pPr/>
              <a:t>35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24D1C0-5C42-B640-8FFD-BEB6AE7B1BFA}" type="slidenum">
              <a:rPr lang="en-US"/>
              <a:pPr/>
              <a:t>36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E501E2-E099-354D-B0CC-B89E9BC9E21E}" type="slidenum">
              <a:rPr lang="en-US"/>
              <a:pPr/>
              <a:t>37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3E785-DC2D-0B40-BF86-1D507281AAAD}" type="slidenum">
              <a:rPr lang="en-US"/>
              <a:pPr/>
              <a:t>4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B47C8-89FF-194A-9B83-940448F48976}" type="slidenum">
              <a:rPr lang="en-US"/>
              <a:pPr/>
              <a:t>5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6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C6F950E-5F57-AA41-96B1-C74A1438D49B}" type="slidenum">
              <a:rPr lang="en-US" sz="1200" baseline="0"/>
              <a:pPr algn="r"/>
              <a:t>7</a:t>
            </a:fld>
            <a:endParaRPr lang="en-US" sz="1200" baseline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627D0-CF49-1A4F-8F28-F57DA32BA885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E353-07CD-694D-9197-F2D2605B7D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74099-5147-0E4E-95F7-0BA1575E53B0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48E4-F0AA-BC41-B8D0-2AA728F915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4E6C0-0E61-1046-9586-A168CA0134F8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DD6F3-5052-4347-A965-52B5017CFC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D32C7-A404-BD43-9169-5DCAFCC1A4E8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1496-C466-1F47-A1FA-DB3841004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1D602-364C-9041-8FD3-679C25DC0FC9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946FD-E723-4E42-9FF8-8C1190ADC9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FE6D2-FFB9-A948-8BF0-82042E705BC5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72B6-6357-9343-8817-5CDC2E05BC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7BB20-5285-744B-83CF-C26953F1E359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289B-E7BC-4C4E-81BE-101C52308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00D81-6AE3-D441-AB0E-793E4B1760B6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86321-6863-5040-901B-CC96BF183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8BA80-9078-D442-8149-68176AED67FF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67A8-31FB-7D42-A234-7227DC0160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FD442-B523-B149-87C1-D2F958CB62E4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03A3F-736B-BD44-B1EA-5F85F90C53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121A4-3621-EE4C-BC11-85B953B4EBFB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8C306-5108-644B-A3FF-9905B15E5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15000">
              <a:schemeClr val="bg1">
                <a:tint val="80000"/>
                <a:satMod val="300000"/>
              </a:schemeClr>
            </a:gs>
            <a:gs pos="100000">
              <a:srgbClr val="FF6600">
                <a:alpha val="42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70A3E23-9A07-9D46-8ACF-599C3D965558}" type="datetime1">
              <a:rPr lang="en-US"/>
              <a:pPr>
                <a:defRPr/>
              </a:pPr>
              <a:t>1/28/13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F0E3BC-3AF3-2D40-AF14-8ABECB5319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audio" Target="file://localhost/Users/marcianeel/Desktop/2a%20Slide%2010%20Ranchera%20Valseada%20Hablando%20Claro.mp3" TargetMode="Externa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0.png"/><Relationship Id="rId1" Type="http://schemas.openxmlformats.org/officeDocument/2006/relationships/audio" Target="file://localhost/Users/marcianeel/Desktop/2b%20Slide%2012%20Bolero%20Gema.MP3" TargetMode="Externa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5.png"/><Relationship Id="rId5" Type="http://schemas.openxmlformats.org/officeDocument/2006/relationships/image" Target="../media/image30.png"/><Relationship Id="rId1" Type="http://schemas.openxmlformats.org/officeDocument/2006/relationships/audio" Target="file://localhost/Users/marcianeel/Desktop/2c%20Slide%2015%20Ranchera%20Lenta%20(Romantica)%20Las%20Ciudades.mp3" TargetMode="Externa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d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df"/><Relationship Id="rId4" Type="http://schemas.openxmlformats.org/officeDocument/2006/relationships/image" Target="../media/image45.png"/><Relationship Id="rId5" Type="http://schemas.openxmlformats.org/officeDocument/2006/relationships/image" Target="../media/image46.pdf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d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52.png"/><Relationship Id="rId1" Type="http://schemas.openxmlformats.org/officeDocument/2006/relationships/video" Target="file://localhost/Users/marcianeel/Desktop/2e%20Slide%2028%20Mariachi%20Performance:Bailey%20MS.mov" TargetMode="Externa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66.png"/><Relationship Id="rId1" Type="http://schemas.openxmlformats.org/officeDocument/2006/relationships/video" Target="file://localhost/Users/marcianeel/Desktop/Bach%20Mariach_finalH.264.mov" TargetMode="Externa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marcia@musicedconsultants.net" TargetMode="External"/><Relationship Id="rId4" Type="http://schemas.openxmlformats.org/officeDocument/2006/relationships/image" Target="../media/image71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0" y="152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Broadening Your Base</a:t>
            </a:r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; </a:t>
            </a:r>
            <a:r>
              <a:rPr lang="en-US" sz="3200" b="1" i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From </a:t>
            </a:r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Zero </a:t>
            </a:r>
            <a:r>
              <a:rPr lang="en-US" sz="3200" b="1" i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to Mariachi</a:t>
            </a:r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!</a:t>
            </a:r>
            <a:endParaRPr lang="en-US" sz="3200" i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381000" y="5715000"/>
            <a:ext cx="8458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2013 NAMM Show          Anaheim, CA</a:t>
            </a:r>
          </a:p>
          <a:p>
            <a:r>
              <a:rPr lang="en-US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  </a:t>
            </a:r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January 26, 2013  NAMM Foundation Lounge</a:t>
            </a:r>
            <a:endParaRPr lang="en-US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3276600" y="685800"/>
            <a:ext cx="5257800" cy="50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hlink"/>
                </a:solidFill>
                <a:latin typeface="Times New Roman"/>
                <a:cs typeface="Times New Roman"/>
              </a:rPr>
              <a:t>Sponsored By: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667000" y="3886200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7" name="TextBox 9"/>
          <p:cNvSpPr txBox="1">
            <a:spLocks noChangeArrowheads="1"/>
          </p:cNvSpPr>
          <p:nvPr/>
        </p:nvSpPr>
        <p:spPr bwMode="auto">
          <a:xfrm>
            <a:off x="3124200" y="2362200"/>
            <a:ext cx="6019800" cy="167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Presenters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pPr>
              <a:defRPr/>
            </a:pPr>
            <a:r>
              <a:rPr lang="en-US" sz="400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Jose Hernandez,</a:t>
            </a:r>
            <a:r>
              <a:rPr lang="en-US" sz="4000" baseline="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en-US" sz="4000" dirty="0" smtClean="0">
                <a:latin typeface="Times New Roman"/>
                <a:cs typeface="Times New Roman"/>
              </a:rPr>
              <a:t>Marcia </a:t>
            </a:r>
            <a:r>
              <a:rPr lang="en-US" sz="4000" dirty="0">
                <a:latin typeface="Times New Roman"/>
                <a:cs typeface="Times New Roman"/>
              </a:rPr>
              <a:t>Neel</a:t>
            </a:r>
          </a:p>
          <a:p>
            <a:pPr>
              <a:defRPr/>
            </a:pPr>
            <a:endParaRPr lang="en-US" sz="5400" dirty="0"/>
          </a:p>
        </p:txBody>
      </p:sp>
      <p:pic>
        <p:nvPicPr>
          <p:cNvPr id="15371" name="Picture 12" descr="Jose Hernandez Hi-res Solo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71600"/>
            <a:ext cx="2073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3" descr="Marcia Neel-018rtf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2819400"/>
            <a:ext cx="2057400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s_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00" y="1460500"/>
            <a:ext cx="2540000" cy="825500"/>
          </a:xfrm>
          <a:prstGeom prst="rect">
            <a:avLst/>
          </a:prstGeom>
        </p:spPr>
      </p:pic>
      <p:pic>
        <p:nvPicPr>
          <p:cNvPr id="14" name="Picture 13" descr="Screen Shot 2013-01-25 at 12.00.13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460500"/>
            <a:ext cx="2794000" cy="901700"/>
          </a:xfrm>
          <a:prstGeom prst="rect">
            <a:avLst/>
          </a:prstGeom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581400" y="3503395"/>
            <a:ext cx="5181600" cy="2287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Guests</a:t>
            </a:r>
            <a:r>
              <a:rPr lang="en-US" sz="4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  <a:p>
            <a:pPr>
              <a:defRPr/>
            </a:pPr>
            <a:r>
              <a:rPr lang="en-US" sz="4000" dirty="0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Mariachi </a:t>
            </a:r>
            <a:r>
              <a:rPr lang="en-US" sz="4000" dirty="0" err="1" smtClean="0">
                <a:effectLst>
                  <a:reflection stA="0" endPos="0" dir="5400000" sy="-100000" algn="bl" rotWithShape="0"/>
                </a:effectLst>
                <a:latin typeface="Times New Roman"/>
                <a:cs typeface="Times New Roman"/>
              </a:rPr>
              <a:t>Acero</a:t>
            </a:r>
            <a:endParaRPr lang="en-US" sz="4000" dirty="0" smtClean="0">
              <a:effectLst>
                <a:reflection stA="0" endPos="0" dir="5400000" sy="-100000" algn="bl" rotWithShape="0"/>
              </a:effectLst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Members of </a:t>
            </a:r>
          </a:p>
          <a:p>
            <a:pPr>
              <a:defRPr/>
            </a:pPr>
            <a:r>
              <a:rPr lang="en-US" sz="4000" dirty="0" smtClean="0">
                <a:latin typeface="Times New Roman"/>
                <a:cs typeface="Times New Roman"/>
              </a:rPr>
              <a:t>Mariachi Sol de Mexico</a:t>
            </a:r>
          </a:p>
          <a:p>
            <a:pPr>
              <a:defRPr/>
            </a:pP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F994A-B11B-594C-B071-549D6704D1BE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Valseada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1628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3/4 Time Signature		</a:t>
            </a:r>
            <a:r>
              <a:rPr lang="en-US" altLang="ja-JP" sz="2400" dirty="0" err="1">
                <a:latin typeface="Times New Roman"/>
                <a:cs typeface="Times New Roman"/>
              </a:rPr>
              <a:t>Mánico</a:t>
            </a:r>
            <a:r>
              <a:rPr lang="en-US" altLang="ja-JP" sz="2400" dirty="0">
                <a:latin typeface="Times New Roman"/>
                <a:cs typeface="Times New Roman"/>
              </a:rPr>
              <a:t>: Down Strums</a:t>
            </a:r>
            <a:endParaRPr lang="en-US" sz="18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>
                <a:latin typeface="Times New Roman"/>
                <a:cs typeface="Times New Roman"/>
              </a:rPr>
              <a:t>Mostly Major Keys		</a:t>
            </a:r>
            <a:r>
              <a:rPr lang="en-US" altLang="ja-JP" sz="2400" dirty="0" err="1">
                <a:solidFill>
                  <a:schemeClr val="hlink"/>
                </a:solidFill>
                <a:latin typeface="Times New Roman"/>
                <a:cs typeface="Times New Roman"/>
              </a:rPr>
              <a:t>Golpe</a:t>
            </a:r>
            <a:r>
              <a:rPr lang="en-US" altLang="ja-JP" sz="2400" dirty="0">
                <a:solidFill>
                  <a:schemeClr val="hlink"/>
                </a:solidFill>
                <a:latin typeface="Times New Roman"/>
                <a:cs typeface="Times New Roman"/>
              </a:rPr>
              <a:t> Strum</a:t>
            </a:r>
            <a:endParaRPr lang="en-US" altLang="ja-JP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>
              <a:latin typeface="Times New Roman"/>
              <a:cs typeface="Times New Roman"/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304800" y="1885890"/>
            <a:ext cx="54561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i="1" baseline="0" dirty="0">
                <a:latin typeface="Times New Roman"/>
                <a:cs typeface="Times New Roman"/>
              </a:rPr>
              <a:t>Have students speak text in rhythm before playing.</a:t>
            </a:r>
            <a:endParaRPr lang="en-US" i="1" baseline="0" dirty="0">
              <a:latin typeface="Times New Roman"/>
              <a:cs typeface="Times New Roman"/>
            </a:endParaRPr>
          </a:p>
        </p:txBody>
      </p:sp>
      <p:pic>
        <p:nvPicPr>
          <p:cNvPr id="44039" name="Picture 8" descr="D Screen Sho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362200"/>
            <a:ext cx="8077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9" descr="A7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672012"/>
            <a:ext cx="80772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1257300" y="3395662"/>
            <a:ext cx="698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  Bass  Play   Play,      Bass Play  Play,    Bass Play  Play,    Bass Play  Play</a:t>
            </a:r>
          </a:p>
        </p:txBody>
      </p:sp>
      <p:sp>
        <p:nvSpPr>
          <p:cNvPr id="44042" name="TextBox 11"/>
          <p:cNvSpPr txBox="1">
            <a:spLocks noChangeArrowheads="1"/>
          </p:cNvSpPr>
          <p:nvPr/>
        </p:nvSpPr>
        <p:spPr bwMode="auto">
          <a:xfrm>
            <a:off x="1066800" y="5605462"/>
            <a:ext cx="709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 Bass  Play   Play,      Bass Play  Play,     Bass Play  Play,      Bass Play  Play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13360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Primera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957" y="4415135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Segunda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2a Slide 10 Ranchera Valseada Hablando Clar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023225" y="708025"/>
            <a:ext cx="282575" cy="2825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15200" y="228600"/>
            <a:ext cx="1610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Hablando</a:t>
            </a:r>
            <a:r>
              <a:rPr lang="en-US" dirty="0" smtClean="0"/>
              <a:t> Claro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6C39392A-C122-E840-A646-A3AEE5AD90CC}" type="slidenum">
              <a:rPr lang="en-US" sz="1400" baseline="0"/>
              <a:pPr algn="r"/>
              <a:t>11</a:t>
            </a:fld>
            <a:endParaRPr lang="en-US" sz="1400" baseline="0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Bolero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990600"/>
            <a:ext cx="7772400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	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Mánico</a:t>
            </a:r>
            <a:r>
              <a:rPr lang="en-US" altLang="ja-JP" sz="2400" dirty="0" smtClean="0">
                <a:latin typeface="Times New Roman"/>
                <a:cs typeface="Times New Roman"/>
              </a:rPr>
              <a:t>: Note Down Strums 	</a:t>
            </a:r>
            <a:r>
              <a:rPr lang="en-US" sz="2400" dirty="0" smtClean="0">
                <a:latin typeface="Times New Roman"/>
                <a:cs typeface="Times New Roman"/>
              </a:rPr>
              <a:t>Common Time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400" dirty="0" smtClean="0">
                <a:latin typeface="Times New Roman"/>
                <a:cs typeface="Times New Roman"/>
              </a:rPr>
              <a:t>	Note 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Guitarron</a:t>
            </a:r>
            <a:r>
              <a:rPr lang="en-US" altLang="ja-JP" sz="2400" dirty="0" smtClean="0">
                <a:latin typeface="Times New Roman"/>
                <a:cs typeface="Times New Roman"/>
              </a:rPr>
              <a:t> Rhythm 		</a:t>
            </a:r>
            <a:r>
              <a:rPr lang="en-US" sz="2400" dirty="0" smtClean="0">
                <a:latin typeface="Times New Roman"/>
                <a:cs typeface="Times New Roman"/>
              </a:rPr>
              <a:t>Mostly Major Keys</a:t>
            </a:r>
            <a:endParaRPr lang="en-US" altLang="ja-JP" sz="24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400" dirty="0" smtClean="0">
              <a:latin typeface="Times New Roman"/>
              <a:cs typeface="Times New Roman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z="2000" dirty="0" smtClean="0">
              <a:latin typeface="Times New Roman"/>
              <a:cs typeface="Times New Roman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sz="2000" dirty="0" smtClean="0">
              <a:latin typeface="Times New Roman"/>
              <a:cs typeface="Times New Roman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5427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507F9F-385F-6542-B60A-694262DC5E39}" type="slidenum">
              <a:rPr lang="en-US" smtClean="0"/>
              <a:pPr/>
              <a:t>11</a:t>
            </a:fld>
            <a:endParaRPr lang="en-US" smtClean="0"/>
          </a:p>
        </p:txBody>
      </p:sp>
      <p:pic>
        <p:nvPicPr>
          <p:cNvPr id="54279" name="Picture 8" descr="Screen Shot 2012-09-23 at 8.24.12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0500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9" descr="Screen Shot 2012-09-23 at 8.24.32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62400"/>
            <a:ext cx="9144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077200" y="76200"/>
            <a:ext cx="74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Gema</a:t>
            </a:r>
            <a:endParaRPr lang="en-US" dirty="0"/>
          </a:p>
        </p:txBody>
      </p:sp>
      <p:pic>
        <p:nvPicPr>
          <p:cNvPr id="11" name="2b Slide 12 Bolero Gem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305800" y="555625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D125402-C3F2-754A-AE32-CA97459B11E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6324" name="Picture 5" descr="USEp1:Ojos Españoles in D Major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-457200"/>
            <a:ext cx="723900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8D2FDF-FD53-784E-BCC7-547E735A0F5E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58372" name="Picture 7" descr="USEp2:Ojos Españoles in D Major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-304800"/>
            <a:ext cx="7162800" cy="897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1DBDB0-F2E1-7B49-8090-F3B8074E9F3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Ranchera</a:t>
            </a:r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Lenta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(</a:t>
            </a:r>
            <a:r>
              <a:rPr lang="en-US" sz="3200" b="1" dirty="0" err="1" smtClean="0">
                <a:solidFill>
                  <a:schemeClr val="hlink"/>
                </a:solidFill>
                <a:latin typeface="Times New Roman"/>
                <a:cs typeface="Times New Roman"/>
              </a:rPr>
              <a:t>Romantica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) Form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44958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ja-JP" sz="2800">
                <a:latin typeface="Times New Roman"/>
                <a:cs typeface="Times New Roman"/>
              </a:rPr>
              <a:t>Characteristic Mánico:</a:t>
            </a:r>
          </a:p>
          <a:p>
            <a:pPr eaLnBrk="1" hangingPunct="1">
              <a:buFontTx/>
              <a:buNone/>
            </a:pPr>
            <a:r>
              <a:rPr lang="en-US" altLang="ja-JP" sz="2800">
                <a:latin typeface="Times New Roman"/>
                <a:cs typeface="Times New Roman"/>
              </a:rPr>
              <a:t>    Note Down Strums</a:t>
            </a:r>
          </a:p>
          <a:p>
            <a:pPr eaLnBrk="1" hangingPunct="1">
              <a:buFontTx/>
              <a:buNone/>
            </a:pPr>
            <a:r>
              <a:rPr lang="en-US" altLang="ja-JP" sz="2800">
                <a:latin typeface="Times New Roman"/>
                <a:cs typeface="Times New Roman"/>
              </a:rPr>
              <a:t>    Note Guitarron Rhythm</a:t>
            </a:r>
            <a:endParaRPr lang="en-US" sz="2800">
              <a:latin typeface="Times New Roman"/>
              <a:cs typeface="Times New Roman"/>
            </a:endParaRPr>
          </a:p>
        </p:txBody>
      </p:sp>
      <p:sp>
        <p:nvSpPr>
          <p:cNvPr id="60421" name="Rectangle 9"/>
          <p:cNvSpPr>
            <a:spLocks noChangeArrowheads="1"/>
          </p:cNvSpPr>
          <p:nvPr/>
        </p:nvSpPr>
        <p:spPr bwMode="auto">
          <a:xfrm>
            <a:off x="5105400" y="1219200"/>
            <a:ext cx="3429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aseline="0">
                <a:latin typeface="Times New Roman"/>
                <a:cs typeface="Times New Roman"/>
              </a:rPr>
              <a:t>4/4 Time Signature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800" baseline="0">
                <a:latin typeface="Times New Roman"/>
                <a:cs typeface="Times New Roman"/>
              </a:rPr>
              <a:t>Mostly Major Keys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ja-JP" sz="2800" baseline="0">
                <a:latin typeface="Times New Roman"/>
                <a:cs typeface="Times New Roman"/>
              </a:rPr>
              <a:t>Articulation</a:t>
            </a:r>
            <a:endParaRPr lang="en-US" sz="2800" baseline="0">
              <a:latin typeface="Times New Roman"/>
              <a:cs typeface="Times New Roman"/>
            </a:endParaRPr>
          </a:p>
        </p:txBody>
      </p:sp>
      <p:sp>
        <p:nvSpPr>
          <p:cNvPr id="60422" name="Rectangle 14"/>
          <p:cNvSpPr>
            <a:spLocks noChangeArrowheads="1"/>
          </p:cNvSpPr>
          <p:nvPr/>
        </p:nvSpPr>
        <p:spPr bwMode="auto">
          <a:xfrm>
            <a:off x="304800" y="2895600"/>
            <a:ext cx="38455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i="1" baseline="0" dirty="0">
                <a:latin typeface="Times New Roman"/>
                <a:cs typeface="Times New Roman"/>
              </a:rPr>
              <a:t>Have students speak text in rhythm.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60423" name="Picture 8" descr="Slide 2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3" y="3352800"/>
            <a:ext cx="868838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TextBox 9"/>
          <p:cNvSpPr txBox="1">
            <a:spLocks noChangeArrowheads="1"/>
          </p:cNvSpPr>
          <p:nvPr/>
        </p:nvSpPr>
        <p:spPr bwMode="auto">
          <a:xfrm>
            <a:off x="1219200" y="4419600"/>
            <a:ext cx="7543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Bass  Play  Bass  Play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184" y="76200"/>
            <a:ext cx="1439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 </a:t>
            </a:r>
            <a:r>
              <a:rPr lang="en-US" dirty="0" err="1" smtClean="0"/>
              <a:t>Ciudades</a:t>
            </a:r>
            <a:endParaRPr lang="en-US" dirty="0"/>
          </a:p>
        </p:txBody>
      </p:sp>
      <p:pic>
        <p:nvPicPr>
          <p:cNvPr id="11" name="2c Slide 15 Ranchera Lenta (Romantica) Las Ciudad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229600" y="533400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1DBDB0-F2E1-7B49-8090-F3B8074E9F3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28800"/>
            <a:ext cx="8153400" cy="609600"/>
          </a:xfrm>
        </p:spPr>
        <p:txBody>
          <a:bodyPr/>
          <a:lstStyle/>
          <a:p>
            <a:pPr eaLnBrk="1" hangingPunct="1"/>
            <a:r>
              <a:rPr lang="en-US" sz="8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Everyone Sings!</a:t>
            </a:r>
            <a:endParaRPr lang="en-US" sz="8000" dirty="0">
              <a:latin typeface="Times New Roman"/>
              <a:cs typeface="Times New Roman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3810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Even YOU!!!!</a:t>
            </a:r>
            <a:endParaRPr kumimoji="0" lang="en-US" sz="8000" b="0" i="1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248400"/>
            <a:ext cx="1905000" cy="457200"/>
          </a:xfrm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3528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115669"/>
            <a:ext cx="2570986" cy="646331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ALL  AGES</a:t>
            </a:r>
            <a:endParaRPr lang="en-US" sz="5400" b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14" name="Picture 13" descr="Nationals_8-9-BEACH_0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9381"/>
            <a:ext cx="2895600" cy="4346419"/>
          </a:xfrm>
          <a:prstGeom prst="rect">
            <a:avLst/>
          </a:prstGeom>
        </p:spPr>
      </p:pic>
      <p:pic>
        <p:nvPicPr>
          <p:cNvPr id="15" name="Picture 14" descr="Nationals_8-9-BEACH_029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914400"/>
            <a:ext cx="3276600" cy="4918316"/>
          </a:xfrm>
          <a:prstGeom prst="rect">
            <a:avLst/>
          </a:prstGeom>
        </p:spPr>
      </p:pic>
      <p:pic>
        <p:nvPicPr>
          <p:cNvPr id="16" name="Picture 15" descr="Nationals_8-9-BEACH_04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52400"/>
            <a:ext cx="2893590" cy="4343400"/>
          </a:xfrm>
          <a:prstGeom prst="rect">
            <a:avLst/>
          </a:prstGeom>
        </p:spPr>
      </p:pic>
      <p:pic>
        <p:nvPicPr>
          <p:cNvPr id="17" name="Picture 16" descr="Nationals_8-9-BEACH_04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397363"/>
            <a:ext cx="2819400" cy="4232037"/>
          </a:xfrm>
          <a:prstGeom prst="rect">
            <a:avLst/>
          </a:prstGeom>
        </p:spPr>
      </p:pic>
      <p:pic>
        <p:nvPicPr>
          <p:cNvPr id="18" name="Picture 17" descr="Screen Shot 2013-01-17 at 10.08.2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3810000"/>
            <a:ext cx="5943600" cy="2772499"/>
          </a:xfrm>
          <a:prstGeom prst="rect">
            <a:avLst/>
          </a:prstGeom>
        </p:spPr>
      </p:pic>
      <p:pic>
        <p:nvPicPr>
          <p:cNvPr id="19" name="Picture 18" descr="Screen Shot 2013-01-17 at 10.11.25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124200"/>
            <a:ext cx="2895600" cy="3492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50 Vocal Exercises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219199" y="-228600"/>
            <a:ext cx="6771043" cy="8763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50DDF7-8467-B54F-880D-E82D6F484B39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" name="Picture 5" descr="51 Vocal Exercises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76200" y="304800"/>
            <a:ext cx="4724400" cy="7889372"/>
          </a:xfrm>
          <a:prstGeom prst="rect">
            <a:avLst/>
          </a:prstGeom>
        </p:spPr>
      </p:pic>
      <p:pic>
        <p:nvPicPr>
          <p:cNvPr id="7" name="Picture 6" descr="51 Vocal Exercises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67200" y="304800"/>
            <a:ext cx="4876800" cy="784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1B78FF-01FD-294C-9613-DC24CF68C9F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3200"/>
            <a:ext cx="9144000" cy="609600"/>
          </a:xfrm>
        </p:spPr>
        <p:txBody>
          <a:bodyPr/>
          <a:lstStyle/>
          <a:p>
            <a:pPr eaLnBrk="1" hangingPunct="1"/>
            <a:r>
              <a:rPr lang="en-US" sz="96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What is the </a:t>
            </a:r>
            <a:br>
              <a:rPr lang="en-US" sz="96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96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Son Form?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z="3200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64517" name="Picture 5" descr="double-chili-borderht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838200"/>
            <a:ext cx="158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double-chili-borderhth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686300"/>
            <a:ext cx="1587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7A0A4A8-F2A7-674E-9FC2-23A3EBC2FF32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The Mariachi Ensemble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9460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19461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838200"/>
            <a:ext cx="675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051175" y="3581400"/>
            <a:ext cx="271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Use Photo of Sol de Mexico</a:t>
            </a:r>
          </a:p>
        </p:txBody>
      </p:sp>
      <p:pic>
        <p:nvPicPr>
          <p:cNvPr id="19463" name="Picture 8" descr="Screen Shot 2012-09-21 at 5.03.5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276600"/>
            <a:ext cx="801211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17A228-69CC-204E-A05F-5B7625C3E76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Son 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Form</a:t>
            </a:r>
            <a:endParaRPr lang="en-US" sz="32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66565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66566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altLang="ja-JP" sz="2800" baseline="0" dirty="0" smtClean="0">
                <a:latin typeface="Times New Roman"/>
                <a:cs typeface="Times New Roman"/>
              </a:rPr>
              <a:t>Perhaps the most traditional song form in Mariachi genre.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baseline="0" dirty="0" smtClean="0">
                <a:latin typeface="Times New Roman"/>
                <a:cs typeface="Times New Roman"/>
              </a:rPr>
              <a:t>Alternating  3/4-6/8  feel:</a:t>
            </a:r>
            <a:endParaRPr lang="en-US" baseline="0" dirty="0">
              <a:latin typeface="Times New Roman"/>
              <a:cs typeface="Times New Roman"/>
            </a:endParaRPr>
          </a:p>
        </p:txBody>
      </p:sp>
      <p:pic>
        <p:nvPicPr>
          <p:cNvPr id="9" name="Picture 8" descr="Son For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138384"/>
            <a:ext cx="8001000" cy="984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0659" name="Rectangle 8"/>
          <p:cNvSpPr>
            <a:spLocks noChangeArrowheads="1"/>
          </p:cNvSpPr>
          <p:nvPr/>
        </p:nvSpPr>
        <p:spPr bwMode="auto">
          <a:xfrm>
            <a:off x="1589845" y="152400"/>
            <a:ext cx="587382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Benefits of a </a:t>
            </a:r>
            <a:br>
              <a:rPr lang="en-US" sz="40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40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School Mariachi Program</a:t>
            </a: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533400" y="1600200"/>
            <a:ext cx="7404591" cy="52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Involves More Students in Music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Entry-level music experience anytime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Keeps students in school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Effective use of multiple intelligences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Learning of life-long skills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Increases student self-esteem and </a:t>
            </a:r>
          </a:p>
          <a:p>
            <a:pPr lvl="1" algn="l" eaLnBrk="1" hangingPunct="1">
              <a:spcBef>
                <a:spcPct val="20000"/>
              </a:spcBef>
            </a:pPr>
            <a:r>
              <a:rPr lang="en-US" sz="2000" baseline="0" dirty="0">
                <a:latin typeface="Times New Roman"/>
                <a:cs typeface="Times New Roman"/>
              </a:rPr>
              <a:t>self-confidence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Celebration of culture and heritage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Strengthens performing arts departments K-12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High/positive community visibility and outreach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Effective bridge to parental involvement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Creation of a school “Mosaic of Musical Experience”</a:t>
            </a:r>
          </a:p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sz="2000" baseline="0" dirty="0">
                <a:latin typeface="Times New Roman"/>
                <a:cs typeface="Times New Roman"/>
              </a:rPr>
              <a:t>  Opportunity for students to serve as role models to younger students </a:t>
            </a:r>
          </a:p>
          <a:p>
            <a:pPr algn="l" eaLnBrk="1" hangingPunct="1">
              <a:spcBef>
                <a:spcPct val="20000"/>
              </a:spcBef>
            </a:pPr>
            <a:r>
              <a:rPr lang="en-US" sz="2000" baseline="0" dirty="0">
                <a:latin typeface="Times New Roman"/>
                <a:cs typeface="Times New Roman"/>
              </a:rPr>
              <a:t>   (Academic Service Learning)</a:t>
            </a:r>
          </a:p>
        </p:txBody>
      </p:sp>
      <p:sp>
        <p:nvSpPr>
          <p:cNvPr id="70661" name="TextBox 5"/>
          <p:cNvSpPr txBox="1">
            <a:spLocks noChangeArrowheads="1"/>
          </p:cNvSpPr>
          <p:nvPr/>
        </p:nvSpPr>
        <p:spPr bwMode="auto">
          <a:xfrm>
            <a:off x="8148638" y="6248400"/>
            <a:ext cx="41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28</a:t>
            </a:r>
          </a:p>
        </p:txBody>
      </p:sp>
      <p:pic>
        <p:nvPicPr>
          <p:cNvPr id="70662" name="Picture 5" descr="Screen Shot 2012-09-26 at 5.19.1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28352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72707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Bailey MS Mariachi Program Year 2</a:t>
            </a:r>
          </a:p>
        </p:txBody>
      </p:sp>
      <p:sp>
        <p:nvSpPr>
          <p:cNvPr id="72708" name="TextBox 5"/>
          <p:cNvSpPr txBox="1">
            <a:spLocks noChangeArrowheads="1"/>
          </p:cNvSpPr>
          <p:nvPr/>
        </p:nvSpPr>
        <p:spPr bwMode="auto">
          <a:xfrm>
            <a:off x="8148638" y="6248400"/>
            <a:ext cx="41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28</a:t>
            </a:r>
          </a:p>
        </p:txBody>
      </p:sp>
      <p:pic>
        <p:nvPicPr>
          <p:cNvPr id="7" name="2e Slide 28 Mariachi Performance:Bailey MS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543800" cy="304800"/>
          </a:xfrm>
        </p:spPr>
        <p:txBody>
          <a:bodyPr/>
          <a:lstStyle/>
          <a:p>
            <a: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  <a:t>Scope and Goals</a:t>
            </a:r>
            <a:b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47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0FBD67-519D-AB4F-AE19-40685F94FED8}" type="slidenum">
              <a:rPr lang="en-US" smtClean="0">
                <a:latin typeface="Times New Roman"/>
                <a:cs typeface="Times New Roman"/>
              </a:rPr>
              <a:pPr/>
              <a:t>23</a:t>
            </a:fld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4756" name="TextBox 5"/>
          <p:cNvSpPr txBox="1">
            <a:spLocks noChangeArrowheads="1"/>
          </p:cNvSpPr>
          <p:nvPr/>
        </p:nvSpPr>
        <p:spPr bwMode="auto">
          <a:xfrm>
            <a:off x="304800" y="838200"/>
            <a:ext cx="8458200" cy="526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imes New Roman"/>
                <a:cs typeface="Times New Roman"/>
              </a:rPr>
              <a:t>BEGINNING MARIACHI</a:t>
            </a:r>
            <a:endParaRPr lang="en-US">
              <a:latin typeface="Times New Roman"/>
              <a:cs typeface="Times New Roman"/>
            </a:endParaRP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Course Scope: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This one-year course is designed for the student who is interested in learning to play a mariachi instrument including violin, trumpet, guitar, vihuela and guitarron.  It includes the development of skills necessary to become independent as a musician.  This course concentrates on the development of note-reading skills, aural skills, singing skills, rhythmic patterns, intonation, and tonality inherent to the mariachi genre. A progression of fundamental and technical proficiency is expected.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Course Goals: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age-appropriate individual singing and playing skills leading to independence as a mariachi musician.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the singing and playing skills necessary to create an ensemble sound in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identify and respond appropriately to music notation.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the ability to play with correct intonation.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demonstrate an understanding of the form and structure of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demonstrate nuances inherent to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demonstrate reasonable progression in fundamental and technical proficiency.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543800" cy="304800"/>
          </a:xfrm>
        </p:spPr>
        <p:txBody>
          <a:bodyPr/>
          <a:lstStyle/>
          <a:p>
            <a: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  <a:t>Scope and Goals</a:t>
            </a:r>
            <a:br>
              <a:rPr lang="en-US" sz="3600" b="1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68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4AC86B-0BA3-FA4D-862F-FCE4D13344AC}" type="slidenum">
              <a:rPr lang="en-US" smtClean="0">
                <a:latin typeface="Times New Roman"/>
                <a:cs typeface="Times New Roman"/>
              </a:rPr>
              <a:pPr/>
              <a:t>24</a:t>
            </a:fld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304800" y="914400"/>
            <a:ext cx="8458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latin typeface="Times New Roman"/>
                <a:cs typeface="Times New Roman"/>
              </a:rPr>
              <a:t>BEGINNING MARIACHI</a:t>
            </a:r>
            <a:endParaRPr lang="en-US">
              <a:latin typeface="Times New Roman"/>
              <a:cs typeface="Times New Roman"/>
            </a:endParaRP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Course Goals: (Continued). . 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 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skills to compose and arrange simple melodies and harmonies in one of the basic mariachi styles.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recognize the relationship between mariachi and ballet folklorico.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recognize the relationship between simple mariachi styles and the historical significance of their roots from the various states of Mexico.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discriminate with regard to quality of performance and composition through the demonstration of basic listening skills.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prepare students for introductory mariachi performance experiences. 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To develop attitudes enabling continued participation in musical experience throughout life.  </a:t>
            </a:r>
          </a:p>
          <a:p>
            <a:pPr algn="l"/>
            <a:r>
              <a:rPr lang="en-US" b="1">
                <a:latin typeface="Times New Roman"/>
                <a:cs typeface="Times New Roman"/>
              </a:rPr>
              <a:t> </a:t>
            </a:r>
            <a:endParaRPr lang="en-US">
              <a:latin typeface="Times New Roman"/>
              <a:cs typeface="Times New Roman"/>
            </a:endParaRPr>
          </a:p>
          <a:p>
            <a:pPr algn="l"/>
            <a:r>
              <a:rPr lang="en-US">
                <a:latin typeface="Times New Roman"/>
                <a:cs typeface="Times New Roman"/>
              </a:rPr>
              <a:t>Prerequisite:  		None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Middle School:  		Offered in FY 13 for grades 6 and 8 only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			Offered in FY14 for grade 8 only</a:t>
            </a:r>
          </a:p>
          <a:p>
            <a:pPr algn="l"/>
            <a:r>
              <a:rPr lang="en-US">
                <a:latin typeface="Times New Roman"/>
                <a:cs typeface="Times New Roman"/>
              </a:rPr>
              <a:t>			Course transitions to </a:t>
            </a:r>
            <a:r>
              <a:rPr lang="en-US" b="1">
                <a:latin typeface="Times New Roman"/>
                <a:cs typeface="Times New Roman"/>
              </a:rPr>
              <a:t>Armonia</a:t>
            </a:r>
            <a:r>
              <a:rPr lang="en-US">
                <a:latin typeface="Times New Roman"/>
                <a:cs typeface="Times New Roman"/>
              </a:rPr>
              <a:t> and </a:t>
            </a:r>
            <a:r>
              <a:rPr lang="en-US" b="1">
                <a:latin typeface="Times New Roman"/>
                <a:cs typeface="Times New Roman"/>
              </a:rPr>
              <a:t>Melodia</a:t>
            </a:r>
            <a:r>
              <a:rPr lang="en-US">
                <a:latin typeface="Times New Roman"/>
                <a:cs typeface="Times New Roman"/>
              </a:rPr>
              <a:t> Classes in FY14</a:t>
            </a:r>
          </a:p>
          <a:p>
            <a:pPr algn="l"/>
            <a:endParaRPr lang="en-US">
              <a:latin typeface="Times New Roman"/>
              <a:cs typeface="Times New Roman"/>
            </a:endParaRPr>
          </a:p>
        </p:txBody>
      </p:sp>
      <p:pic>
        <p:nvPicPr>
          <p:cNvPr id="76805" name="Picture 4" descr="images-4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029200"/>
            <a:ext cx="10668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32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Standards-based</a:t>
            </a: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Materials for Beginning Level Programs</a:t>
            </a: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  Method Series         Song Book Series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78853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76400"/>
            <a:ext cx="34131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9" descr="Full Score, Book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676400"/>
            <a:ext cx="3600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57D62FA-6F7A-1144-A6F9-1E6359D19292}" type="slidenum">
              <a:rPr lang="en-US" sz="1400" baseline="0"/>
              <a:pPr algn="r"/>
              <a:t>26</a:t>
            </a:fld>
            <a:endParaRPr lang="en-US" sz="1400" baseline="0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0900" name="Picture 18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39004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tangle 10"/>
          <p:cNvSpPr>
            <a:spLocks noChangeArrowheads="1"/>
          </p:cNvSpPr>
          <p:nvPr/>
        </p:nvSpPr>
        <p:spPr bwMode="auto">
          <a:xfrm>
            <a:off x="457200" y="228600"/>
            <a:ext cx="822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aseline="0" dirty="0">
                <a:solidFill>
                  <a:schemeClr val="hlink"/>
                </a:solidFill>
              </a:rPr>
              <a:t>       </a:t>
            </a:r>
          </a:p>
          <a:p>
            <a:pPr algn="l"/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EX:  Lesson 1 Plan</a:t>
            </a:r>
            <a:endParaRPr lang="en-US" baseline="0" dirty="0">
              <a:latin typeface="Times New Roman"/>
              <a:cs typeface="Times New Roman"/>
            </a:endParaRPr>
          </a:p>
        </p:txBody>
      </p:sp>
      <p:sp>
        <p:nvSpPr>
          <p:cNvPr id="80902" name="Rectangle 11"/>
          <p:cNvSpPr>
            <a:spLocks noChangeArrowheads="1"/>
          </p:cNvSpPr>
          <p:nvPr/>
        </p:nvSpPr>
        <p:spPr bwMode="auto">
          <a:xfrm>
            <a:off x="0" y="2286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 i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¡</a:t>
            </a:r>
            <a:r>
              <a:rPr lang="en-US" sz="3200" b="1" i="1" baseline="0" dirty="0" err="1">
                <a:solidFill>
                  <a:schemeClr val="hlink"/>
                </a:solidFill>
                <a:latin typeface="Times New Roman"/>
                <a:cs typeface="Times New Roman"/>
              </a:rPr>
              <a:t>Simplemente</a:t>
            </a:r>
            <a:r>
              <a:rPr lang="en-US" sz="3200" b="1" i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Mariachi!</a:t>
            </a:r>
            <a:endParaRPr lang="en-US" sz="3200" b="1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80903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FE8F0F-1D16-634A-8E13-0C0D730F7AB6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80904" name="Picture 8" descr="1 Lesson Plan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0"/>
            <a:ext cx="53197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914400"/>
          </a:xfrm>
        </p:spPr>
        <p:txBody>
          <a:bodyPr/>
          <a:lstStyle/>
          <a:p>
            <a:pPr eaLnBrk="1" hangingPunct="1"/>
            <a:r>
              <a:rPr lang="en-US" sz="3200" b="1" i="1" dirty="0" err="1">
                <a:solidFill>
                  <a:schemeClr val="hlink"/>
                </a:solidFill>
                <a:latin typeface="Times New Roman"/>
                <a:cs typeface="Times New Roman"/>
              </a:rPr>
              <a:t>Libro</a:t>
            </a:r>
            <a:r>
              <a:rPr lang="en-US" sz="3200" b="1" i="1" dirty="0">
                <a:solidFill>
                  <a:schemeClr val="hlink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dirty="0" err="1">
                <a:solidFill>
                  <a:schemeClr val="hlink"/>
                </a:solidFill>
                <a:latin typeface="Times New Roman"/>
                <a:cs typeface="Times New Roman"/>
              </a:rPr>
              <a:t>Acompa</a:t>
            </a:r>
            <a:r>
              <a:rPr lang="en-US" altLang="ja-JP" sz="3200" b="1" i="1" dirty="0" err="1">
                <a:solidFill>
                  <a:schemeClr val="hlink"/>
                </a:solidFill>
                <a:latin typeface="Times New Roman"/>
                <a:cs typeface="Times New Roman"/>
              </a:rPr>
              <a:t>ñante</a:t>
            </a:r>
            <a:r>
              <a:rPr lang="en-US" altLang="ja-JP" sz="3200" b="1" i="1" dirty="0">
                <a:solidFill>
                  <a:schemeClr val="hlink"/>
                </a:solidFill>
                <a:latin typeface="Times New Roman"/>
                <a:cs typeface="Times New Roman"/>
              </a:rPr>
              <a:t> Musical</a:t>
            </a:r>
            <a:r>
              <a:rPr lang="en-US" sz="3200" dirty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dirty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>
                <a:solidFill>
                  <a:schemeClr val="hlink"/>
                </a:solidFill>
                <a:latin typeface="Times New Roman"/>
                <a:cs typeface="Times New Roman"/>
              </a:rPr>
              <a:t>Song Book-10 Beginning Mariachi Songs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4996" name="Picture 19" descr="Full Score, Book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3810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7" descr="Libro Sample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762000"/>
            <a:ext cx="48768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Materials for Beginning Level Programs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320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Must-have Reference Materials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7044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87045" name="Picture 8" descr="Foundations of Mariachi Ed 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524000"/>
            <a:ext cx="30162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9" descr="Mariachi Music in America 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316706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93001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3716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6"/>
          <p:cNvSpPr txBox="1">
            <a:spLocks noChangeArrowheads="1"/>
          </p:cNvSpPr>
          <p:nvPr/>
        </p:nvSpPr>
        <p:spPr bwMode="auto">
          <a:xfrm>
            <a:off x="1752600" y="838200"/>
            <a:ext cx="57912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White Shirt and Black Pant with Basic Mo</a:t>
            </a:r>
            <a:r>
              <a:rPr lang="en-US" altLang="ja-JP" sz="3200"/>
              <a:t>ño</a:t>
            </a:r>
          </a:p>
          <a:p>
            <a:endParaRPr lang="en-US" sz="3200"/>
          </a:p>
        </p:txBody>
      </p:sp>
      <p:sp>
        <p:nvSpPr>
          <p:cNvPr id="89092" name="Text Box 7"/>
          <p:cNvSpPr txBox="1">
            <a:spLocks noChangeArrowheads="1"/>
          </p:cNvSpPr>
          <p:nvPr/>
        </p:nvSpPr>
        <p:spPr bwMode="auto">
          <a:xfrm>
            <a:off x="0" y="1905000"/>
            <a:ext cx="2971800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Vaquero Uniform </a:t>
            </a:r>
          </a:p>
          <a:p>
            <a:r>
              <a:rPr lang="en-US" sz="3200"/>
              <a:t>(Ranch/Cowboy)</a:t>
            </a:r>
          </a:p>
          <a:p>
            <a:r>
              <a:rPr lang="en-US" sz="3200"/>
              <a:t>Decorative pant/skirt </a:t>
            </a:r>
          </a:p>
          <a:p>
            <a:r>
              <a:rPr lang="en-US" sz="3200"/>
              <a:t>and shirt with </a:t>
            </a:r>
          </a:p>
          <a:p>
            <a:r>
              <a:rPr lang="en-US" sz="3200"/>
              <a:t>Coordinating Mo</a:t>
            </a:r>
            <a:r>
              <a:rPr lang="en-US" altLang="ja-JP" sz="3200"/>
              <a:t>ño</a:t>
            </a:r>
            <a:endParaRPr lang="en-US" sz="3200"/>
          </a:p>
          <a:p>
            <a:endParaRPr lang="en-US"/>
          </a:p>
        </p:txBody>
      </p:sp>
      <p:sp>
        <p:nvSpPr>
          <p:cNvPr id="89093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hlink"/>
                </a:solidFill>
                <a:latin typeface="Times New Roman"/>
                <a:cs typeface="Times New Roman"/>
              </a:rPr>
              <a:t>Uniform Options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9094" name="Text Box 9"/>
          <p:cNvSpPr txBox="1">
            <a:spLocks noChangeArrowheads="1"/>
          </p:cNvSpPr>
          <p:nvPr/>
        </p:nvSpPr>
        <p:spPr bwMode="auto">
          <a:xfrm>
            <a:off x="6149975" y="1600200"/>
            <a:ext cx="29940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/>
              <a:t>Traje de Gala </a:t>
            </a:r>
          </a:p>
          <a:p>
            <a:r>
              <a:rPr lang="en-US" sz="3200"/>
              <a:t>(Full Uniform)</a:t>
            </a:r>
          </a:p>
          <a:p>
            <a:r>
              <a:rPr lang="en-US" sz="3200"/>
              <a:t>Decorative Jacket </a:t>
            </a:r>
          </a:p>
          <a:p>
            <a:r>
              <a:rPr lang="en-US" sz="3200"/>
              <a:t>with pant/skirt </a:t>
            </a:r>
          </a:p>
          <a:p>
            <a:r>
              <a:rPr lang="en-US" sz="3200"/>
              <a:t>and coordinating Mo</a:t>
            </a:r>
            <a:r>
              <a:rPr lang="en-US" altLang="ja-JP" sz="3200"/>
              <a:t>ño.</a:t>
            </a:r>
            <a:endParaRPr lang="en-US" sz="3200"/>
          </a:p>
          <a:p>
            <a:endParaRPr lang="en-US"/>
          </a:p>
        </p:txBody>
      </p:sp>
      <p:sp>
        <p:nvSpPr>
          <p:cNvPr id="89095" name="Rectangle 11"/>
          <p:cNvSpPr>
            <a:spLocks noChangeArrowheads="1"/>
          </p:cNvSpPr>
          <p:nvPr/>
        </p:nvSpPr>
        <p:spPr bwMode="auto">
          <a:xfrm>
            <a:off x="8607425" y="6248400"/>
            <a:ext cx="37465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33</a:t>
            </a:r>
            <a:endParaRPr lang="en-US"/>
          </a:p>
        </p:txBody>
      </p:sp>
      <p:sp>
        <p:nvSpPr>
          <p:cNvPr id="89096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pic>
        <p:nvPicPr>
          <p:cNvPr id="89097" name="Picture 10" descr="Screen Shot 2012-09-24 at 9.09.3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05238"/>
            <a:ext cx="480060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Picture 11" descr="Screen Shot 2012-09-24 at 8.52.0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3810000"/>
            <a:ext cx="4114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/>
          <p:cNvSpPr txBox="1">
            <a:spLocks noGrp="1"/>
          </p:cNvSpPr>
          <p:nvPr/>
        </p:nvSpPr>
        <p:spPr bwMode="auto">
          <a:xfrm>
            <a:off x="1600200" y="6096000"/>
            <a:ext cx="5638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400" baseline="0"/>
          </a:p>
        </p:txBody>
      </p:sp>
      <p:sp>
        <p:nvSpPr>
          <p:cNvPr id="21507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A25104AA-5E55-6847-9CF1-71D4BE519EF4}" type="slidenum">
              <a:rPr lang="en-US" sz="1400" baseline="0"/>
              <a:pPr algn="r"/>
              <a:t>3</a:t>
            </a:fld>
            <a:endParaRPr lang="en-US" sz="1400" baseline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Instrumentation:  Traditional Instruments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1509" name="Rectangle 56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1510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678DC5-3B28-2544-8897-FDAF434DB44E}" type="slidenum">
              <a:rPr lang="en-US" smtClean="0"/>
              <a:pPr/>
              <a:t>3</a:t>
            </a:fld>
            <a:endParaRPr lang="en-US" smtClean="0"/>
          </a:p>
        </p:txBody>
      </p:sp>
      <p:pic>
        <p:nvPicPr>
          <p:cNvPr id="21511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6764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762000"/>
            <a:ext cx="279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TextBox 9"/>
          <p:cNvSpPr txBox="1">
            <a:spLocks noChangeArrowheads="1"/>
          </p:cNvSpPr>
          <p:nvPr/>
        </p:nvSpPr>
        <p:spPr bwMode="auto">
          <a:xfrm>
            <a:off x="674880" y="4724400"/>
            <a:ext cx="2198303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Erick Hernandez</a:t>
            </a:r>
          </a:p>
          <a:p>
            <a:r>
              <a:rPr lang="en-US" sz="3200" b="1" dirty="0">
                <a:latin typeface="Times New Roman"/>
                <a:cs typeface="Times New Roman"/>
              </a:rPr>
              <a:t>Violin</a:t>
            </a:r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2902817" y="5486400"/>
            <a:ext cx="3057378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Jesus (</a:t>
            </a:r>
            <a:r>
              <a:rPr lang="en-US" sz="3200" b="1" dirty="0" err="1">
                <a:latin typeface="Times New Roman"/>
                <a:cs typeface="Times New Roman"/>
              </a:rPr>
              <a:t>Chuy</a:t>
            </a:r>
            <a:r>
              <a:rPr lang="en-US" sz="3200" b="1" dirty="0">
                <a:latin typeface="Times New Roman"/>
                <a:cs typeface="Times New Roman"/>
              </a:rPr>
              <a:t>) Hernandez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Guitarra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21516" name="TextBox 11"/>
          <p:cNvSpPr txBox="1">
            <a:spLocks noChangeArrowheads="1"/>
          </p:cNvSpPr>
          <p:nvPr/>
        </p:nvSpPr>
        <p:spPr bwMode="auto">
          <a:xfrm>
            <a:off x="6236974" y="4724400"/>
            <a:ext cx="1742115" cy="74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Times New Roman"/>
                <a:cs typeface="Times New Roman"/>
              </a:rPr>
              <a:t>Roberto Diaz</a:t>
            </a:r>
          </a:p>
          <a:p>
            <a:r>
              <a:rPr lang="en-US" sz="3200" b="1" dirty="0" err="1">
                <a:latin typeface="Times New Roman"/>
                <a:cs typeface="Times New Roman"/>
              </a:rPr>
              <a:t>Trompeta</a:t>
            </a:r>
            <a:endParaRPr lang="en-US" sz="3200" b="1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  <a:t>Instrument Options</a:t>
            </a:r>
            <a:br>
              <a:rPr lang="en-US" dirty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b="1" i="1" dirty="0">
                <a:solidFill>
                  <a:schemeClr val="hlink"/>
                </a:solidFill>
                <a:latin typeface="Times New Roman"/>
                <a:cs typeface="Times New Roman"/>
              </a:rPr>
              <a:t>KNOW YOUR VENDOR!!!</a:t>
            </a:r>
            <a:r>
              <a:rPr lang="en-US" dirty="0">
                <a:latin typeface="Times New Roman"/>
                <a:cs typeface="Times New Roman"/>
              </a:rPr>
              <a:t/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sz="3600" dirty="0">
                <a:latin typeface="Times New Roman"/>
                <a:cs typeface="Times New Roman"/>
              </a:rPr>
              <a:t>You Get What You Pay For!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1770038" y="5943600"/>
            <a:ext cx="57737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aseline="0" dirty="0">
                <a:solidFill>
                  <a:srgbClr val="FF0000"/>
                </a:solidFill>
                <a:latin typeface="Times New Roman"/>
                <a:cs typeface="Times New Roman"/>
              </a:rPr>
              <a:t>Buy from a Reputable Dealer!</a:t>
            </a:r>
          </a:p>
        </p:txBody>
      </p:sp>
      <p:sp>
        <p:nvSpPr>
          <p:cNvPr id="9114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4C11AD-3A7C-9A47-8238-3ACA455E70D9}" type="slidenum">
              <a:rPr lang="en-US" smtClean="0"/>
              <a:pPr/>
              <a:t>30</a:t>
            </a:fld>
            <a:endParaRPr lang="en-US" smtClean="0"/>
          </a:p>
        </p:txBody>
      </p:sp>
      <p:pic>
        <p:nvPicPr>
          <p:cNvPr id="9114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29718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209800"/>
            <a:ext cx="3581400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3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133600"/>
            <a:ext cx="2590800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3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362200"/>
            <a:ext cx="7772400" cy="1143000"/>
          </a:xfrm>
        </p:spPr>
        <p:txBody>
          <a:bodyPr/>
          <a:lstStyle/>
          <a:p>
            <a:r>
              <a:rPr lang="en-US" sz="6000" b="1" i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WE WANT TO HELP</a:t>
            </a:r>
            <a:br>
              <a:rPr lang="en-US" sz="6000" b="1" i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6000" b="1" i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YOU BE SUCCESSFUL. . .</a:t>
            </a:r>
            <a:endParaRPr lang="en-US" sz="6000" dirty="0">
              <a:latin typeface="Times New Roman"/>
              <a:cs typeface="Times New Roman"/>
            </a:endParaRPr>
          </a:p>
        </p:txBody>
      </p:sp>
      <p:sp>
        <p:nvSpPr>
          <p:cNvPr id="9114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4C11AD-3A7C-9A47-8238-3ACA455E70D9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6000" b="1" i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Conn-Selmer, Inc.</a:t>
            </a:r>
            <a:br>
              <a:rPr lang="en-US" sz="6000" b="1" i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6000" b="1" i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West Music, Wenger Corp</a:t>
            </a:r>
            <a:endParaRPr lang="en-US" sz="6000" dirty="0">
              <a:latin typeface="Times New Roman"/>
              <a:cs typeface="Times New Roman"/>
            </a:endParaRPr>
          </a:p>
        </p:txBody>
      </p:sp>
      <p:sp>
        <p:nvSpPr>
          <p:cNvPr id="91140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4C11AD-3A7C-9A47-8238-3ACA455E70D9}" type="slidenum">
              <a:rPr lang="en-US" smtClean="0"/>
              <a:pPr/>
              <a:t>32</a:t>
            </a:fld>
            <a:endParaRPr lang="en-US" smtClean="0"/>
          </a:p>
        </p:txBody>
      </p:sp>
      <p:pic>
        <p:nvPicPr>
          <p:cNvPr id="4" name="Bach Mariach_finalH.264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638300"/>
            <a:ext cx="91440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35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3188" name="Picture 5" descr="USE:GN The Tan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0"/>
            <a:ext cx="8686800" cy="67403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The Fabulous Golden Nugget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Hotel and Casino Las Vegas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Proudly Hosts</a:t>
            </a:r>
            <a:endParaRPr lang="en-US" sz="4400" b="1" baseline="0" dirty="0" smtClean="0">
              <a:solidFill>
                <a:srgbClr val="FFFF00"/>
              </a:solidFill>
              <a:effectLst>
                <a:outerShdw blurRad="50800" dist="38100" dir="18900000" algn="tr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en-US" sz="4400" baseline="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en-US" sz="6000" b="1" u="sng" dirty="0" smtClean="0">
              <a:solidFill>
                <a:srgbClr val="FFFF00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n-US" sz="6000" b="1" u="sng" dirty="0" err="1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bit.ly/MariachiLV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endParaRPr lang="en-US" sz="4400" baseline="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4400" b="1" baseline="0" dirty="0" smtClean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National </a:t>
            </a: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8900000" algn="tr">
                    <a:srgbClr val="000000">
                      <a:alpha val="43000"/>
                    </a:srgbClr>
                  </a:outerShdw>
                </a:effectLst>
              </a:rPr>
              <a:t>Mariachi Workshops 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</a:rPr>
              <a:t>for Educators</a:t>
            </a:r>
            <a:r>
              <a:rPr lang="en-US" sz="2800" b="1" baseline="30000" dirty="0">
                <a:solidFill>
                  <a:srgbClr val="FFFF00"/>
                </a:solidFill>
                <a:effectLst>
                  <a:outerShdw blurRad="50800" dist="38100" dir="16200000" algn="t">
                    <a:srgbClr val="000000">
                      <a:alpha val="43000"/>
                    </a:srgbClr>
                  </a:outerShdw>
                </a:effectLst>
              </a:rPr>
              <a:t>®</a:t>
            </a:r>
          </a:p>
          <a:p>
            <a:pPr>
              <a:defRPr/>
            </a:pPr>
            <a:r>
              <a:rPr lang="en-US" sz="4400" b="1" baseline="0" dirty="0">
                <a:solidFill>
                  <a:srgbClr val="FFFF00"/>
                </a:solidFill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</a:rPr>
              <a:t>June 24-28, 2013</a:t>
            </a:r>
            <a:endParaRPr lang="en-US" sz="4400" b="1" dirty="0">
              <a:solidFill>
                <a:srgbClr val="FFFF00"/>
              </a:solidFill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5236" name="Picture 5" descr="BLAS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5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97284" name="Picture 4" descr="FRON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9144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Box 5"/>
          <p:cNvSpPr txBox="1">
            <a:spLocks noChangeArrowheads="1"/>
          </p:cNvSpPr>
          <p:nvPr/>
        </p:nvSpPr>
        <p:spPr bwMode="auto">
          <a:xfrm>
            <a:off x="0" y="-762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Muchas</a:t>
            </a:r>
            <a:r>
              <a:rPr lang="en-US" sz="6600" b="1" dirty="0">
                <a:solidFill>
                  <a:srgbClr val="FF0000"/>
                </a:solidFill>
                <a:latin typeface="Times New Roman"/>
                <a:cs typeface="Times New Roman"/>
              </a:rPr>
              <a:t> Gracias, Maestro Hernandez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57150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 Mariachi Sol de Mexico</a:t>
            </a:r>
            <a:endParaRPr lang="en-US" sz="6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smtClean="0"/>
              <a:t>36</a:t>
            </a:r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97285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Muchas</a:t>
            </a:r>
            <a:r>
              <a:rPr lang="en-US" sz="7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Times New Roman"/>
                <a:cs typeface="Times New Roman"/>
              </a:rPr>
              <a:t>Gracias,</a:t>
            </a:r>
            <a:r>
              <a:rPr lang="en-US" sz="7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Mariachi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Acero</a:t>
            </a:r>
            <a:endParaRPr lang="en-US" sz="72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1600" b="1" baseline="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44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Mariachi Nationals Winners</a:t>
            </a:r>
          </a:p>
        </p:txBody>
      </p:sp>
      <p:pic>
        <p:nvPicPr>
          <p:cNvPr id="7" name="Picture 6" descr="Screen Shot 2013-01-25 at 10.16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39" y="1828800"/>
            <a:ext cx="7157061" cy="350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5600361"/>
            <a:ext cx="52886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baseline="0" dirty="0" smtClean="0">
                <a:solidFill>
                  <a:srgbClr val="FF0000"/>
                </a:solidFill>
                <a:latin typeface="Times New Roman"/>
                <a:cs typeface="Times New Roman"/>
              </a:rPr>
              <a:t>Erik Ramirez, Director</a:t>
            </a:r>
            <a:endParaRPr lang="en-US" sz="40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5400" b="1" i="1" baseline="0" dirty="0">
                <a:solidFill>
                  <a:srgbClr val="FF0000"/>
                </a:solidFill>
                <a:latin typeface="Times New Roman"/>
                <a:cs typeface="Times New Roman"/>
              </a:rPr>
              <a:t>MUCHAS GRACIAS!!!</a:t>
            </a:r>
            <a:endParaRPr lang="en-US" sz="3600" b="1" i="1" baseline="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9331" name="Rectangle 9"/>
          <p:cNvSpPr>
            <a:spLocks noChangeArrowheads="1"/>
          </p:cNvSpPr>
          <p:nvPr/>
        </p:nvSpPr>
        <p:spPr bwMode="auto">
          <a:xfrm>
            <a:off x="304800" y="4572000"/>
            <a:ext cx="8686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dirty="0">
                <a:latin typeface="Times New Roman"/>
                <a:cs typeface="Times New Roman"/>
              </a:rPr>
              <a:t>Contact Information:</a:t>
            </a:r>
          </a:p>
          <a:p>
            <a:r>
              <a:rPr lang="en-US" sz="6000" b="1" dirty="0">
                <a:solidFill>
                  <a:schemeClr val="hlink"/>
                </a:solidFill>
                <a:latin typeface="Times New Roman"/>
                <a:cs typeface="Times New Roman"/>
                <a:hlinkClick r:id="rId3"/>
              </a:rPr>
              <a:t>marcia@</a:t>
            </a:r>
            <a:r>
              <a:rPr lang="en-US" sz="6000" b="1" dirty="0" smtClean="0">
                <a:solidFill>
                  <a:schemeClr val="hlink"/>
                </a:solidFill>
                <a:latin typeface="Times New Roman"/>
                <a:cs typeface="Times New Roman"/>
                <a:hlinkClick r:id="rId3"/>
              </a:rPr>
              <a:t>musicedconsultants.net</a:t>
            </a:r>
            <a:endParaRPr lang="en-US" sz="6000" b="1" dirty="0" smtClean="0">
              <a:solidFill>
                <a:schemeClr val="hlink"/>
              </a:solidFill>
              <a:latin typeface="Times New Roman"/>
              <a:cs typeface="Times New Roman"/>
            </a:endParaRPr>
          </a:p>
          <a:p>
            <a:r>
              <a:rPr lang="en-US" sz="6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musicedconsultants.net/NAMM2013</a:t>
            </a:r>
            <a:endParaRPr lang="en-US" sz="6000" dirty="0">
              <a:latin typeface="Times New Roman"/>
              <a:cs typeface="Times New Roman"/>
            </a:endParaRPr>
          </a:p>
        </p:txBody>
      </p:sp>
      <p:pic>
        <p:nvPicPr>
          <p:cNvPr id="10" name="Picture 9" descr="Screen Shot 2012-09-24 at 8.44.0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981200"/>
            <a:ext cx="3660140" cy="2908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Shot 2013-01-25 at 12.00.1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066800"/>
            <a:ext cx="3352800" cy="1082040"/>
          </a:xfrm>
          <a:prstGeom prst="rect">
            <a:avLst/>
          </a:prstGeom>
        </p:spPr>
      </p:pic>
      <p:pic>
        <p:nvPicPr>
          <p:cNvPr id="7" name="Picture 6" descr="cs_log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1066800"/>
            <a:ext cx="2743200" cy="891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4200" y="3352800"/>
            <a:ext cx="1130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3352800"/>
            <a:ext cx="11303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022900" y="4191000"/>
            <a:ext cx="2909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@</a:t>
            </a:r>
            <a:r>
              <a:rPr lang="en-US" sz="3600" dirty="0" err="1" smtClean="0">
                <a:solidFill>
                  <a:srgbClr val="FF0000"/>
                </a:solidFill>
              </a:rPr>
              <a:t>JoseSoldeMexico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526" y="4114800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@</a:t>
            </a:r>
            <a:r>
              <a:rPr lang="en-US" sz="3600" dirty="0" err="1" smtClean="0">
                <a:solidFill>
                  <a:srgbClr val="FF0000"/>
                </a:solidFill>
              </a:rPr>
              <a:t>MusicEdConsult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457200"/>
          </a:xfrm>
          <a:noFill/>
        </p:spPr>
        <p:txBody>
          <a:bodyPr/>
          <a:lstStyle/>
          <a:p>
            <a:fld id="{3FD7048B-662D-014E-90E6-5F422C27F56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Characteristic Instruments: </a:t>
            </a:r>
            <a:r>
              <a:rPr lang="en-US" sz="32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The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Vihuela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429000" y="1143000"/>
            <a:ext cx="2362200" cy="3124200"/>
            <a:chOff x="9801" y="7744"/>
            <a:chExt cx="2160" cy="2880"/>
          </a:xfrm>
        </p:grpSpPr>
        <p:sp>
          <p:nvSpPr>
            <p:cNvPr id="23561" name="Rectangle 5"/>
            <p:cNvSpPr>
              <a:spLocks noChangeArrowheads="1"/>
            </p:cNvSpPr>
            <p:nvPr/>
          </p:nvSpPr>
          <p:spPr bwMode="auto">
            <a:xfrm rot="-5400000">
              <a:off x="9441" y="8104"/>
              <a:ext cx="2880" cy="2160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baseline="0"/>
            </a:p>
          </p:txBody>
        </p:sp>
        <p:grpSp>
          <p:nvGrpSpPr>
            <p:cNvPr id="23562" name="Group 6"/>
            <p:cNvGrpSpPr>
              <a:grpSpLocks/>
            </p:cNvGrpSpPr>
            <p:nvPr/>
          </p:nvGrpSpPr>
          <p:grpSpPr bwMode="auto">
            <a:xfrm>
              <a:off x="9981" y="8104"/>
              <a:ext cx="1728" cy="2080"/>
              <a:chOff x="2932" y="972"/>
              <a:chExt cx="3471" cy="5897"/>
            </a:xfrm>
          </p:grpSpPr>
          <p:grpSp>
            <p:nvGrpSpPr>
              <p:cNvPr id="23563" name="Group 7"/>
              <p:cNvGrpSpPr>
                <a:grpSpLocks/>
              </p:cNvGrpSpPr>
              <p:nvPr/>
            </p:nvGrpSpPr>
            <p:grpSpPr bwMode="auto">
              <a:xfrm>
                <a:off x="3116" y="1525"/>
                <a:ext cx="3103" cy="4795"/>
                <a:chOff x="2340" y="1620"/>
                <a:chExt cx="3060" cy="4680"/>
              </a:xfrm>
            </p:grpSpPr>
            <p:grpSp>
              <p:nvGrpSpPr>
                <p:cNvPr id="23576" name="Group 8"/>
                <p:cNvGrpSpPr>
                  <a:grpSpLocks/>
                </p:cNvGrpSpPr>
                <p:nvPr/>
              </p:nvGrpSpPr>
              <p:grpSpPr bwMode="auto">
                <a:xfrm>
                  <a:off x="2340" y="1620"/>
                  <a:ext cx="3060" cy="4680"/>
                  <a:chOff x="2340" y="1800"/>
                  <a:chExt cx="3060" cy="4140"/>
                </a:xfrm>
              </p:grpSpPr>
              <p:sp>
                <p:nvSpPr>
                  <p:cNvPr id="2358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2520" y="1800"/>
                    <a:ext cx="2700" cy="180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baseline="0"/>
                  </a:p>
                </p:txBody>
              </p:sp>
              <p:grpSp>
                <p:nvGrpSpPr>
                  <p:cNvPr id="23581" name="Group 10"/>
                  <p:cNvGrpSpPr>
                    <a:grpSpLocks/>
                  </p:cNvGrpSpPr>
                  <p:nvPr/>
                </p:nvGrpSpPr>
                <p:grpSpPr bwMode="auto">
                  <a:xfrm>
                    <a:off x="2340" y="1980"/>
                    <a:ext cx="3060" cy="3960"/>
                    <a:chOff x="2520" y="1980"/>
                    <a:chExt cx="2880" cy="3960"/>
                  </a:xfrm>
                </p:grpSpPr>
                <p:sp>
                  <p:nvSpPr>
                    <p:cNvPr id="23582" name="Line 1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3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22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60" y="1980"/>
                      <a:ext cx="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5" name="Line 1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24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8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500" y="1980"/>
                      <a:ext cx="180" cy="396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3577" name="Line 16"/>
                <p:cNvSpPr>
                  <a:spLocks noChangeShapeType="1"/>
                </p:cNvSpPr>
                <p:nvPr/>
              </p:nvSpPr>
              <p:spPr bwMode="auto">
                <a:xfrm>
                  <a:off x="2520" y="2880"/>
                  <a:ext cx="2700" cy="0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8" name="Line 17"/>
                <p:cNvSpPr>
                  <a:spLocks noChangeShapeType="1"/>
                </p:cNvSpPr>
                <p:nvPr/>
              </p:nvSpPr>
              <p:spPr bwMode="auto">
                <a:xfrm>
                  <a:off x="2340" y="396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79" name="Line 18"/>
                <p:cNvSpPr>
                  <a:spLocks noChangeShapeType="1"/>
                </p:cNvSpPr>
                <p:nvPr/>
              </p:nvSpPr>
              <p:spPr bwMode="auto">
                <a:xfrm>
                  <a:off x="2340" y="5040"/>
                  <a:ext cx="3060" cy="1"/>
                </a:xfrm>
                <a:prstGeom prst="line">
                  <a:avLst/>
                </a:prstGeom>
                <a:noFill/>
                <a:ln w="38100" cmpd="dbl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3564" name="Group 19"/>
              <p:cNvGrpSpPr>
                <a:grpSpLocks/>
              </p:cNvGrpSpPr>
              <p:nvPr/>
            </p:nvGrpSpPr>
            <p:grpSpPr bwMode="auto">
              <a:xfrm>
                <a:off x="2932" y="6382"/>
                <a:ext cx="3471" cy="487"/>
                <a:chOff x="2932" y="6382"/>
                <a:chExt cx="3471" cy="487"/>
              </a:xfrm>
            </p:grpSpPr>
            <p:sp>
              <p:nvSpPr>
                <p:cNvPr id="23571" name="WordArt 2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293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5</a:t>
                  </a:r>
                </a:p>
              </p:txBody>
            </p:sp>
            <p:sp>
              <p:nvSpPr>
                <p:cNvPr id="23572" name="WordArt 2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62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4</a:t>
                  </a:r>
                </a:p>
              </p:txBody>
            </p:sp>
            <p:sp>
              <p:nvSpPr>
                <p:cNvPr id="23573" name="WordArt 2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23574" name="WordArt 2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9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23575" name="WordArt 2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6" y="638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1</a:t>
                  </a:r>
                </a:p>
              </p:txBody>
            </p:sp>
          </p:grpSp>
          <p:grpSp>
            <p:nvGrpSpPr>
              <p:cNvPr id="23565" name="Group 25"/>
              <p:cNvGrpSpPr>
                <a:grpSpLocks/>
              </p:cNvGrpSpPr>
              <p:nvPr/>
            </p:nvGrpSpPr>
            <p:grpSpPr bwMode="auto">
              <a:xfrm>
                <a:off x="3206" y="972"/>
                <a:ext cx="2832" cy="488"/>
                <a:chOff x="3206" y="972"/>
                <a:chExt cx="2832" cy="488"/>
              </a:xfrm>
            </p:grpSpPr>
            <p:sp>
              <p:nvSpPr>
                <p:cNvPr id="23566" name="WordArt 2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06" y="973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A</a:t>
                  </a:r>
                </a:p>
              </p:txBody>
            </p:sp>
            <p:sp>
              <p:nvSpPr>
                <p:cNvPr id="23567" name="WordArt 2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936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D</a:t>
                  </a:r>
                </a:p>
              </p:txBody>
            </p:sp>
            <p:sp>
              <p:nvSpPr>
                <p:cNvPr id="23568" name="WordArt 2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575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G</a:t>
                  </a:r>
                </a:p>
              </p:txBody>
            </p:sp>
            <p:sp>
              <p:nvSpPr>
                <p:cNvPr id="23569" name="WordArt 2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122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B</a:t>
                  </a:r>
                </a:p>
              </p:txBody>
            </p:sp>
            <p:sp>
              <p:nvSpPr>
                <p:cNvPr id="23570" name="WordArt 3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761" y="972"/>
                  <a:ext cx="277" cy="487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20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rPr>
                    <a:t>E</a:t>
                  </a:r>
                </a:p>
              </p:txBody>
            </p:sp>
          </p:grpSp>
        </p:grpSp>
      </p:grpSp>
      <p:sp>
        <p:nvSpPr>
          <p:cNvPr id="23557" name="Rectangle 31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21510" name="Picture 35" descr="Screen Shot 2012-09-21 at 3.37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914400"/>
            <a:ext cx="165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1511" name="Picture 36" descr="Screen Shot 2012-09-21 at 3.38.30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838200"/>
            <a:ext cx="11557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65000" endA="300" endPos="25000" dir="5400000" sy="-100000" algn="bl" rotWithShape="0"/>
          </a:effectLst>
        </p:spPr>
      </p:pic>
      <p:pic>
        <p:nvPicPr>
          <p:cNvPr id="23560" name="Picture 41" descr="Screen Shot 2012-09-21 at 4.16.1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4724400"/>
            <a:ext cx="566102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4473A0-48B2-514A-9CE6-9B3D889193F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Characteristic Instruments:   The </a:t>
            </a:r>
            <a:r>
              <a:rPr lang="en-US" sz="3200" b="1" dirty="0" err="1">
                <a:solidFill>
                  <a:schemeClr val="hlink"/>
                </a:solidFill>
                <a:latin typeface="Times New Roman"/>
                <a:cs typeface="Times New Roman"/>
              </a:rPr>
              <a:t>Guitarron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5604" name="Group 35"/>
          <p:cNvGrpSpPr>
            <a:grpSpLocks/>
          </p:cNvGrpSpPr>
          <p:nvPr/>
        </p:nvGrpSpPr>
        <p:grpSpPr bwMode="auto">
          <a:xfrm>
            <a:off x="3276600" y="1600200"/>
            <a:ext cx="3048000" cy="2286000"/>
            <a:chOff x="7819" y="1803"/>
            <a:chExt cx="1929" cy="1440"/>
          </a:xfrm>
        </p:grpSpPr>
        <p:grpSp>
          <p:nvGrpSpPr>
            <p:cNvPr id="25608" name="Group 36"/>
            <p:cNvGrpSpPr>
              <a:grpSpLocks/>
            </p:cNvGrpSpPr>
            <p:nvPr/>
          </p:nvGrpSpPr>
          <p:grpSpPr bwMode="auto">
            <a:xfrm rot="5400000">
              <a:off x="8099" y="1594"/>
              <a:ext cx="1369" cy="1929"/>
              <a:chOff x="3060" y="2160"/>
              <a:chExt cx="3470" cy="4140"/>
            </a:xfrm>
          </p:grpSpPr>
          <p:grpSp>
            <p:nvGrpSpPr>
              <p:cNvPr id="25612" name="Group 37"/>
              <p:cNvGrpSpPr>
                <a:grpSpLocks/>
              </p:cNvGrpSpPr>
              <p:nvPr/>
            </p:nvGrpSpPr>
            <p:grpSpPr bwMode="auto">
              <a:xfrm>
                <a:off x="3240" y="2574"/>
                <a:ext cx="3060" cy="3366"/>
                <a:chOff x="3240" y="2574"/>
                <a:chExt cx="3060" cy="4626"/>
              </a:xfrm>
            </p:grpSpPr>
            <p:sp>
              <p:nvSpPr>
                <p:cNvPr id="25628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40" y="2575"/>
                  <a:ext cx="25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29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780" y="2575"/>
                  <a:ext cx="22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0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0" y="2575"/>
                  <a:ext cx="16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1" name="Line 41"/>
                <p:cNvSpPr>
                  <a:spLocks noChangeShapeType="1"/>
                </p:cNvSpPr>
                <p:nvPr/>
              </p:nvSpPr>
              <p:spPr bwMode="auto">
                <a:xfrm>
                  <a:off x="5025" y="2575"/>
                  <a:ext cx="1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2" name="Line 42"/>
                <p:cNvSpPr>
                  <a:spLocks noChangeShapeType="1"/>
                </p:cNvSpPr>
                <p:nvPr/>
              </p:nvSpPr>
              <p:spPr bwMode="auto">
                <a:xfrm>
                  <a:off x="5535" y="2575"/>
                  <a:ext cx="225" cy="462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633" name="Line 43"/>
                <p:cNvSpPr>
                  <a:spLocks noChangeShapeType="1"/>
                </p:cNvSpPr>
                <p:nvPr/>
              </p:nvSpPr>
              <p:spPr bwMode="auto">
                <a:xfrm>
                  <a:off x="6045" y="2574"/>
                  <a:ext cx="255" cy="462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613" name="Rectangle 44"/>
              <p:cNvSpPr>
                <a:spLocks noChangeArrowheads="1"/>
              </p:cNvSpPr>
              <p:nvPr/>
            </p:nvSpPr>
            <p:spPr bwMode="auto">
              <a:xfrm>
                <a:off x="3495" y="2412"/>
                <a:ext cx="2550" cy="16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grpSp>
            <p:nvGrpSpPr>
              <p:cNvPr id="25614" name="Group 45"/>
              <p:cNvGrpSpPr>
                <a:grpSpLocks/>
              </p:cNvGrpSpPr>
              <p:nvPr/>
            </p:nvGrpSpPr>
            <p:grpSpPr bwMode="auto">
              <a:xfrm>
                <a:off x="3240" y="2160"/>
                <a:ext cx="3060" cy="180"/>
                <a:chOff x="3240" y="2160"/>
                <a:chExt cx="3060" cy="180"/>
              </a:xfrm>
            </p:grpSpPr>
            <p:sp>
              <p:nvSpPr>
                <p:cNvPr id="25622" name="WordArt 4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G</a:t>
                  </a:r>
                </a:p>
              </p:txBody>
            </p:sp>
            <p:sp>
              <p:nvSpPr>
                <p:cNvPr id="25623" name="WordArt 4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216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C</a:t>
                  </a:r>
                </a:p>
              </p:txBody>
            </p:sp>
            <p:sp>
              <p:nvSpPr>
                <p:cNvPr id="25624" name="WordArt 4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358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E</a:t>
                  </a:r>
                </a:p>
              </p:txBody>
            </p:sp>
            <p:sp>
              <p:nvSpPr>
                <p:cNvPr id="25625" name="WordArt 49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890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6" name="WordArt 5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240" y="216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A</a:t>
                  </a:r>
                </a:p>
              </p:txBody>
            </p:sp>
            <p:sp>
              <p:nvSpPr>
                <p:cNvPr id="25627" name="WordArt 5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72" y="216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D</a:t>
                  </a:r>
                </a:p>
              </p:txBody>
            </p:sp>
          </p:grpSp>
          <p:grpSp>
            <p:nvGrpSpPr>
              <p:cNvPr id="25615" name="Group 52"/>
              <p:cNvGrpSpPr>
                <a:grpSpLocks/>
              </p:cNvGrpSpPr>
              <p:nvPr/>
            </p:nvGrpSpPr>
            <p:grpSpPr bwMode="auto">
              <a:xfrm>
                <a:off x="3060" y="6120"/>
                <a:ext cx="3470" cy="180"/>
                <a:chOff x="3060" y="6120"/>
                <a:chExt cx="3470" cy="180"/>
              </a:xfrm>
            </p:grpSpPr>
            <p:sp>
              <p:nvSpPr>
                <p:cNvPr id="25616" name="WordArt 5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304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4</a:t>
                  </a:r>
                </a:p>
              </p:txBody>
            </p:sp>
            <p:sp>
              <p:nvSpPr>
                <p:cNvPr id="25617" name="WordArt 5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825" y="6121"/>
                  <a:ext cx="411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3</a:t>
                  </a:r>
                </a:p>
              </p:txBody>
            </p:sp>
            <p:sp>
              <p:nvSpPr>
                <p:cNvPr id="25618" name="WordArt 55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53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2</a:t>
                  </a:r>
                </a:p>
              </p:txBody>
            </p:sp>
            <p:sp>
              <p:nvSpPr>
                <p:cNvPr id="25619" name="WordArt 56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612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1</a:t>
                  </a:r>
                </a:p>
              </p:txBody>
            </p:sp>
            <p:sp>
              <p:nvSpPr>
                <p:cNvPr id="25620" name="WordArt 5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060" y="6120"/>
                  <a:ext cx="410" cy="180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6</a:t>
                  </a:r>
                </a:p>
              </p:txBody>
            </p:sp>
            <p:sp>
              <p:nvSpPr>
                <p:cNvPr id="25621" name="WordArt 58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00" y="6121"/>
                  <a:ext cx="410" cy="179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r>
                    <a:rPr lang="en-US" sz="3600" kern="10"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olidFill>
                        <a:srgbClr val="000000"/>
                      </a:solidFill>
                      <a:latin typeface="Arial Black"/>
                      <a:ea typeface="Arial Black"/>
                      <a:cs typeface="Arial Black"/>
                    </a:rPr>
                    <a:t>5</a:t>
                  </a:r>
                </a:p>
              </p:txBody>
            </p:sp>
          </p:grpSp>
        </p:grpSp>
        <p:grpSp>
          <p:nvGrpSpPr>
            <p:cNvPr id="25609" name="Group 59"/>
            <p:cNvGrpSpPr>
              <a:grpSpLocks/>
            </p:cNvGrpSpPr>
            <p:nvPr/>
          </p:nvGrpSpPr>
          <p:grpSpPr bwMode="auto">
            <a:xfrm rot="5400000">
              <a:off x="8986" y="1794"/>
              <a:ext cx="213" cy="232"/>
              <a:chOff x="3240" y="3060"/>
              <a:chExt cx="1260" cy="1800"/>
            </a:xfrm>
          </p:grpSpPr>
          <p:sp>
            <p:nvSpPr>
              <p:cNvPr id="25610" name="AutoShape 60"/>
              <p:cNvSpPr>
                <a:spLocks/>
              </p:cNvSpPr>
              <p:nvPr/>
            </p:nvSpPr>
            <p:spPr bwMode="auto">
              <a:xfrm>
                <a:off x="3240" y="3060"/>
                <a:ext cx="1260" cy="1800"/>
              </a:xfrm>
              <a:prstGeom prst="leftBracket">
                <a:avLst>
                  <a:gd name="adj" fmla="val 11905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baseline="0"/>
              </a:p>
            </p:txBody>
          </p:sp>
          <p:sp>
            <p:nvSpPr>
              <p:cNvPr id="25611" name="WordArt 61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00" y="3420"/>
                <a:ext cx="525" cy="102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0000"/>
                    </a:solidFill>
                    <a:latin typeface="Arial Black"/>
                    <a:ea typeface="Arial Black"/>
                    <a:cs typeface="Arial Black"/>
                  </a:rPr>
                  <a:t>T</a:t>
                </a:r>
              </a:p>
            </p:txBody>
          </p:sp>
        </p:grpSp>
      </p:grpSp>
      <p:pic>
        <p:nvPicPr>
          <p:cNvPr id="25605" name="Picture 36" descr="Screen Shot 2012-09-21 at 4.23.1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4645025"/>
            <a:ext cx="6553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7" descr="Guitarron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0600"/>
            <a:ext cx="18224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pic>
        <p:nvPicPr>
          <p:cNvPr id="23559" name="Picture 38" descr="Guitarron Side Screen Sho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066800"/>
            <a:ext cx="12192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25000" dir="5400000" sy="-100000" algn="bl" rotWithShape="0"/>
          </a:effectLst>
        </p:spPr>
      </p:pic>
      <p:sp>
        <p:nvSpPr>
          <p:cNvPr id="35" name="TextBox 34"/>
          <p:cNvSpPr txBox="1"/>
          <p:nvPr/>
        </p:nvSpPr>
        <p:spPr>
          <a:xfrm>
            <a:off x="1621310" y="3962400"/>
            <a:ext cx="5827236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Written Range/Sounds Octave Lower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8D1503F-28EE-AA4B-BAAB-63DEDA7BF596}" type="slidenum">
              <a:rPr lang="en-US" sz="1400" baseline="0"/>
              <a:pPr algn="r"/>
              <a:t>6</a:t>
            </a:fld>
            <a:endParaRPr lang="en-US" sz="1400" baseline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038600" y="381000"/>
            <a:ext cx="4648200" cy="6096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hlink"/>
                </a:solidFill>
                <a:latin typeface="Times New Roman"/>
                <a:cs typeface="Times New Roman"/>
              </a:rPr>
              <a:t>Some New Terms</a:t>
            </a:r>
            <a:endParaRPr lang="en-US" sz="32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4709690" y="5181600"/>
            <a:ext cx="32964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3. M</a:t>
            </a:r>
            <a:r>
              <a:rPr lang="en-US" altLang="ja-JP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á</a:t>
            </a:r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nico</a:t>
            </a:r>
            <a:endParaRPr lang="en-US" sz="3200" baseline="0">
              <a:latin typeface="Times New Roman"/>
              <a:cs typeface="Times New Roman"/>
            </a:endParaRPr>
          </a:p>
          <a:p>
            <a:r>
              <a:rPr lang="en-US" sz="3200" baseline="0">
                <a:latin typeface="Times New Roman"/>
                <a:cs typeface="Times New Roman"/>
              </a:rPr>
              <a:t>Strumming Pattern</a:t>
            </a:r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4724400" y="1066800"/>
            <a:ext cx="2914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1. Melodia</a:t>
            </a:r>
            <a:endParaRPr lang="en-US" sz="3200" baseline="0">
              <a:latin typeface="Times New Roman"/>
              <a:cs typeface="Times New Roman"/>
            </a:endParaRPr>
          </a:p>
          <a:p>
            <a:r>
              <a:rPr lang="en-US" sz="3200" baseline="0">
                <a:latin typeface="Times New Roman"/>
                <a:cs typeface="Times New Roman"/>
              </a:rPr>
              <a:t>Violin, Trumpet </a:t>
            </a:r>
          </a:p>
          <a:p>
            <a:r>
              <a:rPr lang="en-US" sz="3200" baseline="0">
                <a:latin typeface="Times New Roman"/>
                <a:cs typeface="Times New Roman"/>
              </a:rPr>
              <a:t>Vocal</a:t>
            </a:r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4434268" y="2819400"/>
            <a:ext cx="37870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2. Armonia: </a:t>
            </a:r>
          </a:p>
          <a:p>
            <a:r>
              <a:rPr lang="en-US" sz="3200" b="1" baseline="0">
                <a:solidFill>
                  <a:schemeClr val="hlink"/>
                </a:solidFill>
                <a:latin typeface="Times New Roman"/>
                <a:cs typeface="Times New Roman"/>
              </a:rPr>
              <a:t>The Rhythm Section</a:t>
            </a:r>
            <a:endParaRPr lang="en-US" sz="3200" baseline="0">
              <a:latin typeface="Times New Roman"/>
              <a:cs typeface="Times New Roman"/>
            </a:endParaRPr>
          </a:p>
          <a:p>
            <a:r>
              <a:rPr lang="en-US" sz="3200" baseline="0">
                <a:latin typeface="Times New Roman"/>
                <a:cs typeface="Times New Roman"/>
              </a:rPr>
              <a:t>Guitar, Vihuela </a:t>
            </a:r>
          </a:p>
          <a:p>
            <a:r>
              <a:rPr lang="en-US" sz="3200" baseline="0">
                <a:latin typeface="Times New Roman"/>
                <a:cs typeface="Times New Roman"/>
              </a:rPr>
              <a:t>Guitarron</a:t>
            </a:r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27656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11907-2222-BA47-BACD-8EB915EBA0F2}" type="slidenum">
              <a:rPr lang="en-US" smtClean="0"/>
              <a:pPr/>
              <a:t>6</a:t>
            </a:fld>
            <a:endParaRPr lang="en-US" smtClean="0"/>
          </a:p>
        </p:txBody>
      </p:sp>
      <p:pic>
        <p:nvPicPr>
          <p:cNvPr id="27657" name="Picture 9" descr="Nationals_8-12-OC Fair_06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609600"/>
            <a:ext cx="3733800" cy="560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F8D1503F-28EE-AA4B-BAAB-63DEDA7BF596}" type="slidenum">
              <a:rPr lang="en-US" sz="1400" baseline="0"/>
              <a:pPr algn="r"/>
              <a:t>7</a:t>
            </a:fld>
            <a:endParaRPr lang="en-US" sz="1400" baseline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95400"/>
            <a:ext cx="8305800" cy="3048000"/>
          </a:xfrm>
        </p:spPr>
        <p:txBody>
          <a:bodyPr/>
          <a:lstStyle/>
          <a:p>
            <a:pPr eaLnBrk="1" hangingPunct="1"/>
            <a:r>
              <a:rPr lang="en-US" sz="8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So. . .</a:t>
            </a:r>
            <a:br>
              <a:rPr lang="en-US" sz="8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8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How DIFFICULT</a:t>
            </a:r>
            <a:br>
              <a:rPr lang="en-US" sz="8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</a:br>
            <a:r>
              <a:rPr lang="en-US" sz="8000" b="1" dirty="0" smtClean="0">
                <a:solidFill>
                  <a:schemeClr val="hlink"/>
                </a:solidFill>
                <a:latin typeface="Times New Roman"/>
                <a:cs typeface="Times New Roman"/>
              </a:rPr>
              <a:t>is all of this, REALLY??????</a:t>
            </a:r>
            <a:endParaRPr lang="en-US" sz="800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sp>
        <p:nvSpPr>
          <p:cNvPr id="27656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6911907-2222-BA47-BACD-8EB915EBA0F2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0EFDFE36-1DCA-8B46-9C36-3C22A0F64F7A}" type="slidenum">
              <a:rPr lang="en-US" sz="1400" baseline="0">
                <a:latin typeface="Times New Roman"/>
                <a:cs typeface="Times New Roman"/>
              </a:rPr>
              <a:pPr algn="r"/>
              <a:t>8</a:t>
            </a:fld>
            <a:endParaRPr lang="en-US" sz="1400" baseline="0">
              <a:latin typeface="Times New Roman"/>
              <a:cs typeface="Times New Roman"/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Today’s Chords:  </a:t>
            </a:r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D Major and A7 </a:t>
            </a:r>
          </a:p>
          <a:p>
            <a:pPr eaLnBrk="1" hangingPunct="1"/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(New Terms: </a:t>
            </a:r>
            <a:r>
              <a:rPr lang="en-US" sz="3200" b="1" baseline="0" dirty="0" err="1" smtClean="0">
                <a:solidFill>
                  <a:schemeClr val="hlink"/>
                </a:solidFill>
                <a:latin typeface="Times New Roman"/>
                <a:cs typeface="Times New Roman"/>
              </a:rPr>
              <a:t>Primera/Segunda</a:t>
            </a:r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, </a:t>
            </a:r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Key of</a:t>
            </a:r>
            <a:r>
              <a:rPr lang="en-US" sz="3200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 D = Re</a:t>
            </a:r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)</a:t>
            </a:r>
            <a:endParaRPr lang="en-US" sz="3200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/>
              <a:cs typeface="Times New Roman"/>
            </a:endParaRPr>
          </a:p>
          <a:p>
            <a:pPr algn="l"/>
            <a:endParaRPr lang="en-US" baseline="0">
              <a:latin typeface="Times New Roman"/>
              <a:cs typeface="Times New Roman"/>
            </a:endParaRPr>
          </a:p>
        </p:txBody>
      </p:sp>
      <p:sp>
        <p:nvSpPr>
          <p:cNvPr id="3789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2ED2CB-38C0-824C-8237-F72624068805}" type="slidenum">
              <a:rPr lang="en-US" smtClean="0">
                <a:latin typeface="Times New Roman"/>
                <a:cs typeface="Times New Roman"/>
              </a:rPr>
              <a:pPr/>
              <a:t>8</a:t>
            </a:fld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37894" name="Rectangle 2"/>
          <p:cNvSpPr>
            <a:spLocks noChangeArrowheads="1"/>
          </p:cNvSpPr>
          <p:nvPr/>
        </p:nvSpPr>
        <p:spPr bwMode="auto">
          <a:xfrm>
            <a:off x="381000" y="1143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 err="1">
                <a:latin typeface="Times New Roman"/>
                <a:cs typeface="Times New Roman"/>
              </a:rPr>
              <a:t>Guitarra</a:t>
            </a:r>
            <a:r>
              <a:rPr lang="en-US" sz="3200" b="1" baseline="0" dirty="0">
                <a:latin typeface="Times New Roman"/>
                <a:cs typeface="Times New Roman"/>
              </a:rPr>
              <a:t>     </a:t>
            </a:r>
            <a:r>
              <a:rPr lang="en-US" sz="3200" b="1" baseline="0" dirty="0" smtClean="0">
                <a:latin typeface="Times New Roman"/>
                <a:cs typeface="Times New Roman"/>
              </a:rPr>
              <a:t>                           </a:t>
            </a:r>
            <a:r>
              <a:rPr lang="en-US" sz="2800" b="1" baseline="0" dirty="0" err="1">
                <a:solidFill>
                  <a:srgbClr val="000000"/>
                </a:solidFill>
                <a:latin typeface="Times New Roman"/>
                <a:cs typeface="Times New Roman"/>
              </a:rPr>
              <a:t>Vihuela</a:t>
            </a:r>
            <a:endParaRPr lang="en-US" sz="2800" baseline="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7895" name="Picture 9" descr="Screen Shot 2012-09-24 at 6.24.3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4" y="3577945"/>
            <a:ext cx="2100846" cy="272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10" descr="Screen Shot 2012-09-24 at 6.27.57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2274149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0" descr="Screen Shot 2012-09-26 at 5.03.37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52" y="2130145"/>
            <a:ext cx="1569748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1" descr="Screen Shot 2012-09-26 at 5.03.49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2155297"/>
            <a:ext cx="1524000" cy="1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7 on Guitar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33600" y="3577945"/>
            <a:ext cx="2189125" cy="274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creen Shot 2012-09-24 at 6.23.15 PM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38400" y="2136495"/>
            <a:ext cx="150674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81076" y="167640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D Major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58464" y="1676400"/>
            <a:ext cx="578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A7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5" name="Picture 14" descr="Screen Shot 2012-09-24 at 6.34.44 PM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1" y="3581400"/>
            <a:ext cx="222732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Screen Shot 2012-09-24 at 6.23.24 PM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2133600"/>
            <a:ext cx="15720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63720" y="1676400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D Major</a:t>
            </a:r>
            <a:endParaRPr lang="en-US" dirty="0" smtClean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97175" y="1676400"/>
            <a:ext cx="578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chemeClr val="hlink"/>
                </a:solidFill>
                <a:latin typeface="Times New Roman"/>
                <a:cs typeface="Times New Roman"/>
              </a:rPr>
              <a:t>A7</a:t>
            </a:r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5"/>
          <p:cNvSpPr txBox="1">
            <a:spLocks noGrp="1"/>
          </p:cNvSpPr>
          <p:nvPr/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D0E50B2D-648E-9E4B-99BC-4AFAF8C88E05}" type="slidenum">
              <a:rPr lang="en-US" sz="1400" baseline="0"/>
              <a:pPr algn="r"/>
              <a:t>9</a:t>
            </a:fld>
            <a:endParaRPr lang="en-US" sz="1400" baseline="0"/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381000" y="381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Today’s </a:t>
            </a:r>
            <a:r>
              <a:rPr lang="en-US" sz="3200" b="1" baseline="0" dirty="0" err="1">
                <a:solidFill>
                  <a:schemeClr val="hlink"/>
                </a:solidFill>
                <a:latin typeface="Times New Roman"/>
                <a:cs typeface="Times New Roman"/>
              </a:rPr>
              <a:t>Guitarron</a:t>
            </a:r>
            <a:r>
              <a:rPr lang="en-US" sz="3200" b="1" baseline="0" dirty="0">
                <a:solidFill>
                  <a:schemeClr val="hlink"/>
                </a:solidFill>
                <a:latin typeface="Times New Roman"/>
                <a:cs typeface="Times New Roman"/>
              </a:rPr>
              <a:t> Notes</a:t>
            </a:r>
            <a:endParaRPr lang="en-US" sz="3200" baseline="0" dirty="0">
              <a:solidFill>
                <a:schemeClr val="hlink"/>
              </a:solidFill>
              <a:latin typeface="Times New Roman"/>
              <a:cs typeface="Times New Roman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505200" y="2743200"/>
            <a:ext cx="3001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endParaRPr lang="en-US" baseline="0">
              <a:latin typeface="Times New Roman" charset="0"/>
            </a:endParaRPr>
          </a:p>
          <a:p>
            <a:pPr algn="l"/>
            <a:endParaRPr lang="en-US" baseline="0"/>
          </a:p>
        </p:txBody>
      </p:sp>
      <p:pic>
        <p:nvPicPr>
          <p:cNvPr id="41989" name="Picture 6" descr="Screen Shot 2012-09-21 at 5.23.4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32591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7" descr="Screen Shot 2012-09-21 at 5.27.21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676400"/>
            <a:ext cx="3262313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9" descr="Screen Shot 2012-09-21 at 5.26.55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1676400"/>
            <a:ext cx="3048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Box 13"/>
          <p:cNvSpPr txBox="1">
            <a:spLocks noChangeArrowheads="1"/>
          </p:cNvSpPr>
          <p:nvPr/>
        </p:nvSpPr>
        <p:spPr bwMode="auto">
          <a:xfrm>
            <a:off x="838200" y="990600"/>
            <a:ext cx="762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aseline="0" dirty="0" smtClean="0">
                <a:latin typeface="Times New Roman"/>
                <a:cs typeface="Times New Roman"/>
              </a:rPr>
              <a:t>Most Notes are Played </a:t>
            </a:r>
            <a:r>
              <a:rPr lang="en-US" sz="2800" baseline="0" dirty="0">
                <a:latin typeface="Times New Roman"/>
                <a:cs typeface="Times New Roman"/>
              </a:rPr>
              <a:t>in Octaves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  <a:ea typeface="ＭＳ Ｐゴシック" pitchFamily="-97" charset="-128"/>
            <a:cs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4082</TotalTime>
  <Words>1093</Words>
  <Application>Microsoft Macintosh PowerPoint</Application>
  <PresentationFormat>On-screen Show (4:3)</PresentationFormat>
  <Paragraphs>258</Paragraphs>
  <Slides>37</Slides>
  <Notes>37</Notes>
  <HiddenSlides>0</HiddenSlides>
  <MMClips>5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Blank Presentation</vt:lpstr>
      <vt:lpstr>Slide 1</vt:lpstr>
      <vt:lpstr>The Mariachi Ensemble</vt:lpstr>
      <vt:lpstr>Instrumentation:  Traditional Instruments</vt:lpstr>
      <vt:lpstr>Characteristic Instruments:  The Vihuela</vt:lpstr>
      <vt:lpstr>Characteristic Instruments:   The Guitarron</vt:lpstr>
      <vt:lpstr>Some New Terms</vt:lpstr>
      <vt:lpstr>So. . . How DIFFICULT is all of this, REALLY??????</vt:lpstr>
      <vt:lpstr>Slide 8</vt:lpstr>
      <vt:lpstr>Slide 9</vt:lpstr>
      <vt:lpstr>Ranchera Valseada Form</vt:lpstr>
      <vt:lpstr>Bolero Form</vt:lpstr>
      <vt:lpstr>Slide 12</vt:lpstr>
      <vt:lpstr>Slide 13</vt:lpstr>
      <vt:lpstr>Ranchera Lenta (Romantica) Form</vt:lpstr>
      <vt:lpstr>Everyone Sings!</vt:lpstr>
      <vt:lpstr>Slide 16</vt:lpstr>
      <vt:lpstr>Slide 17</vt:lpstr>
      <vt:lpstr>Slide 18</vt:lpstr>
      <vt:lpstr>What is the  Son Form? </vt:lpstr>
      <vt:lpstr>Son Form</vt:lpstr>
      <vt:lpstr>Slide 21</vt:lpstr>
      <vt:lpstr>Slide 22</vt:lpstr>
      <vt:lpstr>Scope and Goals </vt:lpstr>
      <vt:lpstr>Scope and Goals </vt:lpstr>
      <vt:lpstr>Standards-based Materials for Beginning Level Programs    Method Series         Song Book Series</vt:lpstr>
      <vt:lpstr>Slide 26</vt:lpstr>
      <vt:lpstr>Libro Acompañante Musical Song Book-10 Beginning Mariachi Songs</vt:lpstr>
      <vt:lpstr>Materials for Beginning Level Programs Must-have Reference Materials</vt:lpstr>
      <vt:lpstr>Uniform Options</vt:lpstr>
      <vt:lpstr>Instrument Options KNOW YOUR VENDOR!!! You Get What You Pay For!</vt:lpstr>
      <vt:lpstr>WE WANT TO HELP YOU BE SUCCESSFUL. . .</vt:lpstr>
      <vt:lpstr>Conn-Selmer, Inc. West Music, Wenger Corp</vt:lpstr>
      <vt:lpstr>Slide 33</vt:lpstr>
      <vt:lpstr>Slide 34</vt:lpstr>
      <vt:lpstr>Slide 35</vt:lpstr>
      <vt:lpstr>Slide 36</vt:lpstr>
      <vt:lpstr>Slide 37</vt:lpstr>
    </vt:vector>
  </TitlesOfParts>
  <Company>Marcia Neel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¡Simplemente Mariachi!</dc:title>
  <dc:creator>Marcia Neel</dc:creator>
  <cp:keywords/>
  <cp:lastModifiedBy>Marcia Neel</cp:lastModifiedBy>
  <cp:revision>922</cp:revision>
  <cp:lastPrinted>2009-08-02T16:45:22Z</cp:lastPrinted>
  <dcterms:created xsi:type="dcterms:W3CDTF">2013-01-28T21:51:04Z</dcterms:created>
  <dcterms:modified xsi:type="dcterms:W3CDTF">2013-01-28T21:55:46Z</dcterms:modified>
</cp:coreProperties>
</file>