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5"/>
  </p:notesMasterIdLst>
  <p:sldIdLst>
    <p:sldId id="287" r:id="rId2"/>
    <p:sldId id="259" r:id="rId3"/>
    <p:sldId id="260" r:id="rId4"/>
    <p:sldId id="284" r:id="rId5"/>
    <p:sldId id="262" r:id="rId6"/>
    <p:sldId id="285" r:id="rId7"/>
    <p:sldId id="286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9807F-1B59-5D48-9198-CD0E92E8D150}" type="datetimeFigureOut">
              <a:rPr lang="en-US" smtClean="0"/>
              <a:pPr/>
              <a:t>1/19/13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2F61B-FE65-334F-8B66-348BB264E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9E9D4-7356-4F43-9922-631A9440388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EF84-7A06-E948-BE90-A23D85005DA6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3BD8-9E60-5241-A2B8-28C5A6F8E22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D9116-B4D5-5A49-95EA-0FACA5513BFB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F2589-1185-D142-8E6D-32AD8C46F65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537E1-1B67-ED44-88EF-1C9F23495C72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4698C-CCA3-8E44-A825-574C72707CC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B81BB-7547-F04D-B467-AD620DF8FBB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30B11-E947-474B-A1C8-88D3171EDF04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393E8-D1CF-E644-959A-1E2E4731590B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BF665-4EF5-A94F-A657-9901CF5B834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E2F66-0E2D-C347-9299-CA6A137D763D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EBDA2-ACC5-6A46-AF54-E6664E4129B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B21A8-3DA3-214A-9797-136325493D6C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E3923-61B9-364F-8FB0-0ED690E71A8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D09CA-963B-2B40-B397-71E9B1C07EED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4657-4E06-3349-94F7-A7E49DC671CF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B78E2-8A96-0B41-A0CB-AE8C9296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A82E6-281A-124E-A729-176BA7773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4CD3-7B1F-6447-BD82-9257B73D2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3142-2954-DF4B-BB03-9447E96C6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E2E8-4906-B94D-95C5-473ED83A2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C6DF-B193-A247-8240-1338E4A8F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FD9D-CAE8-9249-A7CC-E7C76D095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288A-001F-6C4E-BCF1-006B03946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8777-3A1E-EA45-9372-B3403EA4D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5B1F-444C-004A-B475-5AFABBE31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2ED0-5C30-AD46-B7F5-B62C74A37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3B3B"/>
            </a:gs>
            <a:gs pos="50000">
              <a:srgbClr val="008080"/>
            </a:gs>
            <a:gs pos="100000">
              <a:srgbClr val="003B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6002DBDC-9FAC-CF4C-82AF-77CB7DB79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7.png"/><Relationship Id="rId1" Type="http://schemas.openxmlformats.org/officeDocument/2006/relationships/video" Target="file://localhost/Users/marcianeel/Desktop/Slide%2010%20Teamwork%20copy.mp4" TargetMode="Externa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8.png"/><Relationship Id="rId1" Type="http://schemas.openxmlformats.org/officeDocument/2006/relationships/video" Target="file://localhost/Users/marcianeel/Desktop/Slide%2013%20Eric%20Whitacre.mp4" TargetMode="Externa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9.png"/><Relationship Id="rId1" Type="http://schemas.openxmlformats.org/officeDocument/2006/relationships/video" Target="file://localhost/Users/marcianeel/Desktop/Slide%2015%20Violin%20Accident.mp4" TargetMode="Externa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0.png"/><Relationship Id="rId1" Type="http://schemas.openxmlformats.org/officeDocument/2006/relationships/video" Target="file://localhost/Users/marcianeel/Desktop/Slide%2024%20Star%20Spangled%20Banner%20%207%20yr%20old%20%20God%20bless%20our%20troops!.mp4" TargetMode="Externa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.png"/><Relationship Id="rId1" Type="http://schemas.openxmlformats.org/officeDocument/2006/relationships/video" Target="file://localhost/Users/marcianeel/Desktop/INMEA%20Keynote/Videos%20for%20PPT/Isn't%20She%20Lovely%20Video%20copy.mp4" TargetMode="Externa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6.png"/><Relationship Id="rId1" Type="http://schemas.openxmlformats.org/officeDocument/2006/relationships/video" Target="file://localhost/Users/marcianeel/Desktop/Slide%208%20A%20guide%20to%20effective%20communcation.mp4" TargetMode="Externa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10600" cy="19812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charset="0"/>
              </a:rPr>
              <a:t>“One is Too Small a Number</a:t>
            </a:r>
            <a:r>
              <a:rPr lang="en-US" sz="4400" b="1" i="1" dirty="0">
                <a:solidFill>
                  <a:srgbClr val="FFFF00"/>
                </a:solidFill>
                <a:latin typeface="Times New Roman" charset="0"/>
              </a:rPr>
              <a:t>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charset="0"/>
              </a:rPr>
              <a:t>to Achieve Something Great”</a:t>
            </a:r>
            <a:endParaRPr lang="en-US" sz="4800" dirty="0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4648200"/>
            <a:ext cx="91440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itchFamily="-104" charset="0"/>
              </a:rPr>
              <a:t>Marcia Neel</a:t>
            </a:r>
            <a:endParaRPr lang="en-US" sz="32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January 18, 2013</a:t>
            </a:r>
            <a:endParaRPr lang="en-US" dirty="0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3779542" y="4115872"/>
            <a:ext cx="1505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pitchFamily="-104" charset="0"/>
              </a:rPr>
              <a:t>Presented by</a:t>
            </a: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817646" y="2209800"/>
            <a:ext cx="75341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-104" charset="0"/>
              </a:rPr>
              <a:t>Indiana Music Educators Association</a:t>
            </a:r>
          </a:p>
          <a:p>
            <a:pPr algn="ctr"/>
            <a:r>
              <a:rPr lang="en-US" sz="5400" b="1" dirty="0" smtClean="0">
                <a:effectLst>
                  <a:reflection stA="50000" endPos="75000" dist="12700" dir="5400000" sy="-100000" algn="bl" rotWithShape="0"/>
                </a:effectLst>
                <a:latin typeface="Times New Roman" pitchFamily="-104" charset="0"/>
              </a:rPr>
              <a:t>Professional Conference</a:t>
            </a:r>
            <a:endParaRPr lang="en-US" sz="5400" b="1" dirty="0">
              <a:effectLst>
                <a:reflection stA="50000" endPos="75000" dist="12700" dir="5400000" sy="-100000" algn="bl" rotWithShape="0"/>
              </a:effectLst>
              <a:latin typeface="Times New Roman" pitchFamily="-104" charset="0"/>
            </a:endParaRP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228600" y="5715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 err="1">
                <a:solidFill>
                  <a:srgbClr val="FFFF00"/>
                </a:solidFill>
                <a:latin typeface="Times New Roman" pitchFamily="-104" charset="0"/>
              </a:rPr>
              <a:t>www.musiceducationconsultants.net</a:t>
            </a:r>
            <a:endParaRPr lang="en-US" sz="2800" i="1" dirty="0">
              <a:latin typeface="Times New Roman" pitchFamily="-104" charset="0"/>
            </a:endParaRPr>
          </a:p>
        </p:txBody>
      </p:sp>
      <p:sp>
        <p:nvSpPr>
          <p:cNvPr id="14343" name="Rectangle 1032"/>
          <p:cNvSpPr>
            <a:spLocks noChangeArrowheads="1"/>
          </p:cNvSpPr>
          <p:nvPr/>
        </p:nvSpPr>
        <p:spPr bwMode="auto">
          <a:xfrm>
            <a:off x="1143000" y="4300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33600" y="7620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>
                <a:latin typeface="Times New Roman" pitchFamily="-104" charset="0"/>
              </a:rPr>
              <a:t>3.  </a:t>
            </a:r>
            <a:r>
              <a:rPr lang="en-US" sz="3600" b="1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>
                <a:latin typeface="Times New Roman" pitchFamily="-104" charset="0"/>
              </a:rPr>
              <a:t>ollaboration</a:t>
            </a:r>
            <a:r>
              <a:rPr lang="en-US" sz="3600" b="1">
                <a:latin typeface="Times New Roman" pitchFamily="-104" charset="0"/>
              </a:rPr>
              <a:t> (Teamwork). . .</a:t>
            </a:r>
            <a:endParaRPr lang="en-US" sz="3200">
              <a:latin typeface="Times New Roman" pitchFamily="-104" charset="0"/>
            </a:endParaRPr>
          </a:p>
          <a:p>
            <a:pPr algn="l"/>
            <a:endParaRPr lang="en-US" sz="2000">
              <a:latin typeface="Times New Roman" pitchFamily="-104" charset="0"/>
            </a:endParaRPr>
          </a:p>
          <a:p>
            <a:pPr lvl="1" algn="l"/>
            <a:r>
              <a:rPr lang="en-US" sz="3200">
                <a:latin typeface="Times New Roman" pitchFamily="-104" charset="0"/>
              </a:rPr>
              <a:t>Ability to work effectively and respectfully</a:t>
            </a:r>
          </a:p>
          <a:p>
            <a:pPr lvl="1" algn="l"/>
            <a:r>
              <a:rPr lang="en-US" sz="3200">
                <a:latin typeface="Times New Roman" pitchFamily="-104" charset="0"/>
              </a:rPr>
              <a:t>with </a:t>
            </a:r>
            <a:r>
              <a:rPr lang="en-US" sz="3200" b="1" i="1" u="sng">
                <a:latin typeface="Times New Roman" pitchFamily="-104" charset="0"/>
              </a:rPr>
              <a:t>ALL</a:t>
            </a:r>
            <a:endParaRPr lang="en-US" sz="320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-104" charset="0"/>
              </a:rPr>
              <a:t>Teamwork:</a:t>
            </a:r>
            <a:r>
              <a:rPr lang="en-US" sz="2800">
                <a:latin typeface="Times New Roman" pitchFamily="-104" charset="0"/>
              </a:rPr>
              <a:t> Effective when </a:t>
            </a:r>
            <a:r>
              <a:rPr lang="en-US" sz="2800" b="1" u="sng">
                <a:latin typeface="Times New Roman" pitchFamily="-104" charset="0"/>
              </a:rPr>
              <a:t>EVERYONE</a:t>
            </a:r>
            <a:r>
              <a:rPr lang="en-US" sz="2800">
                <a:latin typeface="Times New Roman" pitchFamily="-104" charset="0"/>
              </a:rPr>
              <a:t> does their job.</a:t>
            </a:r>
            <a:endParaRPr lang="en-US" sz="3200">
              <a:latin typeface="Times New Roman" pitchFamily="-104" charset="0"/>
            </a:endParaRPr>
          </a:p>
        </p:txBody>
      </p:sp>
      <p:pic>
        <p:nvPicPr>
          <p:cNvPr id="7" name="Slide 10 Teamwork copy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04019" y="1905000"/>
            <a:ext cx="5521728" cy="4141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336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1524000"/>
            <a:ext cx="8610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indent="-742950" algn="l">
              <a:buAutoNum type="arabicPeriod" startAt="4"/>
            </a:pPr>
            <a:r>
              <a:rPr lang="en-US" sz="3600" b="1" u="sng" dirty="0" smtClean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 smtClean="0">
                <a:latin typeface="Times New Roman" pitchFamily="-104" charset="0"/>
              </a:rPr>
              <a:t>reativity</a:t>
            </a:r>
            <a:r>
              <a:rPr lang="en-US" sz="3600" b="1" dirty="0" smtClean="0">
                <a:latin typeface="Times New Roman" pitchFamily="-104" charset="0"/>
              </a:rPr>
              <a:t> </a:t>
            </a:r>
            <a:r>
              <a:rPr lang="en-US" sz="3600" b="1" dirty="0">
                <a:latin typeface="Times New Roman" pitchFamily="-104" charset="0"/>
              </a:rPr>
              <a:t>(Innovation). . .</a:t>
            </a:r>
            <a:endParaRPr lang="en-US" sz="3200" dirty="0" smtClean="0">
              <a:latin typeface="Times New Roman" pitchFamily="-104" charset="0"/>
            </a:endParaRPr>
          </a:p>
          <a:p>
            <a:pPr marL="914400" lvl="1" indent="-457200" algn="l">
              <a:buAutoNum type="arabicPeriod" startAt="4"/>
            </a:pPr>
            <a:endParaRPr lang="en-US" sz="2000" dirty="0" smtClean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create new and more worthwhile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ideas and</a:t>
            </a:r>
            <a:r>
              <a:rPr lang="en-US" sz="3200" dirty="0" smtClean="0">
                <a:latin typeface="Times New Roman" pitchFamily="-104" charset="0"/>
              </a:rPr>
              <a:t> to work creatively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with others</a:t>
            </a:r>
            <a:r>
              <a:rPr lang="en-US" sz="3200" dirty="0" smtClean="0">
                <a:latin typeface="Times New Roman" pitchFamily="-104" charset="0"/>
              </a:rPr>
              <a:t>.</a:t>
            </a:r>
          </a:p>
          <a:p>
            <a:pPr lvl="1" algn="l"/>
            <a:endParaRPr lang="en-US" sz="2000" i="1" dirty="0">
              <a:latin typeface="Times New Roman" pitchFamily="-104" charset="0"/>
            </a:endParaRPr>
          </a:p>
          <a:p>
            <a:pPr lvl="1" algn="r"/>
            <a:r>
              <a:rPr lang="en-US" sz="3600" b="1" i="1" dirty="0">
                <a:solidFill>
                  <a:srgbClr val="FF00FF"/>
                </a:solidFill>
                <a:latin typeface="Times New Roman" pitchFamily="-104" charset="0"/>
              </a:rPr>
              <a:t>“The MFA is the new MBA”  Daniel Pink</a:t>
            </a:r>
            <a:endParaRPr lang="en-US" sz="3600" b="1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33600" y="457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990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(Innovation):</a:t>
            </a:r>
            <a:r>
              <a:rPr lang="en-US" sz="2800" b="1" dirty="0">
                <a:solidFill>
                  <a:schemeClr val="hlink"/>
                </a:solidFill>
                <a:latin typeface="Times New Roman" pitchFamily="-104" charset="0"/>
              </a:rPr>
              <a:t> </a:t>
            </a:r>
            <a:r>
              <a:rPr lang="en-US" sz="2800" dirty="0">
                <a:latin typeface="Times New Roman" pitchFamily="-104" charset="0"/>
              </a:rPr>
              <a:t>Ability to think and work creatively </a:t>
            </a:r>
            <a:r>
              <a:rPr lang="en-US" sz="2800" u="sng" dirty="0">
                <a:solidFill>
                  <a:srgbClr val="FFFF00"/>
                </a:solidFill>
                <a:latin typeface="Times New Roman" pitchFamily="-104" charset="0"/>
              </a:rPr>
              <a:t>with others</a:t>
            </a:r>
            <a:endParaRPr lang="en-US" sz="3200" u="sng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pic>
        <p:nvPicPr>
          <p:cNvPr id="7" name="Slide 13 Eric Whitacr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4118" y="1513820"/>
            <a:ext cx="8647775" cy="4864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09800" y="7620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>
                <a:latin typeface="Times New Roman" pitchFamily="-104" charset="0"/>
              </a:rPr>
              <a:t>5.  </a:t>
            </a:r>
            <a:r>
              <a:rPr lang="en-US" sz="3600" b="1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>
                <a:latin typeface="Times New Roman" pitchFamily="-104" charset="0"/>
              </a:rPr>
              <a:t>onfidence</a:t>
            </a:r>
            <a:r>
              <a:rPr lang="en-US" sz="3600" b="1">
                <a:latin typeface="Times New Roman" pitchFamily="-104" charset="0"/>
              </a:rPr>
              <a:t>. . .</a:t>
            </a:r>
            <a:endParaRPr lang="en-US" sz="3200">
              <a:latin typeface="Times New Roman" pitchFamily="-104" charset="0"/>
            </a:endParaRPr>
          </a:p>
          <a:p>
            <a:pPr algn="l"/>
            <a:endParaRPr lang="en-US" sz="2000">
              <a:latin typeface="Times New Roman" pitchFamily="-104" charset="0"/>
            </a:endParaRPr>
          </a:p>
          <a:p>
            <a:pPr lvl="1" algn="l"/>
            <a:r>
              <a:rPr lang="en-US" sz="3200">
                <a:latin typeface="Times New Roman" pitchFamily="-104" charset="0"/>
              </a:rPr>
              <a:t>Ability to handle </a:t>
            </a:r>
            <a:r>
              <a:rPr lang="en-US" sz="3200" b="1" u="sng">
                <a:latin typeface="Times New Roman" pitchFamily="-104" charset="0"/>
              </a:rPr>
              <a:t>EVERY</a:t>
            </a:r>
            <a:r>
              <a:rPr lang="en-US" sz="3200">
                <a:latin typeface="Times New Roman" pitchFamily="-104" charset="0"/>
              </a:rPr>
              <a:t> CIRCUMSTANCE </a:t>
            </a:r>
          </a:p>
          <a:p>
            <a:pPr lvl="1" algn="l"/>
            <a:r>
              <a:rPr lang="en-US" sz="3200">
                <a:latin typeface="Times New Roman" pitchFamily="-104" charset="0"/>
              </a:rPr>
              <a:t>and grow from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-104" charset="0"/>
              </a:rPr>
              <a:t>Confidence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:</a:t>
            </a:r>
            <a:r>
              <a:rPr lang="en-US" sz="2800">
                <a:latin typeface="Times New Roman" pitchFamily="-104" charset="0"/>
              </a:rPr>
              <a:t> Ability to handle </a:t>
            </a:r>
            <a:r>
              <a:rPr lang="en-US" sz="2800" b="1" u="sng">
                <a:latin typeface="Times New Roman" pitchFamily="-104" charset="0"/>
              </a:rPr>
              <a:t>EVERY</a:t>
            </a:r>
            <a:r>
              <a:rPr lang="en-US" sz="2800">
                <a:latin typeface="Times New Roman" pitchFamily="-104" charset="0"/>
              </a:rPr>
              <a:t> CIRCUMSTANCE </a:t>
            </a:r>
            <a:endParaRPr lang="en-US" sz="3200">
              <a:latin typeface="Times New Roman" pitchFamily="-104" charset="0"/>
            </a:endParaRPr>
          </a:p>
        </p:txBody>
      </p:sp>
      <p:pic>
        <p:nvPicPr>
          <p:cNvPr id="8" name="Slide 15 Violin Accident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1305" y="1585912"/>
            <a:ext cx="6304974" cy="5043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but. . .</a:t>
            </a:r>
          </a:p>
          <a:p>
            <a:pPr algn="ctr"/>
            <a:endParaRPr lang="en-US" sz="10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“ONE IS TOO SMALL A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NUMBER TO ACHIEVE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itchFamily="-104" charset="0"/>
              </a:rPr>
              <a:t>SOMETHING GREAT”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</a:p>
          <a:p>
            <a:pPr algn="ctr"/>
            <a:endParaRPr lang="en-US" sz="1000" dirty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SOOOOOO. . .</a:t>
            </a:r>
            <a:endParaRPr lang="en-US" sz="4400" dirty="0">
              <a:solidFill>
                <a:schemeClr val="bg2"/>
              </a:solidFill>
              <a:latin typeface="Times New Roman" pitchFamily="-104" charset="0"/>
            </a:endParaRPr>
          </a:p>
          <a:p>
            <a:pPr algn="ctr"/>
            <a:endParaRPr lang="en-US" sz="1000" dirty="0">
              <a:solidFill>
                <a:schemeClr val="bg2"/>
              </a:solidFill>
              <a:latin typeface="Times New Roman" pitchFamily="-104" charset="0"/>
            </a:endParaRPr>
          </a:p>
          <a:p>
            <a:pPr algn="ctr"/>
            <a:r>
              <a:rPr lang="en-US" sz="4400" b="1" dirty="0">
                <a:latin typeface="Times New Roman" pitchFamily="-104" charset="0"/>
              </a:rPr>
              <a:t>WHAT CAN </a:t>
            </a:r>
            <a:r>
              <a:rPr lang="en-US" sz="4400" b="1" u="sng" dirty="0" smtClean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b="1" dirty="0" smtClean="0">
                <a:latin typeface="Times New Roman" pitchFamily="-104" charset="0"/>
              </a:rPr>
              <a:t> </a:t>
            </a:r>
            <a:r>
              <a:rPr lang="en-US" sz="4400" b="1" dirty="0">
                <a:latin typeface="Times New Roman" pitchFamily="-104" charset="0"/>
              </a:rPr>
              <a:t>DO</a:t>
            </a:r>
          </a:p>
          <a:p>
            <a:pPr algn="ctr"/>
            <a:r>
              <a:rPr lang="en-US" sz="4400" b="1" u="sng" dirty="0">
                <a:solidFill>
                  <a:srgbClr val="FFFF00"/>
                </a:solidFill>
                <a:latin typeface="Times New Roman" pitchFamily="-104" charset="0"/>
              </a:rPr>
              <a:t>TOGETHER</a:t>
            </a:r>
            <a:r>
              <a:rPr lang="en-US" sz="4400" b="1" dirty="0">
                <a:latin typeface="Times New Roman" pitchFamily="-104" charset="0"/>
              </a:rPr>
              <a:t> TO ACHIEVE</a:t>
            </a:r>
          </a:p>
          <a:p>
            <a:pPr algn="ctr"/>
            <a:r>
              <a:rPr lang="en-US" sz="4400" b="1" dirty="0">
                <a:latin typeface="Times New Roman" pitchFamily="-104" charset="0"/>
              </a:rPr>
              <a:t>GREATNESS?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85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Parents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04800" y="3124200"/>
            <a:ext cx="2419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Principals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6172200" y="3124200"/>
            <a:ext cx="2668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Custodians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17540" y="5867400"/>
            <a:ext cx="3236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Support Staff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6289675" y="5867400"/>
            <a:ext cx="285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Community</a:t>
            </a:r>
            <a:endParaRPr lang="en-US" dirty="0">
              <a:solidFill>
                <a:srgbClr val="66FFCC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6400800" y="228600"/>
            <a:ext cx="2200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Teachers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44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latin typeface="Times New Roman" pitchFamily="-104" charset="0"/>
            </a:endParaRPr>
          </a:p>
          <a:p>
            <a:pPr algn="ctr"/>
            <a:r>
              <a:rPr lang="en-US" sz="3600" dirty="0">
                <a:latin typeface="Times New Roman" pitchFamily="-104" charset="0"/>
              </a:rPr>
              <a:t>With </a:t>
            </a:r>
            <a:r>
              <a:rPr lang="en-US" sz="3600" b="1" i="1" u="sng" dirty="0">
                <a:solidFill>
                  <a:srgbClr val="FFFF00"/>
                </a:solidFill>
                <a:latin typeface="Times New Roman" pitchFamily="-104" charset="0"/>
              </a:rPr>
              <a:t>GREAT</a:t>
            </a:r>
            <a:r>
              <a:rPr lang="en-US" sz="3600" dirty="0">
                <a:latin typeface="Times New Roman" pitchFamily="-104" charset="0"/>
              </a:rPr>
              <a:t> </a:t>
            </a:r>
            <a:r>
              <a:rPr lang="en-US" sz="3600" i="1" dirty="0">
                <a:solidFill>
                  <a:srgbClr val="FFFF00"/>
                </a:solidFill>
                <a:latin typeface="Times New Roman" pitchFamily="-104" charset="0"/>
              </a:rPr>
              <a:t>THANKS</a:t>
            </a:r>
            <a:r>
              <a:rPr lang="en-US" sz="3600" dirty="0">
                <a:latin typeface="Times New Roman" pitchFamily="-104" charset="0"/>
              </a:rPr>
              <a:t> to Dr. Tim!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24384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itchFamily="-104" charset="0"/>
              </a:rPr>
              <a:t>REAL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Communication</a:t>
            </a:r>
            <a:endParaRPr lang="en-US" dirty="0"/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04800" y="3200400"/>
            <a:ext cx="8534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encourage one another to reach out to each other?</a:t>
            </a: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algn="l"/>
            <a:r>
              <a:rPr lang="en-US" sz="4000" dirty="0">
                <a:latin typeface="Times New Roman" pitchFamily="-104" charset="0"/>
              </a:rPr>
              <a:t>Do harmony and balance apply to more than great music-making?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13716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  A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Attitude</a:t>
            </a:r>
            <a:endParaRPr lang="en-US" dirty="0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304800" y="2286000"/>
            <a:ext cx="8534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latin typeface="Times New Roman" pitchFamily="-104" charset="0"/>
              </a:rPr>
              <a:t>Do </a:t>
            </a:r>
            <a:r>
              <a:rPr lang="en-US" sz="4000" u="sng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>
                <a:latin typeface="Times New Roman" pitchFamily="-104" charset="0"/>
              </a:rPr>
              <a:t> generate the proper attitude?</a:t>
            </a:r>
          </a:p>
          <a:p>
            <a:pPr algn="l"/>
            <a:endParaRPr lang="en-US" sz="2000">
              <a:latin typeface="Times New Roman" pitchFamily="-104" charset="0"/>
            </a:endParaRPr>
          </a:p>
          <a:p>
            <a:pPr algn="l"/>
            <a:r>
              <a:rPr lang="en-US" sz="4000">
                <a:latin typeface="Times New Roman" pitchFamily="-104" charset="0"/>
              </a:rPr>
              <a:t>Does </a:t>
            </a:r>
            <a:r>
              <a:rPr lang="en-US" sz="4000" u="sng">
                <a:solidFill>
                  <a:srgbClr val="FFFF00"/>
                </a:solidFill>
                <a:latin typeface="Times New Roman" pitchFamily="-104" charset="0"/>
              </a:rPr>
              <a:t>our</a:t>
            </a:r>
            <a:r>
              <a:rPr lang="en-US" sz="4000">
                <a:latin typeface="Times New Roman" pitchFamily="-104" charset="0"/>
              </a:rPr>
              <a:t> attitude play a crucial role in the outcome of the program’s success?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Responsibility</a:t>
            </a:r>
            <a:endParaRPr lang="en-US" dirty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304800" y="2133600"/>
            <a:ext cx="8534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come together ready to invest energy for ongoing growth and development of our goals? </a:t>
            </a: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respond to each other in a fashion that will advance the entire program to the next level?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533400" y="1600201"/>
            <a:ext cx="79248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endParaRPr lang="en-US" sz="3600" i="1" dirty="0">
              <a:latin typeface="Times New Roman" pitchFamily="-104" charset="0"/>
            </a:endParaRPr>
          </a:p>
          <a:p>
            <a:r>
              <a:rPr lang="en-US" sz="6000" b="1" u="sng" dirty="0">
                <a:solidFill>
                  <a:srgbClr val="FFFF00"/>
                </a:solidFill>
                <a:latin typeface="Times New Roman" pitchFamily="-104" charset="0"/>
              </a:rPr>
              <a:t>Im</a:t>
            </a:r>
            <a:r>
              <a:rPr lang="en-US" sz="6000" b="1" dirty="0">
                <a:solidFill>
                  <a:srgbClr val="FFFF00"/>
                </a:solidFill>
                <a:latin typeface="Times New Roman" pitchFamily="-104" charset="0"/>
              </a:rPr>
              <a:t>pressionistic</a:t>
            </a:r>
            <a:r>
              <a:rPr lang="en-US" sz="4400" dirty="0" smtClean="0">
                <a:latin typeface="Times New Roman" pitchFamily="-104" charset="0"/>
              </a:rPr>
              <a:t> </a:t>
            </a:r>
          </a:p>
          <a:p>
            <a:endParaRPr lang="en-US" sz="2000" dirty="0" smtClean="0">
              <a:latin typeface="Times New Roman" pitchFamily="-104" charset="0"/>
            </a:endParaRPr>
          </a:p>
          <a:p>
            <a:pPr algn="ctr"/>
            <a:r>
              <a:rPr lang="en-US" sz="4000" b="1" dirty="0" err="1" smtClean="0">
                <a:latin typeface="Times New Roman" pitchFamily="-104" charset="0"/>
              </a:rPr>
              <a:t>vs</a:t>
            </a:r>
            <a:endParaRPr lang="en-US" sz="4400" dirty="0">
              <a:latin typeface="Times New Roman" pitchFamily="-104" charset="0"/>
            </a:endParaRPr>
          </a:p>
          <a:p>
            <a:endParaRPr lang="en-US" sz="4400" dirty="0">
              <a:latin typeface="Times New Roman" pitchFamily="-104" charset="0"/>
            </a:endParaRPr>
          </a:p>
          <a:p>
            <a:r>
              <a:rPr lang="en-US" sz="6000" b="1" u="sng" dirty="0">
                <a:solidFill>
                  <a:srgbClr val="FFFF00"/>
                </a:solidFill>
                <a:latin typeface="Times New Roman" pitchFamily="-104" charset="0"/>
              </a:rPr>
              <a:t>Ex</a:t>
            </a:r>
            <a:r>
              <a:rPr lang="en-US" sz="6000" b="1" dirty="0">
                <a:solidFill>
                  <a:srgbClr val="FFFF00"/>
                </a:solidFill>
                <a:latin typeface="Times New Roman" pitchFamily="-104" charset="0"/>
              </a:rPr>
              <a:t>pressionistic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27038" y="1143000"/>
            <a:ext cx="297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i="1">
                <a:latin typeface="Times New Roman" pitchFamily="-104" charset="0"/>
              </a:rPr>
              <a:t>School is. . .</a:t>
            </a:r>
            <a:endParaRPr lang="en-US" sz="3600" i="1">
              <a:latin typeface="Times New Roman" pitchFamily="-10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81025" y="3657600"/>
            <a:ext cx="2824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i="1" dirty="0">
                <a:latin typeface="Times New Roman" pitchFamily="-104" charset="0"/>
              </a:rPr>
              <a:t>Music is. . .</a:t>
            </a:r>
            <a:endParaRPr lang="en-US" sz="4400" i="1" dirty="0">
              <a:latin typeface="Times New Roman" pitchFamily="-1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28600" y="14478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E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Excellence</a:t>
            </a:r>
            <a:endParaRPr lang="en-US" dirty="0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304800" y="243840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latin typeface="Times New Roman" pitchFamily="-104" charset="0"/>
              </a:rPr>
              <a:t>Do </a:t>
            </a:r>
            <a:r>
              <a:rPr lang="en-US" sz="4000" u="sng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>
                <a:latin typeface="Times New Roman" pitchFamily="-104" charset="0"/>
              </a:rPr>
              <a:t> reflect a sense of excellence to go beyond the basic requirements -- to put forth extra effort?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“We either hang together, or </a:t>
            </a:r>
          </a:p>
          <a:p>
            <a:pPr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we hang </a:t>
            </a:r>
            <a:r>
              <a:rPr lang="en-US" sz="4400" i="1" dirty="0" smtClean="0">
                <a:solidFill>
                  <a:srgbClr val="FFFF00"/>
                </a:solidFill>
                <a:latin typeface="Times New Roman" pitchFamily="-104" charset="0"/>
              </a:rPr>
              <a:t>separately”  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Ben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Franklin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28600" y="1687866"/>
            <a:ext cx="8686800" cy="50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i="1" dirty="0">
                <a:latin typeface="Times New Roman" pitchFamily="-104" charset="0"/>
              </a:rPr>
              <a:t>When </a:t>
            </a:r>
            <a:r>
              <a:rPr lang="en-US" sz="4400" i="1" u="sng" dirty="0">
                <a:solidFill>
                  <a:srgbClr val="FFFF00"/>
                </a:solidFill>
                <a:latin typeface="Times New Roman" pitchFamily="-104" charset="0"/>
              </a:rPr>
              <a:t>ALL</a:t>
            </a:r>
            <a:r>
              <a:rPr lang="en-US" sz="4400" i="1" dirty="0">
                <a:latin typeface="Times New Roman" pitchFamily="-104" charset="0"/>
              </a:rPr>
              <a:t> of the people involved in a music program decide to unselfishly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GIVE</a:t>
            </a:r>
            <a:r>
              <a:rPr lang="en-US" sz="4400" i="1" dirty="0">
                <a:latin typeface="Times New Roman" pitchFamily="-104" charset="0"/>
              </a:rPr>
              <a:t>, it’s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THEN</a:t>
            </a:r>
            <a:r>
              <a:rPr lang="en-US" sz="4400" i="1" dirty="0">
                <a:latin typeface="Times New Roman" pitchFamily="-104" charset="0"/>
              </a:rPr>
              <a:t> that we realize the true value of the program -- </a:t>
            </a:r>
          </a:p>
          <a:p>
            <a:pPr algn="l"/>
            <a:r>
              <a:rPr lang="en-US" sz="4400" i="1" dirty="0">
                <a:latin typeface="Times New Roman" pitchFamily="-104" charset="0"/>
              </a:rPr>
              <a:t>a gathering of wonderful people who genuinely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C.A.R.E.</a:t>
            </a:r>
            <a:r>
              <a:rPr lang="en-US" sz="4400" i="1" dirty="0">
                <a:latin typeface="Times New Roman" pitchFamily="-104" charset="0"/>
              </a:rPr>
              <a:t> for one another.</a:t>
            </a:r>
            <a:endParaRPr lang="en-US" sz="4400" dirty="0" smtClean="0">
              <a:latin typeface="Times New Roman" pitchFamily="-104" charset="0"/>
            </a:endParaRPr>
          </a:p>
          <a:p>
            <a:pPr algn="r"/>
            <a:endParaRPr lang="en-US" sz="24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algn="r"/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Tim </a:t>
            </a:r>
            <a:r>
              <a:rPr lang="en-US" sz="3200" dirty="0" err="1">
                <a:solidFill>
                  <a:srgbClr val="FFFF00"/>
                </a:solidFill>
                <a:latin typeface="Times New Roman" pitchFamily="-104" charset="0"/>
              </a:rPr>
              <a:t>Lautzenheiser</a:t>
            </a:r>
            <a:endParaRPr lang="en-US" sz="3600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20473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After all, doesn’t 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she deserve our very best?</a:t>
            </a:r>
            <a:endParaRPr lang="en-US" sz="9600" i="1" dirty="0">
              <a:solidFill>
                <a:schemeClr val="folHlink"/>
              </a:solidFill>
              <a:latin typeface="Times New Roman" pitchFamily="-104" charset="0"/>
            </a:endParaRPr>
          </a:p>
        </p:txBody>
      </p:sp>
      <p:pic>
        <p:nvPicPr>
          <p:cNvPr id="5" name="Slide 24 Star Spangled Banner  7 yr old  God bless our troops!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3933" y="1209438"/>
            <a:ext cx="8496240" cy="4779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882650" y="450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 dirty="0">
                <a:solidFill>
                  <a:srgbClr val="FFFF00"/>
                </a:solidFill>
                <a:latin typeface="Times New Roman" pitchFamily="-104" charset="0"/>
              </a:rPr>
              <a:t>Contact Information:</a:t>
            </a:r>
            <a:endParaRPr lang="en-US" sz="4000" i="1" dirty="0">
              <a:solidFill>
                <a:schemeClr val="hlink"/>
              </a:solidFill>
              <a:latin typeface="Times New Roman" pitchFamily="-104" charset="0"/>
            </a:endParaRPr>
          </a:p>
        </p:txBody>
      </p: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3733800" y="1913100"/>
            <a:ext cx="502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@</a:t>
            </a:r>
            <a:r>
              <a:rPr lang="en-US" sz="4400" dirty="0" err="1">
                <a:solidFill>
                  <a:srgbClr val="FFFF00"/>
                </a:solidFill>
                <a:latin typeface="Times New Roman" pitchFamily="-104" charset="0"/>
              </a:rPr>
              <a:t>MusicEdConsult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itchFamily="-104" charset="0"/>
              </a:rPr>
              <a:t>On Twitter</a:t>
            </a:r>
            <a:endParaRPr lang="en-US" sz="3600" dirty="0">
              <a:solidFill>
                <a:srgbClr val="800000"/>
              </a:solidFill>
              <a:latin typeface="Times New Roman" pitchFamily="-104" charset="0"/>
            </a:endParaRPr>
          </a:p>
        </p:txBody>
      </p:sp>
      <p:sp>
        <p:nvSpPr>
          <p:cNvPr id="67589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err="1">
                <a:latin typeface="Times New Roman" pitchFamily="-104" charset="0"/>
              </a:rPr>
              <a:t>marcia@musicedconsultants.net</a:t>
            </a:r>
            <a:endParaRPr lang="en-US" sz="3600" dirty="0">
              <a:latin typeface="Times New Roman" pitchFamily="-104" charset="0"/>
            </a:endParaRPr>
          </a:p>
        </p:txBody>
      </p:sp>
      <p:sp>
        <p:nvSpPr>
          <p:cNvPr id="67590" name="Rectangle 13"/>
          <p:cNvSpPr>
            <a:spLocks noChangeArrowheads="1"/>
          </p:cNvSpPr>
          <p:nvPr/>
        </p:nvSpPr>
        <p:spPr bwMode="auto">
          <a:xfrm>
            <a:off x="0" y="327432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i="1" dirty="0">
                <a:solidFill>
                  <a:srgbClr val="FFFF00"/>
                </a:solidFill>
                <a:latin typeface="Times New Roman" pitchFamily="-104" charset="0"/>
              </a:rPr>
              <a:t>Thank You!</a:t>
            </a:r>
            <a:endParaRPr lang="en-US" sz="6000" i="1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pic>
        <p:nvPicPr>
          <p:cNvPr id="6759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299" y="1773827"/>
            <a:ext cx="2029861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est Music Logo Col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156" y="4241535"/>
            <a:ext cx="4690746" cy="1522863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advClick="0">
            <mp:flip dir="u"/>
          </m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advClick="0">
            <p:newsflash/>
          </p:transition>
        </mc:Fallback>
      </mc:AlternateContent>
    </mc:Choice>
    <mc:Fallback>
      <mc:AlternateContent>
        <mc:Choice Requires="mp">
          <p:transition advClick="0">
            <p:newsflash/>
          </p:transition>
        </mc:Choice>
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p="http://schemas.microsoft.com/office/mac/powerpoint/2008/main">
          <p:transition advClick="0">
            <p:newsflash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0" y="1524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A focus on these </a:t>
            </a:r>
            <a:r>
              <a:rPr lang="en-US" sz="4400" i="1" u="sng" dirty="0">
                <a:latin typeface="Times New Roman" pitchFamily="-104" charset="0"/>
              </a:rPr>
              <a:t>5 C’s</a:t>
            </a:r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 is essential </a:t>
            </a:r>
          </a:p>
          <a:p>
            <a:pPr marL="457200" indent="-457200"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to prepare students for the future.</a:t>
            </a:r>
            <a:endParaRPr lang="en-US" sz="3600" dirty="0">
              <a:latin typeface="Times New Roman" pitchFamily="-10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85800" y="2057400"/>
            <a:ext cx="44196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4" charset="0"/>
              <a:buNone/>
            </a:pPr>
            <a:r>
              <a:rPr lang="en-US" sz="4400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>
                <a:latin typeface="Times New Roman" pitchFamily="-104" charset="0"/>
              </a:rPr>
              <a:t>ritical Thinking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>
                <a:latin typeface="Times New Roman" pitchFamily="-104" charset="0"/>
              </a:rPr>
              <a:t>ommunication 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>
                <a:latin typeface="Times New Roman" pitchFamily="-104" charset="0"/>
              </a:rPr>
              <a:t>ollaboration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>
                <a:latin typeface="Times New Roman" pitchFamily="-104" charset="0"/>
              </a:rPr>
              <a:t>reativity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>
                <a:latin typeface="Times New Roman" pitchFamily="-104" charset="0"/>
              </a:rPr>
              <a:t>onfidence</a:t>
            </a:r>
            <a:endParaRPr lang="en-US" sz="3600">
              <a:latin typeface="Times New Roman" pitchFamily="-104" charset="0"/>
            </a:endParaRPr>
          </a:p>
        </p:txBody>
      </p:sp>
      <p:pic>
        <p:nvPicPr>
          <p:cNvPr id="20484" name="Picture 7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657600"/>
            <a:ext cx="36576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76438"/>
            <a:ext cx="3657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030"/>
          <p:cNvSpPr>
            <a:spLocks noChangeArrowheads="1"/>
          </p:cNvSpPr>
          <p:nvPr/>
        </p:nvSpPr>
        <p:spPr bwMode="auto">
          <a:xfrm>
            <a:off x="1371600" y="5562600"/>
            <a:ext cx="3086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Therefore.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204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928688" y="942975"/>
            <a:ext cx="7043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44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1828800"/>
            <a:ext cx="762635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1.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ritical Thinking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reason effectively and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solve </a:t>
            </a:r>
          </a:p>
          <a:p>
            <a:pPr lvl="1" algn="l"/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problems</a:t>
            </a:r>
          </a:p>
          <a:p>
            <a:pPr lvl="1"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analyze how </a:t>
            </a:r>
            <a:r>
              <a:rPr lang="en-US" sz="3200" u="sng" dirty="0">
                <a:latin typeface="Times New Roman" pitchFamily="-104" charset="0"/>
              </a:rPr>
              <a:t>parts</a:t>
            </a:r>
            <a:r>
              <a:rPr lang="en-US" sz="3200" dirty="0">
                <a:latin typeface="Times New Roman" pitchFamily="-104" charset="0"/>
              </a:rPr>
              <a:t> of a whole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interact with each other to produce overall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outcomes in complex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Problem Solving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:</a:t>
            </a:r>
            <a:r>
              <a:rPr lang="en-US" sz="4400" dirty="0">
                <a:latin typeface="Times New Roman" pitchFamily="-104" charset="0"/>
              </a:rPr>
              <a:t> </a:t>
            </a:r>
          </a:p>
          <a:p>
            <a:pPr algn="ctr"/>
            <a:r>
              <a:rPr lang="en-US" sz="4400" dirty="0">
                <a:latin typeface="Times New Roman" pitchFamily="-104" charset="0"/>
              </a:rPr>
              <a:t>Ability to solve problems.</a:t>
            </a:r>
            <a:endParaRPr lang="en-US" sz="4400" dirty="0" smtClean="0">
              <a:latin typeface="Times New Roman" pitchFamily="-104" charset="0"/>
            </a:endParaRPr>
          </a:p>
          <a:p>
            <a:endParaRPr lang="en-US" sz="2400" dirty="0" smtClean="0">
              <a:latin typeface="Times New Roman" pitchFamily="-104" charset="0"/>
            </a:endParaRPr>
          </a:p>
          <a:p>
            <a:r>
              <a:rPr lang="en-US" sz="4400" dirty="0" smtClean="0">
                <a:latin typeface="Times New Roman" pitchFamily="-104" charset="0"/>
              </a:rPr>
              <a:t>   EX</a:t>
            </a:r>
            <a:r>
              <a:rPr lang="en-US" sz="4400" dirty="0">
                <a:latin typeface="Times New Roman" pitchFamily="-104" charset="0"/>
              </a:rPr>
              <a:t>: Having a problem getting</a:t>
            </a:r>
            <a:r>
              <a:rPr lang="en-US" sz="4400" dirty="0" smtClean="0">
                <a:latin typeface="Times New Roman" pitchFamily="-104" charset="0"/>
              </a:rPr>
              <a:t> </a:t>
            </a:r>
          </a:p>
          <a:p>
            <a:r>
              <a:rPr lang="en-US" sz="4400" dirty="0" smtClean="0">
                <a:latin typeface="Times New Roman" pitchFamily="-104" charset="0"/>
              </a:rPr>
              <a:t>   people to </a:t>
            </a:r>
            <a:r>
              <a:rPr lang="en-US" sz="4400" dirty="0">
                <a:latin typeface="Times New Roman" pitchFamily="-104" charset="0"/>
              </a:rPr>
              <a:t>turn off their phones and</a:t>
            </a:r>
            <a:endParaRPr lang="en-US" sz="4400" dirty="0" smtClean="0">
              <a:latin typeface="Times New Roman" pitchFamily="-104" charset="0"/>
            </a:endParaRPr>
          </a:p>
          <a:p>
            <a:r>
              <a:rPr lang="en-US" sz="4400" dirty="0" smtClean="0">
                <a:latin typeface="Times New Roman" pitchFamily="-104" charset="0"/>
              </a:rPr>
              <a:t>   beepers </a:t>
            </a:r>
            <a:r>
              <a:rPr lang="en-US" sz="4400" dirty="0">
                <a:latin typeface="Times New Roman" pitchFamily="-104" charset="0"/>
              </a:rPr>
              <a:t>at your concerts</a:t>
            </a:r>
            <a:r>
              <a:rPr lang="en-US" sz="4400" dirty="0" smtClean="0">
                <a:latin typeface="Times New Roman" pitchFamily="-104" charset="0"/>
              </a:rPr>
              <a:t>? How</a:t>
            </a:r>
          </a:p>
          <a:p>
            <a:r>
              <a:rPr lang="en-US" sz="4400" dirty="0" smtClean="0">
                <a:latin typeface="Times New Roman" pitchFamily="-104" charset="0"/>
              </a:rPr>
              <a:t>   would you solve this problem?</a:t>
            </a:r>
          </a:p>
          <a:p>
            <a:pPr algn="r"/>
            <a:r>
              <a:rPr lang="en-US" sz="4400" i="1" dirty="0" smtClean="0">
                <a:solidFill>
                  <a:srgbClr val="FFFF00"/>
                </a:solidFill>
                <a:latin typeface="Times New Roman" pitchFamily="-104" charset="0"/>
              </a:rPr>
              <a:t>Try this!!!!!!</a:t>
            </a:r>
          </a:p>
          <a:p>
            <a:endParaRPr lang="en-US" sz="4400" dirty="0">
              <a:latin typeface="Times New Roman" pitchFamily="-104" charset="0"/>
            </a:endParaRPr>
          </a:p>
        </p:txBody>
      </p:sp>
      <p:pic>
        <p:nvPicPr>
          <p:cNvPr id="44037" name="Picture 5" descr="Bass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738"/>
            <a:ext cx="9144000" cy="63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478" y="1562120"/>
            <a:ext cx="7094766" cy="74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6478" y="1614184"/>
            <a:ext cx="70947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EXAMPLE: </a:t>
            </a:r>
            <a:r>
              <a:rPr lang="en-US" sz="3200" dirty="0" smtClean="0">
                <a:latin typeface="Times New Roman"/>
                <a:cs typeface="Times New Roman"/>
              </a:rPr>
              <a:t>Ability to analyze how parts </a:t>
            </a:r>
          </a:p>
          <a:p>
            <a:r>
              <a:rPr lang="en-US" sz="3200" dirty="0" smtClean="0">
                <a:latin typeface="Times New Roman"/>
                <a:cs typeface="Times New Roman"/>
              </a:rPr>
              <a:t>of a whole interact with each other to produce overall outcomes in complex systems.</a:t>
            </a:r>
          </a:p>
          <a:p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See how this creative student used this concept to produce a remarkable outcome!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529" y="1357313"/>
            <a:ext cx="7094766" cy="74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Isn't She Lovely Video copy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38781" y="1357313"/>
            <a:ext cx="7029720" cy="5272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8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336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600200"/>
            <a:ext cx="8686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2.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ommunication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 smtClean="0">
              <a:latin typeface="Times New Roman" pitchFamily="-104" charset="0"/>
            </a:endParaRPr>
          </a:p>
          <a:p>
            <a:pPr lvl="1"/>
            <a:r>
              <a:rPr lang="en-US" sz="3200" dirty="0" smtClean="0">
                <a:latin typeface="Times New Roman" pitchFamily="-104" charset="0"/>
              </a:rPr>
              <a:t>Ability to </a:t>
            </a:r>
            <a:r>
              <a:rPr lang="en-US" sz="3200" u="sng" dirty="0" smtClean="0">
                <a:solidFill>
                  <a:srgbClr val="FFFF00"/>
                </a:solidFill>
                <a:latin typeface="Times New Roman" pitchFamily="-104" charset="0"/>
              </a:rPr>
              <a:t>listen</a:t>
            </a:r>
            <a:r>
              <a:rPr lang="en-US" sz="3200" dirty="0" smtClean="0">
                <a:latin typeface="Times New Roman" pitchFamily="-104" charset="0"/>
              </a:rPr>
              <a:t> </a:t>
            </a:r>
          </a:p>
          <a:p>
            <a:pPr lvl="1"/>
            <a:r>
              <a:rPr lang="en-US" sz="3200" dirty="0" smtClean="0">
                <a:latin typeface="Times New Roman" pitchFamily="-104" charset="0"/>
              </a:rPr>
              <a:t>effectively</a:t>
            </a:r>
          </a:p>
          <a:p>
            <a:pPr lvl="1" algn="l"/>
            <a:endParaRPr lang="en-US" sz="2000" dirty="0" smtClean="0">
              <a:latin typeface="Times New Roman" pitchFamily="-104" charset="0"/>
            </a:endParaRP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Ability </a:t>
            </a:r>
            <a:r>
              <a:rPr lang="en-US" sz="3200" dirty="0">
                <a:latin typeface="Times New Roman" pitchFamily="-104" charset="0"/>
              </a:rPr>
              <a:t>to </a:t>
            </a:r>
            <a:r>
              <a:rPr lang="en-US" sz="3200" u="sng" dirty="0">
                <a:solidFill>
                  <a:srgbClr val="FFFF00"/>
                </a:solidFill>
                <a:latin typeface="Times New Roman" pitchFamily="-104" charset="0"/>
              </a:rPr>
              <a:t>express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</a:p>
          <a:p>
            <a:pPr lvl="1" algn="l"/>
            <a:r>
              <a:rPr lang="en-US" sz="3200" u="sng" dirty="0">
                <a:solidFill>
                  <a:srgbClr val="FFFF00"/>
                </a:solidFill>
                <a:latin typeface="Times New Roman" pitchFamily="-104" charset="0"/>
              </a:rPr>
              <a:t>thoughts</a:t>
            </a:r>
            <a:r>
              <a:rPr lang="en-US" sz="3200" dirty="0">
                <a:latin typeface="Times New Roman" pitchFamily="-104" charset="0"/>
              </a:rPr>
              <a:t> effectively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with others</a:t>
            </a:r>
            <a:r>
              <a:rPr lang="en-US" sz="3200" dirty="0" smtClean="0">
                <a:latin typeface="Times New Roman" pitchFamily="-104" charset="0"/>
              </a:rPr>
              <a:t> – 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both </a:t>
            </a:r>
            <a:r>
              <a:rPr lang="en-US" sz="3200" dirty="0">
                <a:latin typeface="Times New Roman" pitchFamily="-104" charset="0"/>
              </a:rPr>
              <a:t>verbally and</a:t>
            </a:r>
            <a:r>
              <a:rPr lang="en-US" sz="3200" dirty="0" smtClean="0">
                <a:latin typeface="Times New Roman" pitchFamily="-104" charset="0"/>
              </a:rPr>
              <a:t> non</a:t>
            </a:r>
            <a:r>
              <a:rPr lang="en-US" sz="3200" dirty="0">
                <a:latin typeface="Times New Roman" pitchFamily="-104" charset="0"/>
              </a:rPr>
              <a:t>-</a:t>
            </a:r>
            <a:r>
              <a:rPr lang="en-US" sz="3200" dirty="0" smtClean="0">
                <a:latin typeface="Times New Roman" pitchFamily="-104" charset="0"/>
              </a:rPr>
              <a:t>verbally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Have you tried 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-104" charset="0"/>
              </a:rPr>
              <a:t>Result-driven Communication</a:t>
            </a:r>
            <a:r>
              <a:rPr lang="en-US" sz="3200" dirty="0" smtClean="0">
                <a:latin typeface="Times New Roman" pitchFamily="-104" charset="0"/>
              </a:rPr>
              <a:t>?</a:t>
            </a:r>
          </a:p>
          <a:p>
            <a:pPr lvl="1" algn="l"/>
            <a:endParaRPr lang="en-US" sz="3200" dirty="0" smtClean="0">
              <a:latin typeface="Times New Roman" pitchFamily="-104" charset="0"/>
            </a:endParaRPr>
          </a:p>
          <a:p>
            <a:pPr lvl="1" algn="l"/>
            <a:endParaRPr lang="en-US" sz="2000" dirty="0">
              <a:latin typeface="Times New Roman" pitchFamily="-104" charset="0"/>
            </a:endParaRPr>
          </a:p>
        </p:txBody>
      </p:sp>
      <p:pic>
        <p:nvPicPr>
          <p:cNvPr id="26629" name="Picture 9" descr="1459055735_3480b405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42672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11430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4" charset="0"/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Result-driven</a:t>
            </a:r>
            <a:r>
              <a:rPr lang="en-US" sz="2800" dirty="0">
                <a:latin typeface="Times New Roman" pitchFamily="-10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Communication</a:t>
            </a:r>
            <a:r>
              <a:rPr lang="en-US" sz="2800" dirty="0">
                <a:latin typeface="Times New Roman" pitchFamily="-104" charset="0"/>
              </a:rPr>
              <a:t>: Listening and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2800" dirty="0">
                <a:latin typeface="Times New Roman" pitchFamily="-104" charset="0"/>
              </a:rPr>
              <a:t>communicating effectively will guarantee success!</a:t>
            </a:r>
            <a:endParaRPr lang="en-US" sz="3200" dirty="0">
              <a:latin typeface="Times New Roman" pitchFamily="-104" charset="0"/>
            </a:endParaRPr>
          </a:p>
        </p:txBody>
      </p:sp>
      <p:pic>
        <p:nvPicPr>
          <p:cNvPr id="7" name="Slide 8 A guide to effective communcation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39447" y="20891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heme/theme1.xml><?xml version="1.0" encoding="utf-8"?>
<a:theme xmlns:a="http://schemas.openxmlformats.org/drawingml/2006/main" name="Calm Seas">
  <a:themeElements>
    <a:clrScheme name="Calm Seas 1">
      <a:dk1>
        <a:srgbClr val="010199"/>
      </a:dk1>
      <a:lt1>
        <a:srgbClr val="FFFFFF"/>
      </a:lt1>
      <a:dk2>
        <a:srgbClr val="A2B3DD"/>
      </a:dk2>
      <a:lt2>
        <a:srgbClr val="FFFFFF"/>
      </a:lt2>
      <a:accent1>
        <a:srgbClr val="33CCCC"/>
      </a:accent1>
      <a:accent2>
        <a:srgbClr val="00C600"/>
      </a:accent2>
      <a:accent3>
        <a:srgbClr val="CED6EB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801</Words>
  <Application>Microsoft Macintosh PowerPoint</Application>
  <PresentationFormat>On-screen Show (4:3)</PresentationFormat>
  <Paragraphs>172</Paragraphs>
  <Slides>23</Slides>
  <Notes>23</Notes>
  <HiddenSlides>0</HiddenSlides>
  <MMClips>6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Calm Seas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Music Education Consultants,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 Neel</dc:creator>
  <cp:lastModifiedBy>Marcia Neel</cp:lastModifiedBy>
  <cp:revision>90</cp:revision>
  <dcterms:created xsi:type="dcterms:W3CDTF">2013-01-19T14:24:12Z</dcterms:created>
  <dcterms:modified xsi:type="dcterms:W3CDTF">2013-01-19T14:27:15Z</dcterms:modified>
</cp:coreProperties>
</file>