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tags/tag1.xml" ContentType="application/vnd.openxmlformats-officedocument.presentationml.tags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26.xml" ContentType="application/vnd.openxmlformats-officedocument.presentationml.notesSlide+xml"/>
  <Override PartName="/ppt/notesSlides/notesSlide4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notesSlides/notesSlide3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notesSlides/notesSlide49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5.xml" ContentType="application/vnd.openxmlformats-officedocument.presentationml.slideLayout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63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notesSlides/notesSlide43.xml" ContentType="application/vnd.openxmlformats-officedocument.presentationml.notes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13.xml" ContentType="application/vnd.openxmlformats-officedocument.presentationml.slideLayout+xml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4069" r:id="rId1"/>
  </p:sldMasterIdLst>
  <p:notesMasterIdLst>
    <p:notesMasterId r:id="rId71"/>
  </p:notesMasterIdLst>
  <p:handoutMasterIdLst>
    <p:handoutMasterId r:id="rId72"/>
  </p:handoutMasterIdLst>
  <p:sldIdLst>
    <p:sldId id="500" r:id="rId2"/>
    <p:sldId id="501" r:id="rId3"/>
    <p:sldId id="502" r:id="rId4"/>
    <p:sldId id="503" r:id="rId5"/>
    <p:sldId id="504" r:id="rId6"/>
    <p:sldId id="505" r:id="rId7"/>
    <p:sldId id="506" r:id="rId8"/>
    <p:sldId id="507" r:id="rId9"/>
    <p:sldId id="508" r:id="rId10"/>
    <p:sldId id="509" r:id="rId11"/>
    <p:sldId id="510" r:id="rId12"/>
    <p:sldId id="511" r:id="rId13"/>
    <p:sldId id="512" r:id="rId14"/>
    <p:sldId id="513" r:id="rId15"/>
    <p:sldId id="514" r:id="rId16"/>
    <p:sldId id="515" r:id="rId17"/>
    <p:sldId id="516" r:id="rId18"/>
    <p:sldId id="517" r:id="rId19"/>
    <p:sldId id="518" r:id="rId20"/>
    <p:sldId id="519" r:id="rId21"/>
    <p:sldId id="520" r:id="rId22"/>
    <p:sldId id="521" r:id="rId23"/>
    <p:sldId id="522" r:id="rId24"/>
    <p:sldId id="523" r:id="rId25"/>
    <p:sldId id="524" r:id="rId26"/>
    <p:sldId id="534" r:id="rId27"/>
    <p:sldId id="418" r:id="rId28"/>
    <p:sldId id="259" r:id="rId29"/>
    <p:sldId id="367" r:id="rId30"/>
    <p:sldId id="345" r:id="rId31"/>
    <p:sldId id="373" r:id="rId32"/>
    <p:sldId id="374" r:id="rId33"/>
    <p:sldId id="420" r:id="rId34"/>
    <p:sldId id="368" r:id="rId35"/>
    <p:sldId id="392" r:id="rId36"/>
    <p:sldId id="431" r:id="rId37"/>
    <p:sldId id="442" r:id="rId38"/>
    <p:sldId id="401" r:id="rId39"/>
    <p:sldId id="531" r:id="rId40"/>
    <p:sldId id="532" r:id="rId41"/>
    <p:sldId id="537" r:id="rId42"/>
    <p:sldId id="427" r:id="rId43"/>
    <p:sldId id="443" r:id="rId44"/>
    <p:sldId id="444" r:id="rId45"/>
    <p:sldId id="445" r:id="rId46"/>
    <p:sldId id="412" r:id="rId47"/>
    <p:sldId id="353" r:id="rId48"/>
    <p:sldId id="413" r:id="rId49"/>
    <p:sldId id="354" r:id="rId50"/>
    <p:sldId id="379" r:id="rId51"/>
    <p:sldId id="376" r:id="rId52"/>
    <p:sldId id="525" r:id="rId53"/>
    <p:sldId id="526" r:id="rId54"/>
    <p:sldId id="527" r:id="rId55"/>
    <p:sldId id="357" r:id="rId56"/>
    <p:sldId id="430" r:id="rId57"/>
    <p:sldId id="358" r:id="rId58"/>
    <p:sldId id="359" r:id="rId59"/>
    <p:sldId id="361" r:id="rId60"/>
    <p:sldId id="395" r:id="rId61"/>
    <p:sldId id="362" r:id="rId62"/>
    <p:sldId id="369" r:id="rId63"/>
    <p:sldId id="364" r:id="rId64"/>
    <p:sldId id="365" r:id="rId65"/>
    <p:sldId id="417" r:id="rId66"/>
    <p:sldId id="419" r:id="rId67"/>
    <p:sldId id="539" r:id="rId68"/>
    <p:sldId id="542" r:id="rId69"/>
    <p:sldId id="546" r:id="rId70"/>
  </p:sldIdLst>
  <p:sldSz cx="9144000" cy="6858000" type="screen4x3"/>
  <p:notesSz cx="6858000" cy="9180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CC66"/>
    <a:srgbClr val="FFDC77"/>
    <a:srgbClr val="006901"/>
    <a:srgbClr val="007701"/>
    <a:srgbClr val="003F00"/>
    <a:srgbClr val="C30101"/>
    <a:srgbClr val="0000FF"/>
    <a:srgbClr val="000000"/>
    <a:srgbClr val="FFFFFF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60" autoAdjust="0"/>
    <p:restoredTop sz="95513" autoAdjust="0"/>
  </p:normalViewPr>
  <p:slideViewPr>
    <p:cSldViewPr>
      <p:cViewPr>
        <p:scale>
          <a:sx n="100" d="100"/>
          <a:sy n="100" d="100"/>
        </p:scale>
        <p:origin x="-584" y="18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2520" y="-104"/>
      </p:cViewPr>
      <p:guideLst>
        <p:guide orient="horz" pos="2891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D8740342-88AF-394B-B732-DDB4ACA69DEA}" type="datetime1">
              <a:rPr lang="en-US"/>
              <a:pPr>
                <a:defRPr/>
              </a:pPr>
              <a:t>2/17/17</a:t>
            </a:fld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CCD0701C-8767-7748-BB28-F52BB2FD0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75A0A98-2420-AA46-97BE-521E26A34E3C}" type="datetime1">
              <a:rPr lang="en-US"/>
              <a:pPr>
                <a:defRPr/>
              </a:pPr>
              <a:t>2/17/17</a:t>
            </a:fld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5063" y="688975"/>
            <a:ext cx="4591050" cy="344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60863"/>
            <a:ext cx="548640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39AECCE-B0FE-4E46-839A-6B1EA38F7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86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17CFF4-B237-0E4C-BE91-19C18C04C462}" type="slidenum">
              <a:rPr lang="en-US">
                <a:latin typeface="Times" charset="0"/>
              </a:rPr>
              <a:pPr/>
              <a:t>29</a:t>
            </a:fld>
            <a:endParaRPr lang="en-US">
              <a:latin typeface="Times" charset="0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11E31-A891-7145-813C-32B07326DB4A}" type="slidenum">
              <a:rPr lang="en-US">
                <a:latin typeface="Times" charset="0"/>
              </a:rPr>
              <a:pPr/>
              <a:t>30</a:t>
            </a:fld>
            <a:endParaRPr lang="en-US">
              <a:latin typeface="Times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827501BC-4349-A844-BA03-C42FA1A8B46F}" type="slidenum">
              <a:rPr lang="en-US" sz="1200"/>
              <a:pPr algn="r" eaLnBrk="0" hangingPunct="0"/>
              <a:t>31</a:t>
            </a:fld>
            <a:endParaRPr lang="en-US" sz="1200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4DA43024-AE97-8043-AC15-2820158D0ECF}" type="slidenum">
              <a:rPr lang="en-US" sz="1200"/>
              <a:pPr algn="r" eaLnBrk="0" hangingPunct="0"/>
              <a:t>32</a:t>
            </a:fld>
            <a:endParaRPr lang="en-US" sz="12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4DA43024-AE97-8043-AC15-2820158D0ECF}" type="slidenum">
              <a:rPr lang="en-US" sz="1200"/>
              <a:pPr algn="r" eaLnBrk="0" hangingPunct="0"/>
              <a:t>33</a:t>
            </a:fld>
            <a:endParaRPr lang="en-US" sz="12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686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64C40B-BD92-904B-B0D1-39491AF29CEA}" type="slidenum">
              <a:rPr lang="en-US">
                <a:latin typeface="Times" charset="0"/>
              </a:rPr>
              <a:pPr/>
              <a:t>34</a:t>
            </a:fld>
            <a:endParaRPr lang="en-US">
              <a:latin typeface="Times" charset="0"/>
            </a:endParaRPr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35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36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37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3C524-CB1F-434F-95D0-E437F9425D12}" type="slidenum">
              <a:rPr lang="en-US">
                <a:latin typeface="Times" charset="0"/>
              </a:rPr>
              <a:pPr/>
              <a:t>38</a:t>
            </a:fld>
            <a:endParaRPr lang="en-US">
              <a:latin typeface="Times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3C524-CB1F-434F-95D0-E437F9425D12}" type="slidenum">
              <a:rPr lang="en-US">
                <a:latin typeface="Times" charset="0"/>
              </a:rPr>
              <a:pPr/>
              <a:t>39</a:t>
            </a:fld>
            <a:endParaRPr lang="en-US">
              <a:latin typeface="Times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3C524-CB1F-434F-95D0-E437F9425D12}" type="slidenum">
              <a:rPr lang="en-US">
                <a:latin typeface="Times" charset="0"/>
              </a:rPr>
              <a:pPr/>
              <a:t>40</a:t>
            </a:fld>
            <a:endParaRPr lang="en-US">
              <a:latin typeface="Times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3C524-CB1F-434F-95D0-E437F9425D12}" type="slidenum">
              <a:rPr lang="en-US">
                <a:latin typeface="Times" charset="0"/>
              </a:rPr>
              <a:pPr/>
              <a:t>41</a:t>
            </a:fld>
            <a:endParaRPr lang="en-US">
              <a:latin typeface="Times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42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43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44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45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46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DA2730-C559-6149-AF69-33893FB84282}" type="slidenum">
              <a:rPr lang="en-US">
                <a:latin typeface="Times" charset="0"/>
              </a:rPr>
              <a:pPr/>
              <a:t>47</a:t>
            </a:fld>
            <a:endParaRPr lang="en-US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DA2730-C559-6149-AF69-33893FB84282}" type="slidenum">
              <a:rPr lang="en-US">
                <a:latin typeface="Times" charset="0"/>
              </a:rPr>
              <a:pPr/>
              <a:t>48</a:t>
            </a:fld>
            <a:endParaRPr lang="en-US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4915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53249C-0124-C842-94CC-967B691BC945}" type="slidenum">
              <a:rPr lang="en-US">
                <a:latin typeface="Times" charset="0"/>
              </a:rPr>
              <a:pPr/>
              <a:t>49</a:t>
            </a:fld>
            <a:endParaRPr lang="en-US">
              <a:latin typeface="Times" charset="0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D2754D03-7674-2A4F-ACED-F50A6153A886}" type="slidenum">
              <a:rPr lang="en-US" sz="1200"/>
              <a:pPr algn="r" eaLnBrk="0" hangingPunct="0"/>
              <a:t>50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51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52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53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54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7796D4-2468-D241-AEE4-66E9989D8D25}" type="slidenum">
              <a:rPr lang="en-US">
                <a:latin typeface="Times" charset="0"/>
              </a:rPr>
              <a:pPr/>
              <a:t>55</a:t>
            </a:fld>
            <a:endParaRPr lang="en-US">
              <a:latin typeface="Times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D2754D03-7674-2A4F-ACED-F50A6153A886}" type="slidenum">
              <a:rPr lang="en-US" sz="1200"/>
              <a:pPr algn="r" eaLnBrk="0" hangingPunct="0"/>
              <a:t>56</a:t>
            </a:fld>
            <a:endParaRPr lang="en-U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349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A22F2C-74E5-1B42-B6C2-D65B614F5CB8}" type="slidenum">
              <a:rPr lang="en-US">
                <a:latin typeface="Times" charset="0"/>
              </a:rPr>
              <a:pPr/>
              <a:t>57</a:t>
            </a:fld>
            <a:endParaRPr lang="en-US">
              <a:latin typeface="Times" charset="0"/>
            </a:endParaRPr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553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EA7B2-6225-2841-AD00-BA1FADCBDB0A}" type="slidenum">
              <a:rPr lang="en-US">
                <a:latin typeface="Times" charset="0"/>
              </a:rPr>
              <a:pPr/>
              <a:t>58</a:t>
            </a:fld>
            <a:endParaRPr lang="en-US">
              <a:latin typeface="Times" charset="0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64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65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66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67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320F90B-4549-8B42-8271-881C773E68E5}" type="slidenum">
              <a:rPr lang="en-US" sz="1200"/>
              <a:pPr algn="r" eaLnBrk="0" hangingPunct="0"/>
              <a:t>68</a:t>
            </a:fld>
            <a:endParaRPr lang="en-US" sz="12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320F90B-4549-8B42-8271-881C773E68E5}" type="slidenum">
              <a:rPr lang="en-US" sz="1200"/>
              <a:pPr algn="r" eaLnBrk="0" hangingPunct="0"/>
              <a:t>69</a:t>
            </a:fld>
            <a:endParaRPr lang="en-US" sz="1200"/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DC51DA-B95C-D341-B962-2E8ACE502E8E}" type="slidenum">
              <a:rPr lang="en-US">
                <a:latin typeface="Times" charset="0"/>
              </a:rPr>
              <a:pPr/>
              <a:t>26</a:t>
            </a:fld>
            <a:endParaRPr lang="en-US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2CC2A0-207B-324C-9854-DFDA1863FDE1}" type="datetime1">
              <a:rPr lang="en-US" smtClean="0"/>
              <a:pPr>
                <a:defRPr/>
              </a:pPr>
              <a:t>2/17/17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AEA901-911E-8F4B-ADE6-4DAAFA38A1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347133-5F69-4640-A4AA-4405A49ED681}" type="datetime1">
              <a:rPr lang="en-US" smtClean="0"/>
              <a:pPr>
                <a:defRPr/>
              </a:pPr>
              <a:t>2/17/17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298BF-2ED1-C641-8AF2-D62E0FB0FC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128916-3468-0F48-8867-0723C64D51C4}" type="datetime1">
              <a:rPr lang="en-US" smtClean="0"/>
              <a:pPr>
                <a:defRPr/>
              </a:pPr>
              <a:t>2/17/17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830AD8-A0C4-9245-9CC9-F064FDAEB2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D8990-19E4-624D-A52F-29D476C99851}" type="datetime1">
              <a:rPr lang="en-US"/>
              <a:pPr>
                <a:defRPr/>
              </a:pPr>
              <a:t>2/17/17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C437-0A12-3E4A-B959-FB613AA65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02895-75B7-7F42-B0DA-5DCF2C23CB47}" type="datetime1">
              <a:rPr lang="en-US"/>
              <a:pPr>
                <a:defRPr/>
              </a:pPr>
              <a:t>2/17/17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BABC7-3438-0242-9902-1569626FF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0037E-6282-DB40-B0DA-163EFCF72F80}" type="datetime1">
              <a:rPr lang="en-US"/>
              <a:pPr>
                <a:defRPr/>
              </a:pPr>
              <a:t>2/17/17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1D5DB-31D2-E845-B1D6-42C544E9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69239-3426-2942-8EA9-48A848B123C2}" type="datetime1">
              <a:rPr lang="en-US"/>
              <a:pPr>
                <a:defRPr/>
              </a:pPr>
              <a:t>2/17/17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A4C9D-5E3E-F844-B17C-D86FA4D50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166F8-CE87-8B43-BAE2-65CDED238B66}" type="datetime1">
              <a:rPr lang="en-US" smtClean="0"/>
              <a:pPr>
                <a:defRPr/>
              </a:pPr>
              <a:t>2/17/17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144613-3C06-4C49-AAF4-D49BC73B3724}" type="datetime1">
              <a:rPr lang="en-US" smtClean="0"/>
              <a:pPr>
                <a:defRPr/>
              </a:pPr>
              <a:t>2/17/17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2BA3FF-04C3-304C-AFAC-535F33ABCD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AF616D-1AB2-584A-ABDC-F8AFEBF9E4D3}" type="datetime1">
              <a:rPr lang="en-US" smtClean="0"/>
              <a:pPr>
                <a:defRPr/>
              </a:pPr>
              <a:t>2/17/17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5A3C15-6233-A445-AFD5-FCAA310809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FD230F-A3F0-5041-8E23-129B9FF44FF8}" type="datetime1">
              <a:rPr lang="en-US" smtClean="0"/>
              <a:pPr>
                <a:defRPr/>
              </a:pPr>
              <a:t>2/17/17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15CF69-2477-6646-8D09-BB92A8E738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AF37C9-2858-2148-A578-424EB224237F}" type="datetime1">
              <a:rPr lang="en-US" smtClean="0"/>
              <a:pPr>
                <a:defRPr/>
              </a:pPr>
              <a:t>2/17/17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FBA6AC-771E-6B4B-A2B5-C6E1E0B157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818DE9-B5AB-A045-89EF-2CB70DA3856F}" type="datetime1">
              <a:rPr lang="en-US" smtClean="0"/>
              <a:pPr>
                <a:defRPr/>
              </a:pPr>
              <a:t>2/17/17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B258C2-9E0C-F843-94B0-06B40E8DF8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1F48C1-105D-9946-8B5E-4E7A0D78D215}" type="datetime1">
              <a:rPr lang="en-US" smtClean="0"/>
              <a:pPr>
                <a:defRPr/>
              </a:pPr>
              <a:t>2/17/17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B5DC3-9D3E-EE47-91E6-964F596B2A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6CA918-6897-3547-9585-3256AAB893D3}" type="datetime1">
              <a:rPr lang="en-US" smtClean="0"/>
              <a:pPr>
                <a:defRPr/>
              </a:pPr>
              <a:t>2/17/17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4FF567-FC49-4B4E-BB0F-A4A90FB61F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0232422-39F9-8E4E-9D55-B4F015B40938}" type="datetime1">
              <a:rPr lang="en-US" smtClean="0"/>
              <a:pPr>
                <a:defRPr/>
              </a:pPr>
              <a:t>2/17/17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www.musicachievementcouncil.org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65C1D2B-DEBA-2D44-B1C4-CDFCB62A14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1" r:id="rId12"/>
    <p:sldLayoutId id="2147484082" r:id="rId13"/>
    <p:sldLayoutId id="2147484083" r:id="rId14"/>
    <p:sldLayoutId id="2147484084" r:id="rId15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34.png"/><Relationship Id="rId1" Type="http://schemas.openxmlformats.org/officeDocument/2006/relationships/video" Target="file://localhost/Users/marcianeel/Desktop/NAfME%202017%20R&amp;R%20PPT%20Videos/PPT%20Slide%2032%20Elementary%20Band%20at%20HS%20Hafltime%20Show.MOV" TargetMode="Externa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47.png"/><Relationship Id="rId1" Type="http://schemas.openxmlformats.org/officeDocument/2006/relationships/video" Target="file://localhost/Users/marcianeel/Desktop/NAfME%202017%20R&amp;R%20PPT%20Videos/PPT%20Slide%2040%20Mariachi%20Performance:Bailey.mov" TargetMode="External"/><Relationship Id="rId2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52.png"/><Relationship Id="rId1" Type="http://schemas.openxmlformats.org/officeDocument/2006/relationships/video" Target="file://localhost/Users/marcianeel/Desktop/NAfME%202017%20R&amp;R%20PPT%20Videos/PPT%20Slide%2046%20The%20Parent%20Band.mp4" TargetMode="External"/><Relationship Id="rId2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5" Type="http://schemas.openxmlformats.org/officeDocument/2006/relationships/image" Target="../media/image55.jpe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58.png"/><Relationship Id="rId1" Type="http://schemas.openxmlformats.org/officeDocument/2006/relationships/video" Target="file://localhost/Users/marcianeel/Desktop/NAfME%202017%20R&amp;R%20PPT%20Videos/PPT%20Slide%2045%20Why%20Kids%20Stay%20in%20Band.mp4" TargetMode="External"/><Relationship Id="rId2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5.png"/><Relationship Id="rId5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68.png"/><Relationship Id="rId1" Type="http://schemas.openxmlformats.org/officeDocument/2006/relationships/video" Target="file://localhost/Users/marcianeel/Desktop/NAfME%202017%20R&amp;R%20PPT%20Videos/PPT%20Slide%2053%20There%20Is%20A%20Place.mp4" TargetMode="External"/><Relationship Id="rId2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9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image" Target="../media/image73.png"/><Relationship Id="rId1" Type="http://schemas.openxmlformats.org/officeDocument/2006/relationships/video" Target="file://localhost/Users/marcianeel/Desktop/NAfME%202017%20R&amp;R%20PPT%20Videos/PPT%20Slide%2057%20First%20Performance%20Concert.mov" TargetMode="External"/><Relationship Id="rId2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4" Type="http://schemas.openxmlformats.org/officeDocument/2006/relationships/image" Target="../media/image24.png"/><Relationship Id="rId5" Type="http://schemas.openxmlformats.org/officeDocument/2006/relationships/image" Target="../media/image79.png"/><Relationship Id="rId1" Type="http://schemas.openxmlformats.org/officeDocument/2006/relationships/video" Target="file://localhost/Users/marcianeel/Desktop/NAfME%202017%20R&amp;R%20PPT%20Videos/RPPT%20Slide%2065%20DrTim.mp4" TargetMode="External"/><Relationship Id="rId2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80.png"/><Relationship Id="rId5" Type="http://schemas.openxmlformats.org/officeDocument/2006/relationships/image" Target="../media/image11.jpe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81.jpe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6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1.png"/><Relationship Id="rId12" Type="http://schemas.openxmlformats.org/officeDocument/2006/relationships/image" Target="../media/image92.jpeg"/><Relationship Id="rId13" Type="http://schemas.openxmlformats.org/officeDocument/2006/relationships/image" Target="../media/image93.png"/><Relationship Id="rId14" Type="http://schemas.openxmlformats.org/officeDocument/2006/relationships/image" Target="../media/image24.png"/><Relationship Id="rId15" Type="http://schemas.openxmlformats.org/officeDocument/2006/relationships/image" Target="../media/image94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3.png"/><Relationship Id="rId4" Type="http://schemas.openxmlformats.org/officeDocument/2006/relationships/image" Target="../media/image84.jpeg"/><Relationship Id="rId5" Type="http://schemas.openxmlformats.org/officeDocument/2006/relationships/image" Target="../media/image85.png"/><Relationship Id="rId6" Type="http://schemas.openxmlformats.org/officeDocument/2006/relationships/image" Target="../media/image86.jpeg"/><Relationship Id="rId7" Type="http://schemas.openxmlformats.org/officeDocument/2006/relationships/image" Target="../media/image87.jpeg"/><Relationship Id="rId8" Type="http://schemas.openxmlformats.org/officeDocument/2006/relationships/image" Target="../media/image88.jpeg"/><Relationship Id="rId9" Type="http://schemas.openxmlformats.org/officeDocument/2006/relationships/image" Target="../media/image89.png"/><Relationship Id="rId10" Type="http://schemas.openxmlformats.org/officeDocument/2006/relationships/image" Target="../media/image90.png"/></Relationships>
</file>

<file path=ppt/slides/_rels/slide6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1.png"/><Relationship Id="rId12" Type="http://schemas.openxmlformats.org/officeDocument/2006/relationships/image" Target="../media/image92.jpeg"/><Relationship Id="rId13" Type="http://schemas.openxmlformats.org/officeDocument/2006/relationships/image" Target="../media/image93.png"/><Relationship Id="rId14" Type="http://schemas.openxmlformats.org/officeDocument/2006/relationships/image" Target="../media/image24.png"/><Relationship Id="rId15" Type="http://schemas.openxmlformats.org/officeDocument/2006/relationships/image" Target="../media/image94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3.png"/><Relationship Id="rId4" Type="http://schemas.openxmlformats.org/officeDocument/2006/relationships/image" Target="../media/image84.jpeg"/><Relationship Id="rId5" Type="http://schemas.openxmlformats.org/officeDocument/2006/relationships/image" Target="../media/image85.png"/><Relationship Id="rId6" Type="http://schemas.openxmlformats.org/officeDocument/2006/relationships/image" Target="../media/image86.jpeg"/><Relationship Id="rId7" Type="http://schemas.openxmlformats.org/officeDocument/2006/relationships/image" Target="../media/image87.jpeg"/><Relationship Id="rId8" Type="http://schemas.openxmlformats.org/officeDocument/2006/relationships/image" Target="../media/image88.jpeg"/><Relationship Id="rId9" Type="http://schemas.openxmlformats.org/officeDocument/2006/relationships/image" Target="../media/image89.png"/><Relationship Id="rId10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57200" y="2971800"/>
            <a:ext cx="6172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purpose is </a:t>
            </a:r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to enable more students to begin and continue in instrumental music programs.</a:t>
            </a:r>
            <a:endParaRPr lang="en-US" sz="4000" i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143000"/>
            <a:ext cx="8686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The </a:t>
            </a:r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Music Achievement Council (MAC)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 is an action-oriented, non-profit organization whose sole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" name="Picture 7" descr="MAC Logo Transp Pic Onl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0" y="2349500"/>
            <a:ext cx="1587500" cy="34417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FREE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of: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00B000"/>
                </a:solidFill>
                <a:latin typeface="+mn-lt"/>
              </a:rPr>
              <a:t>Bridging the Gap between </a:t>
            </a:r>
          </a:p>
          <a:p>
            <a:pPr algn="ctr"/>
            <a:r>
              <a:rPr lang="en-US" sz="4800" b="1" i="1" dirty="0" smtClean="0">
                <a:solidFill>
                  <a:srgbClr val="00B000"/>
                </a:solidFill>
                <a:latin typeface="+mn-lt"/>
              </a:rPr>
              <a:t>Middle School and High School</a:t>
            </a:r>
            <a:endParaRPr lang="en-US" sz="4800" b="1" i="1" dirty="0">
              <a:solidFill>
                <a:srgbClr val="00B000"/>
              </a:solidFill>
              <a:latin typeface="+mn-lt"/>
            </a:endParaRPr>
          </a:p>
        </p:txBody>
      </p:sp>
      <p:pic>
        <p:nvPicPr>
          <p:cNvPr id="9" name="Picture 8" descr="Bridging the Gap Cover:U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219200"/>
            <a:ext cx="3352800" cy="46355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5562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  <a:latin typeface="+mn-lt"/>
              </a:rPr>
              <a:t>The First Performance Demo Concert for Band and/or Orchestra 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features sheet music, parts, sample letters, programs and student certificates for beginning ensembles. Students can perform a composition in seven short weeks with the materials provided!</a:t>
            </a:r>
            <a:endParaRPr lang="en-US" sz="3200" i="1" dirty="0" smtClean="0">
              <a:solidFill>
                <a:schemeClr val="bg1"/>
              </a:solidFill>
              <a:latin typeface="+mn-lt"/>
            </a:endParaRPr>
          </a:p>
          <a:p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914400"/>
            <a:ext cx="2362200" cy="295364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2819400"/>
            <a:ext cx="2514600" cy="2903387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524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Music Achievement Council. </a:t>
            </a:r>
            <a:endParaRPr lang="en-US" sz="40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1" name="Picture 10" descr="Greg Bim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819400"/>
            <a:ext cx="2743200" cy="2743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418436" y="2362200"/>
            <a:ext cx="21921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  <a:latin typeface="+mn-lt"/>
              </a:rPr>
              <a:t>Greg </a:t>
            </a:r>
            <a:r>
              <a:rPr lang="en-US" sz="3200" b="1" i="1" dirty="0" err="1" smtClean="0">
                <a:solidFill>
                  <a:srgbClr val="FFFFFF"/>
                </a:solidFill>
                <a:latin typeface="+mn-lt"/>
              </a:rPr>
              <a:t>Bimm</a:t>
            </a:r>
            <a:endParaRPr lang="en-US" sz="3200" b="1" i="1" dirty="0">
              <a:latin typeface="+mn-lt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Music Achievement Council. </a:t>
            </a:r>
            <a:endParaRPr lang="en-US" sz="4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6750" y="2514600"/>
            <a:ext cx="31986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  <a:latin typeface="+mn-lt"/>
              </a:rPr>
              <a:t>Charlie </a:t>
            </a:r>
            <a:r>
              <a:rPr lang="en-US" sz="3200" b="1" i="1" dirty="0" err="1" smtClean="0">
                <a:solidFill>
                  <a:srgbClr val="FFFFFF"/>
                </a:solidFill>
                <a:latin typeface="+mn-lt"/>
              </a:rPr>
              <a:t>Menghini</a:t>
            </a:r>
            <a:endParaRPr lang="en-US" sz="3200" b="1" i="1" dirty="0">
              <a:latin typeface="+mn-lt"/>
            </a:endParaRPr>
          </a:p>
        </p:txBody>
      </p:sp>
      <p:pic>
        <p:nvPicPr>
          <p:cNvPr id="14" name="Picture 13" descr="Charlie Menghini-USED THIS 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971800"/>
            <a:ext cx="2159000" cy="305268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524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Music Achievement Council. </a:t>
            </a:r>
            <a:endParaRPr lang="en-US" sz="4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3727" y="2362200"/>
            <a:ext cx="23568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  <a:latin typeface="+mn-lt"/>
              </a:rPr>
              <a:t>Marcia Neel</a:t>
            </a:r>
            <a:endParaRPr lang="en-US" sz="3200" b="1" i="1" dirty="0">
              <a:latin typeface="+mn-lt"/>
            </a:endParaRPr>
          </a:p>
        </p:txBody>
      </p:sp>
      <p:pic>
        <p:nvPicPr>
          <p:cNvPr id="13" name="Picture 12" descr="For MAC PP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977" y="3048000"/>
            <a:ext cx="2449623" cy="2209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524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They are based on real world strategies shared  by the profession’s most successful music educators.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Three of these publications are provided online at no charge by the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Music Achievement Council. </a:t>
            </a:r>
            <a:endParaRPr lang="en-US" sz="4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200" y="2362200"/>
            <a:ext cx="22781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FFFF"/>
                </a:solidFill>
                <a:latin typeface="+mn-lt"/>
              </a:rPr>
              <a:t>Terry Shade</a:t>
            </a:r>
            <a:endParaRPr lang="en-US" sz="3200" b="1" i="1" dirty="0">
              <a:latin typeface="+mn-lt"/>
            </a:endParaRPr>
          </a:p>
        </p:txBody>
      </p:sp>
      <p:pic>
        <p:nvPicPr>
          <p:cNvPr id="11" name="Picture 10" descr="Terry Shad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2819400"/>
            <a:ext cx="2451100" cy="27813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" name="Picture 8" descr="3-12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0"/>
            <a:ext cx="7086600" cy="461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7" name="Picture 6" descr="Research Tells U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3429000"/>
            <a:ext cx="2537209" cy="25654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947916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  <a:latin typeface="+mn-lt"/>
              </a:rPr>
              <a:t>Music making has been </a:t>
            </a:r>
            <a:r>
              <a:rPr lang="en-US" sz="3600" i="1" u="sng" dirty="0" smtClean="0">
                <a:solidFill>
                  <a:srgbClr val="FFFF00"/>
                </a:solidFill>
                <a:latin typeface="+mn-lt"/>
              </a:rPr>
              <a:t>scientifically </a:t>
            </a:r>
            <a:r>
              <a:rPr lang="en-US" sz="3600" i="1" dirty="0" smtClean="0">
                <a:solidFill>
                  <a:schemeClr val="bg1"/>
                </a:solidFill>
                <a:latin typeface="+mn-lt"/>
              </a:rPr>
              <a:t>proven to:</a:t>
            </a:r>
          </a:p>
          <a:p>
            <a:endParaRPr lang="en-US" sz="40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16002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Exercise the brain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+mn-lt"/>
              </a:rPr>
              <a:t>   </a:t>
            </a:r>
            <a:endParaRPr lang="en-US" sz="4000" b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22098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Inspire creativity</a:t>
            </a:r>
          </a:p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      </a:t>
            </a:r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28194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Increase productivity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+mn-lt"/>
              </a:rPr>
              <a:t>         </a:t>
            </a:r>
            <a:endParaRPr lang="en-US" sz="40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34290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Fight memory loss</a:t>
            </a:r>
          </a:p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           </a:t>
            </a:r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40386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Reduce stress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+mn-lt"/>
              </a:rPr>
              <a:t>               </a:t>
            </a:r>
            <a:endParaRPr lang="en-US" sz="40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57600" y="46482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Lower blood pressure</a:t>
            </a:r>
          </a:p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                  </a:t>
            </a:r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9600" y="5221069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Build confidence</a:t>
            </a:r>
            <a:endParaRPr lang="en-US" sz="4000" b="1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9200" y="5824716"/>
            <a:ext cx="7010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+mn-lt"/>
              </a:rPr>
              <a:t>Stave off depression</a:t>
            </a:r>
          </a:p>
          <a:p>
            <a:pPr algn="ctr"/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ATTENDANCE RATES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ROSE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87%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Attendance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93%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Attendance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91%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Attendance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DISCIPLINE REPORTS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FELL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4.34</a:t>
            </a:r>
            <a:r>
              <a:rPr lang="en-US" sz="4000" dirty="0" smtClean="0">
                <a:solidFill>
                  <a:srgbClr val="FFCC00"/>
                </a:solidFill>
                <a:latin typeface="+mn-lt"/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over 4 years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3.23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over 4 years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3.75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over 4 years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1722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7" name="Content Placeholder 4" descr="07_Img2362_LOW.jpg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733800" y="3505200"/>
            <a:ext cx="4016568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457200" y="914400"/>
            <a:ext cx="795403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96 percent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of public school principals 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believe that participating in music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education encourages and motivates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students to stay in school longer.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(Harris Poll) </a:t>
            </a:r>
            <a:endParaRPr lang="en-US" sz="4000" dirty="0">
              <a:latin typeface="+mn-lt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GPAs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ROSE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2.51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2.89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Average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2.61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Average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GRADUATION RATES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ROSE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86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60%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91%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Average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81%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Average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ACT SCORES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ROSE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with increased study in music.  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83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&gt; 1 Year of Music: 	</a:t>
            </a:r>
            <a:endParaRPr lang="en-US" sz="40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191000" y="29718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16.95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17.20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Math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191000" y="4191000"/>
            <a:ext cx="495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19.58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18.67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Math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191000" y="35814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17.64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Eng, </a:t>
            </a:r>
            <a:r>
              <a:rPr lang="en-US" sz="4000" i="1" dirty="0" smtClean="0">
                <a:solidFill>
                  <a:srgbClr val="FFFF00"/>
                </a:solidFill>
                <a:latin typeface="+mn-lt"/>
              </a:rPr>
              <a:t>17.62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 Math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WHAT WAS LEARNED?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066800"/>
            <a:ext cx="8305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i="1" dirty="0" smtClean="0">
                <a:solidFill>
                  <a:srgbClr val="FFFFFF"/>
                </a:solidFill>
                <a:latin typeface="+mn-lt"/>
              </a:rPr>
              <a:t>The </a:t>
            </a:r>
            <a:r>
              <a:rPr lang="en-US" sz="4800" dirty="0" smtClean="0">
                <a:solidFill>
                  <a:srgbClr val="FFFF00"/>
                </a:solidFill>
                <a:latin typeface="+mn-lt"/>
              </a:rPr>
              <a:t>MORE</a:t>
            </a:r>
            <a:r>
              <a:rPr lang="en-US" sz="4800" i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800" i="1" dirty="0" smtClean="0">
                <a:solidFill>
                  <a:srgbClr val="FFFFFF"/>
                </a:solidFill>
                <a:latin typeface="+mn-lt"/>
              </a:rPr>
              <a:t>a student participates in </a:t>
            </a:r>
            <a:r>
              <a:rPr lang="en-US" sz="4800" dirty="0" smtClean="0">
                <a:solidFill>
                  <a:srgbClr val="FFFF00"/>
                </a:solidFill>
                <a:latin typeface="+mn-lt"/>
              </a:rPr>
              <a:t>MUSIC</a:t>
            </a:r>
            <a:r>
              <a:rPr lang="en-US" sz="4800" i="1" dirty="0" smtClean="0">
                <a:solidFill>
                  <a:srgbClr val="FFFFFF"/>
                </a:solidFill>
                <a:latin typeface="+mn-lt"/>
              </a:rPr>
              <a:t>, </a:t>
            </a:r>
          </a:p>
          <a:p>
            <a:pPr algn="ctr"/>
            <a:r>
              <a:rPr lang="en-US" sz="4800" i="1" dirty="0" smtClean="0">
                <a:solidFill>
                  <a:srgbClr val="FFFFFF"/>
                </a:solidFill>
                <a:latin typeface="+mn-lt"/>
              </a:rPr>
              <a:t>the more </a:t>
            </a:r>
            <a:r>
              <a:rPr lang="en-US" sz="4800" dirty="0" smtClean="0">
                <a:solidFill>
                  <a:srgbClr val="FFFF00"/>
                </a:solidFill>
                <a:latin typeface="+mn-lt"/>
              </a:rPr>
              <a:t>POSITIVE </a:t>
            </a:r>
            <a:r>
              <a:rPr lang="en-US" sz="4800" i="1" dirty="0" smtClean="0">
                <a:solidFill>
                  <a:srgbClr val="FFFFFF"/>
                </a:solidFill>
                <a:latin typeface="+mn-lt"/>
              </a:rPr>
              <a:t>these </a:t>
            </a:r>
            <a:r>
              <a:rPr lang="en-US" sz="4800" dirty="0" smtClean="0">
                <a:solidFill>
                  <a:srgbClr val="FFFF00"/>
                </a:solidFill>
                <a:latin typeface="+mn-lt"/>
              </a:rPr>
              <a:t>BENEFITS </a:t>
            </a:r>
            <a:r>
              <a:rPr lang="en-US" sz="4800" i="1" dirty="0" smtClean="0">
                <a:solidFill>
                  <a:srgbClr val="FFFFFF"/>
                </a:solidFill>
                <a:latin typeface="+mn-lt"/>
              </a:rPr>
              <a:t>become. </a:t>
            </a:r>
            <a:endParaRPr lang="en-US" sz="480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359382"/>
            <a:ext cx="7162800" cy="2422418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FAMOUS QUOTES. . .</a:t>
            </a:r>
          </a:p>
        </p:txBody>
      </p:sp>
      <p:pic>
        <p:nvPicPr>
          <p:cNvPr id="10" name="Content Placeholder 4" descr="07_Img2362_LOW.jp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51045" y="2895600"/>
            <a:ext cx="5164155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228600" y="914400"/>
            <a:ext cx="86847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Music has the power of producing a 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certain effect on the moral character of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of the soul.</a:t>
            </a:r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	</a:t>
            </a:r>
            <a:endParaRPr lang="en-US" sz="40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2133600"/>
            <a:ext cx="2685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. . . Aristotle</a:t>
            </a:r>
            <a:endParaRPr lang="en-US" sz="4000" dirty="0">
              <a:latin typeface="+mn-lt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FAMOUS QUOTES. . 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7200" y="1219200"/>
            <a:ext cx="464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Music furnishes a delightful recreation</a:t>
            </a:r>
          </a:p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for the hours of respite from the cares of the day, and lasts us through life.</a:t>
            </a:r>
          </a:p>
        </p:txBody>
      </p:sp>
      <p:pic>
        <p:nvPicPr>
          <p:cNvPr id="7" name="Picture 6" descr="Screen Shot 2015-12-08 at 5.44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43000"/>
            <a:ext cx="3728703" cy="4256088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495800" y="51816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n-lt"/>
              </a:rPr>
              <a:t>. . . Thomas Jefferson</a:t>
            </a:r>
            <a:endParaRPr lang="en-US" sz="4000" dirty="0">
              <a:latin typeface="+mn-lt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27000">
              <a:schemeClr val="bg1">
                <a:lumMod val="50000"/>
              </a:schemeClr>
            </a:gs>
            <a:gs pos="100000">
              <a:srgbClr val="FFFFFF"/>
            </a:gs>
            <a:gs pos="63000">
              <a:schemeClr val="bg1">
                <a:lumMod val="50000"/>
                <a:alpha val="64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030"/>
          <p:cNvSpPr txBox="1"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000" b="1" i="1" dirty="0" err="1" smtClean="0">
                <a:solidFill>
                  <a:srgbClr val="C30101"/>
                </a:solidFill>
                <a:latin typeface="+mn-lt"/>
              </a:rPr>
              <a:t>www.MusicAchievementCouncil.org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solidFill>
                <a:srgbClr val="C3010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iPhone Graph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914400"/>
            <a:ext cx="990600" cy="123325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0" y="1295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30101"/>
                </a:solidFill>
                <a:latin typeface="+mn-lt"/>
              </a:rPr>
              <a:t>Marcia Neel</a:t>
            </a:r>
            <a:endParaRPr lang="en-US" sz="3600" b="1" dirty="0">
              <a:solidFill>
                <a:srgbClr val="C3010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28800" y="4191000"/>
            <a:ext cx="56010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+mn-lt"/>
              </a:rPr>
              <a:t>February 18, 2017        12:30 PM</a:t>
            </a:r>
            <a:endParaRPr lang="en-US" sz="3200" b="1" dirty="0">
              <a:latin typeface="+mn-lt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0" y="7620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You </a:t>
            </a:r>
            <a:r>
              <a:rPr lang="en-US" sz="4000" b="1" i="1" u="sng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CAN</a:t>
            </a:r>
            <a:r>
              <a:rPr lang="en-US" sz="4000" b="1" i="1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Successfully Recruit and Retain</a:t>
            </a:r>
          </a:p>
          <a:p>
            <a:pPr algn="ctr"/>
            <a:r>
              <a:rPr lang="en-US" sz="4000" b="1" i="1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Even </a:t>
            </a:r>
            <a:r>
              <a:rPr lang="en-US" sz="4000" b="1" i="1" u="sng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MORE</a:t>
            </a:r>
            <a:r>
              <a:rPr lang="en-US" sz="4000" b="1" i="1" dirty="0" smtClean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Students!</a:t>
            </a:r>
            <a:endParaRPr lang="en-US" sz="4000" dirty="0">
              <a:solidFill>
                <a:srgbClr val="C30101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24" name="Rectangle 1030"/>
          <p:cNvSpPr txBox="1">
            <a:spLocks noChangeArrowheads="1"/>
          </p:cNvSpPr>
          <p:nvPr/>
        </p:nvSpPr>
        <p:spPr bwMode="auto">
          <a:xfrm>
            <a:off x="0" y="53340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i="1" dirty="0" err="1" smtClean="0">
                <a:solidFill>
                  <a:srgbClr val="C30101"/>
                </a:solidFill>
                <a:latin typeface="+mn-lt"/>
              </a:rPr>
              <a:t>www.MusicEdConsultants.net</a:t>
            </a:r>
            <a:r>
              <a:rPr lang="en-US" sz="3200" b="1" i="1" dirty="0" smtClean="0">
                <a:solidFill>
                  <a:srgbClr val="C30101"/>
                </a:solidFill>
                <a:latin typeface="+mn-lt"/>
              </a:rPr>
              <a:t>/conference-materials</a:t>
            </a: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solidFill>
                <a:srgbClr val="C3010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Rectangle 1030"/>
          <p:cNvSpPr txBox="1">
            <a:spLocks noChangeArrowheads="1"/>
          </p:cNvSpPr>
          <p:nvPr/>
        </p:nvSpPr>
        <p:spPr bwMode="auto">
          <a:xfrm>
            <a:off x="0" y="48768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800" b="1" i="1" dirty="0" smtClean="0">
                <a:solidFill>
                  <a:srgbClr val="C30101"/>
                </a:solidFill>
                <a:latin typeface="+mn-lt"/>
              </a:rPr>
              <a:t>PPT, Session, and Videos will be Posted Online at:</a:t>
            </a:r>
            <a:endParaRPr kumimoji="0" lang="en-US" sz="2800" b="1" i="1" u="none" strike="noStrike" kern="1200" cap="none" spc="0" normalizeH="0" baseline="0" noProof="0" dirty="0" smtClean="0">
              <a:ln>
                <a:noFill/>
              </a:ln>
              <a:solidFill>
                <a:srgbClr val="C3010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6781800" y="1371600"/>
            <a:ext cx="978408" cy="3322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ES_JWPepper-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2292476"/>
            <a:ext cx="2141682" cy="139491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38800" y="3667586"/>
            <a:ext cx="117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j-lt"/>
              </a:rPr>
              <a:t>Renier</a:t>
            </a:r>
            <a:r>
              <a:rPr lang="en-US" dirty="0" smtClean="0">
                <a:latin typeface="+mj-lt"/>
              </a:rPr>
              <a:t> Fee</a:t>
            </a:r>
            <a:endParaRPr lang="en-US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0" y="3667586"/>
            <a:ext cx="153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Gayle </a:t>
            </a:r>
            <a:r>
              <a:rPr lang="en-US" dirty="0" err="1" smtClean="0">
                <a:latin typeface="+mn-lt"/>
              </a:rPr>
              <a:t>Beacock</a:t>
            </a:r>
            <a:endParaRPr lang="en-US" dirty="0">
              <a:latin typeface="+mn-lt"/>
            </a:endParaRPr>
          </a:p>
        </p:txBody>
      </p:sp>
      <p:pic>
        <p:nvPicPr>
          <p:cNvPr id="25" name="Picture 24" descr="Beacock 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2676986"/>
            <a:ext cx="1854200" cy="889000"/>
          </a:xfrm>
          <a:prstGeom prst="rect">
            <a:avLst/>
          </a:prstGeom>
        </p:spPr>
      </p:pic>
      <p:pic>
        <p:nvPicPr>
          <p:cNvPr id="26" name="Picture 25" descr="music and arts logo Squar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800" y="2286000"/>
            <a:ext cx="1295400" cy="1099740"/>
          </a:xfrm>
          <a:prstGeom prst="rect">
            <a:avLst/>
          </a:prstGeom>
        </p:spPr>
      </p:pic>
      <p:pic>
        <p:nvPicPr>
          <p:cNvPr id="28" name="Picture 27" descr="Ted Brow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9000" y="2295986"/>
            <a:ext cx="1371600" cy="12379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162800" y="3667586"/>
            <a:ext cx="1697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Whitney </a:t>
            </a:r>
            <a:r>
              <a:rPr lang="en-US" dirty="0" err="1" smtClean="0">
                <a:latin typeface="+mj-lt"/>
              </a:rPr>
              <a:t>Grisaffi</a:t>
            </a:r>
            <a:endParaRPr lang="en-US" dirty="0"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52800" y="3667586"/>
            <a:ext cx="1536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Wendy McKee</a:t>
            </a:r>
            <a:endParaRPr lang="en-US" dirty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Today’s Session</a:t>
            </a:r>
            <a:endParaRPr lang="en-US" dirty="0">
              <a:solidFill>
                <a:srgbClr val="FFFF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557" name="Picture 6" descr="director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l="-2753" r="-2753"/>
          <a:stretch>
            <a:fillRect/>
          </a:stretch>
        </p:blipFill>
        <p:spPr>
          <a:xfrm>
            <a:off x="533400" y="1219200"/>
            <a:ext cx="4038600" cy="430212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2119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1371600"/>
            <a:ext cx="3733800" cy="4302125"/>
          </a:xfrm>
        </p:spPr>
        <p:txBody>
          <a:bodyPr>
            <a:noAutofit/>
          </a:bodyPr>
          <a:lstStyle/>
          <a:p>
            <a:pPr eaLnBrk="1" hangingPunct="1">
              <a:buClr>
                <a:schemeClr val="accent2"/>
              </a:buClr>
              <a:buFont typeface="Wingdings" charset="2"/>
              <a:buNone/>
            </a:pP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Tips for </a:t>
            </a:r>
            <a:r>
              <a:rPr lang="en-US" b="1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Recruiting</a:t>
            </a:r>
            <a:r>
              <a:rPr lang="en-US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Students</a:t>
            </a: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dirty="0">
              <a:solidFill>
                <a:srgbClr val="FFFFFF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Font typeface="Wingdings" charset="2"/>
              <a:buNone/>
            </a:pP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Tips for </a:t>
            </a:r>
            <a:r>
              <a:rPr lang="en-US" b="1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Retaining</a:t>
            </a:r>
            <a:r>
              <a:rPr lang="en-US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Students</a:t>
            </a: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dirty="0" smtClean="0">
              <a:solidFill>
                <a:srgbClr val="FFFFFF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First Performance Concert </a:t>
            </a:r>
            <a:endParaRPr lang="en-US" b="1" dirty="0">
              <a:solidFill>
                <a:srgbClr val="FFFF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2004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1242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3352800" y="1524000"/>
            <a:ext cx="53340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endParaRPr lang="en-US" baseline="30000">
              <a:solidFill>
                <a:srgbClr val="000000"/>
              </a:solidFill>
              <a:latin typeface="Century Gothic" charset="0"/>
            </a:endParaRPr>
          </a:p>
          <a:p>
            <a:pPr eaLnBrk="0" hangingPunct="0"/>
            <a:endParaRPr lang="en-US" baseline="30000">
              <a:solidFill>
                <a:srgbClr val="000000"/>
              </a:solidFill>
              <a:latin typeface="Century Gothic" charset="0"/>
            </a:endParaRPr>
          </a:p>
          <a:p>
            <a:pPr eaLnBrk="0" hangingPunct="0"/>
            <a:endParaRPr lang="en-US" baseline="30000">
              <a:solidFill>
                <a:srgbClr val="000000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5604" name="Rectangle 10"/>
          <p:cNvSpPr>
            <a:spLocks noChangeArrowheads="1"/>
          </p:cNvSpPr>
          <p:nvPr/>
        </p:nvSpPr>
        <p:spPr bwMode="auto">
          <a:xfrm>
            <a:off x="381000" y="2057400"/>
            <a:ext cx="5029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 smtClean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12 </a:t>
            </a:r>
            <a:r>
              <a:rPr lang="en-US" sz="3200" dirty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pages of proven methods</a:t>
            </a:r>
          </a:p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10 pages of sample forms</a:t>
            </a:r>
            <a:endParaRPr lang="en-US" sz="3200" dirty="0" smtClean="0">
              <a:solidFill>
                <a:schemeClr val="bg1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latin typeface="+mn-lt"/>
            </a:endParaRPr>
          </a:p>
          <a:p>
            <a:pPr marL="469900" indent="-469900">
              <a:spcBef>
                <a:spcPct val="20000"/>
              </a:spcBef>
              <a:spcAft>
                <a:spcPct val="40000"/>
              </a:spcAft>
              <a:buClr>
                <a:schemeClr val="bg2"/>
              </a:buClr>
              <a:buSzPct val="70000"/>
              <a:buFont typeface="Wingdings" charset="2"/>
              <a:buChar char="o"/>
            </a:pPr>
            <a:r>
              <a:rPr lang="en-US" sz="3200" dirty="0" smtClean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Guidelines </a:t>
            </a:r>
            <a:r>
              <a:rPr lang="en-US" sz="3200" dirty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for</a:t>
            </a:r>
            <a:r>
              <a:rPr lang="en-US" sz="3200" dirty="0" smtClean="0">
                <a:solidFill>
                  <a:schemeClr val="bg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 directors</a:t>
            </a:r>
          </a:p>
        </p:txBody>
      </p:sp>
      <p:sp>
        <p:nvSpPr>
          <p:cNvPr id="25606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    Materials Available for You to Use. . .        A Year-Round Planner</a:t>
            </a:r>
            <a:endParaRPr lang="en-US" sz="3200" dirty="0">
              <a:solidFill>
                <a:srgbClr val="FFFF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Picture 6" descr="Recruitment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479550"/>
            <a:ext cx="3390426" cy="43878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1028" descr="DSC_000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1412426">
            <a:off x="448857" y="1708391"/>
            <a:ext cx="4038600" cy="2598738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424963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4267200" y="1295400"/>
            <a:ext cx="4648200" cy="4953000"/>
          </a:xfrm>
          <a:effectLst/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Every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 will be interested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All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 will have an equal opportunity to succeed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Music is an integral part of their </a:t>
            </a: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total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education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Every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 is eagerly welcome-- regardless of talent or ability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 want to play because it looks like </a:t>
            </a:r>
            <a:r>
              <a:rPr lang="en-US" sz="28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fun</a:t>
            </a:r>
            <a:endParaRPr lang="en-US" sz="2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65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276600" cy="365125"/>
          </a:xfrm>
          <a:noFill/>
          <a:effectLst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Fundamental Beliefs of </a:t>
            </a:r>
            <a:br>
              <a:rPr lang="en-US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</a:br>
            <a:r>
              <a:rPr lang="en-US" b="1" dirty="0" smtClean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</a:rPr>
              <a:t>Effective Recruiters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63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133600" y="990600"/>
            <a:ext cx="67818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4000" dirty="0" smtClean="0">
                <a:solidFill>
                  <a:srgbClr val="FFFFFF"/>
                </a:solidFill>
              </a:rPr>
              <a:t>	An interactive poll confirms that music education at an early age greatly increases the likelihood that a child will grow up to seek higher education and ultimately even earn a higher salary.          </a:t>
            </a:r>
            <a:r>
              <a:rPr lang="en-US" sz="4000" i="1" dirty="0" smtClean="0">
                <a:solidFill>
                  <a:srgbClr val="FFFFFF"/>
                </a:solidFill>
              </a:rPr>
              <a:t>(2007 Harris Poll)</a:t>
            </a:r>
          </a:p>
          <a:p>
            <a:pPr>
              <a:buNone/>
            </a:pPr>
            <a:r>
              <a:rPr lang="en-US" sz="4000" i="1" dirty="0" smtClean="0">
                <a:solidFill>
                  <a:srgbClr val="FFFFFF"/>
                </a:solidFill>
              </a:rPr>
              <a:t>	</a:t>
            </a:r>
          </a:p>
          <a:p>
            <a:pPr>
              <a:buNone/>
            </a:pPr>
            <a:r>
              <a:rPr lang="en-US" sz="4000" i="1" dirty="0" smtClean="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" name="Picture 4" descr="trumpetcloseup"/>
          <p:cNvPicPr>
            <a:picLocks noGrp="1"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4337" y="1408624"/>
            <a:ext cx="2404063" cy="3620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Recruiting: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Attracting 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. . .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9701" name="Picture 4" descr="4-DSC_003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1286844">
            <a:off x="351087" y="1872573"/>
            <a:ext cx="4445000" cy="28956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3778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524000"/>
            <a:ext cx="4038600" cy="4876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Foster student </a:t>
            </a:r>
            <a:r>
              <a:rPr lang="en-US" sz="28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interest through </a:t>
            </a:r>
            <a:r>
              <a:rPr lang="en-US" sz="2800" b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visibility</a:t>
            </a:r>
            <a:endParaRPr lang="en-US" sz="2800" dirty="0" smtClean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Inform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parents of benefits of music 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Build and nurture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support among administration &amp; classroom </a:t>
            </a:r>
            <a:r>
              <a:rPr lang="en-US" sz="280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teachers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None/>
            </a:pPr>
            <a:endParaRPr lang="en-US" sz="2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69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004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59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5"/>
          <p:cNvSpPr txBox="1">
            <a:spLocks noGrp="1"/>
          </p:cNvSpPr>
          <p:nvPr/>
        </p:nvSpPr>
        <p:spPr bwMode="auto">
          <a:xfrm>
            <a:off x="3048000" y="62484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Recruiting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Recruiting is a </a:t>
            </a:r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YEAR-ROUND</a:t>
            </a:r>
            <a:r>
              <a:rPr lang="en-US" sz="40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process including:</a:t>
            </a:r>
            <a:r>
              <a:rPr lang="en-US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143000"/>
            <a:ext cx="8382000" cy="5562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endParaRPr lang="en-US" sz="8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REGULAR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visits 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with feeder programs/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teachers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endParaRPr lang="en-US" sz="12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EFFECTIVE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PR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 Bulletin boards, school newsletters, PTA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and school announcements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, concert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programs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endParaRPr lang="en-US" sz="12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Mass concerts with feeder programs </a:t>
            </a:r>
          </a:p>
          <a:p>
            <a:pPr>
              <a:lnSpc>
                <a:spcPct val="90000"/>
              </a:lnSpc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   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INCLUDING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recorder classes</a:t>
            </a:r>
          </a:p>
          <a:p>
            <a:pPr>
              <a:lnSpc>
                <a:spcPct val="90000"/>
              </a:lnSpc>
              <a:buNone/>
            </a:pPr>
            <a:endParaRPr lang="en-US" sz="1200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Recruitment meetings with</a:t>
            </a:r>
          </a:p>
          <a:p>
            <a:pPr>
              <a:lnSpc>
                <a:spcPct val="90000"/>
              </a:lnSpc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	students and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parents—</a:t>
            </a: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REACH OUT!</a:t>
            </a:r>
          </a:p>
          <a:p>
            <a:pPr>
              <a:lnSpc>
                <a:spcPct val="90000"/>
              </a:lnSpc>
              <a:buNone/>
            </a:pPr>
            <a:endParaRPr lang="en-US" sz="1200" b="1" dirty="0" smtClean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Instrument 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demos/petting zoos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Follow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ups – </a:t>
            </a: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SHOW UP FOR EVERYTHING!</a:t>
            </a:r>
            <a:endParaRPr lang="en-US" sz="2800" b="1" i="1" u="sng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" name="Picture 8" descr="Screen Shot 2015-04-10 at 8.24.2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2819400"/>
            <a:ext cx="2005780" cy="24384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2819817"/>
            <a:ext cx="2171700" cy="3263483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5"/>
          <p:cNvSpPr txBox="1">
            <a:spLocks noGrp="1"/>
          </p:cNvSpPr>
          <p:nvPr/>
        </p:nvSpPr>
        <p:spPr bwMode="auto">
          <a:xfrm>
            <a:off x="3048000" y="62484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6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 smtClean="0">
              <a:solidFill>
                <a:srgbClr val="FFFFFF"/>
              </a:solidFill>
              <a:latin typeface="+mn-lt"/>
            </a:endParaRPr>
          </a:p>
          <a:p>
            <a:pPr algn="ctr"/>
            <a:endParaRPr lang="en-US" sz="16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b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	 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Engage Students Early.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. .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PT Slide 32 Elementary Band at HS Hafltime Show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90600" y="1752600"/>
            <a:ext cx="7213600" cy="40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b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	 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What’s Really Important.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. .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581400" y="990600"/>
            <a:ext cx="57912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Tx/>
              <a:buFont typeface="Wingdings" charset="2"/>
              <a:buNone/>
            </a:pPr>
            <a:endParaRPr lang="en-US" sz="20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Ensure </a:t>
            </a:r>
            <a:r>
              <a:rPr lang="en-US" sz="44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HIGH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quality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and fulfillment at 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each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rehearsal </a:t>
            </a:r>
            <a:endParaRPr lang="en-US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Your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ENTHUSIASM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matters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Be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friendly, approachable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 have big dreams of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success—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give it to them!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It’s never to early to recruit</a:t>
            </a:r>
            <a:endParaRPr lang="en-US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Learning can be 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FUN!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				</a:t>
            </a:r>
            <a:r>
              <a:rPr lang="en-US" sz="36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SMILE</a:t>
            </a:r>
            <a:r>
              <a:rPr lang="en-US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!</a:t>
            </a:r>
            <a:endParaRPr lang="en-US" b="1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3797" name="Picture 5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371600"/>
            <a:ext cx="3048000" cy="4700717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Plan Way A</a:t>
            </a:r>
            <a:r>
              <a:rPr lang="en-US" sz="36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</a:t>
            </a:r>
            <a:r>
              <a:rPr lang="en-US" sz="32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</a:t>
            </a:r>
            <a:r>
              <a:rPr lang="en-US" sz="24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ad 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584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0996966">
            <a:off x="304800" y="1457325"/>
            <a:ext cx="4038600" cy="2587625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3778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1219200"/>
            <a:ext cx="4800600" cy="4876800"/>
          </a:xfrm>
        </p:spPr>
        <p:txBody>
          <a:bodyPr>
            <a:normAutofit fontScale="92500"/>
          </a:bodyPr>
          <a:lstStyle/>
          <a:p>
            <a:pPr eaLnBrk="1" hangingPunct="1">
              <a:buFont typeface="Wingdings" charset="2"/>
              <a:buNone/>
            </a:pPr>
            <a:endParaRPr lang="en-US" sz="2400" dirty="0">
              <a:ea typeface="ＭＳ Ｐゴシック" charset="-128"/>
              <a:cs typeface="ＭＳ Ｐゴシック" charset="-128"/>
            </a:endParaRPr>
          </a:p>
          <a:p>
            <a:pPr lvl="1" eaLnBrk="1" hangingPunct="1"/>
            <a:r>
              <a:rPr lang="en-US" dirty="0"/>
              <a:t>Meet with feeder/classroom teachers to identify future instrumentalists</a:t>
            </a:r>
          </a:p>
          <a:p>
            <a:pPr lvl="1" eaLnBrk="1" hangingPunct="1"/>
            <a:r>
              <a:rPr lang="en-US" dirty="0"/>
              <a:t>Select recruitment materials: DVDs, posters, surveys, forms, pamphlets, PR items</a:t>
            </a:r>
          </a:p>
          <a:p>
            <a:pPr lvl="1" eaLnBrk="1" hangingPunct="1"/>
            <a:r>
              <a:rPr lang="en-US" dirty="0"/>
              <a:t>Enlist dealer help well in advance--let them know what you </a:t>
            </a:r>
            <a:r>
              <a:rPr lang="en-US" dirty="0" smtClean="0"/>
              <a:t>need</a:t>
            </a: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914400"/>
            <a:ext cx="414178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  <p:pic>
        <p:nvPicPr>
          <p:cNvPr id="35847" name="Picture 7" descr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3743325"/>
            <a:ext cx="22860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52400"/>
            <a:ext cx="7086600" cy="8382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Presentation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Day/Aptitude Survey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24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457200"/>
            <a:ext cx="9144000" cy="6477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Best in classroom </a:t>
            </a:r>
            <a:r>
              <a:rPr lang="en-US" sz="3200" dirty="0" smtClean="0">
                <a:solidFill>
                  <a:schemeClr val="bg1"/>
                </a:solidFill>
              </a:rPr>
              <a:t>setting</a:t>
            </a:r>
          </a:p>
          <a:p>
            <a:pPr lvl="1" eaLnBrk="1" hangingPunct="1">
              <a:lnSpc>
                <a:spcPct val="90000"/>
              </a:lnSpc>
            </a:pPr>
            <a:endParaRPr lang="en-US" sz="1081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459" dirty="0">
                <a:solidFill>
                  <a:schemeClr val="bg1"/>
                </a:solidFill>
              </a:rPr>
              <a:t>Show up </a:t>
            </a:r>
            <a:r>
              <a:rPr lang="en-US" sz="3459" dirty="0" smtClean="0">
                <a:solidFill>
                  <a:schemeClr val="bg1"/>
                </a:solidFill>
              </a:rPr>
              <a:t>unannounced</a:t>
            </a:r>
          </a:p>
          <a:p>
            <a:pPr lvl="1" eaLnBrk="1" hangingPunct="1">
              <a:lnSpc>
                <a:spcPct val="90000"/>
              </a:lnSpc>
            </a:pPr>
            <a:endParaRPr lang="en-US" sz="1081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459" dirty="0" smtClean="0">
                <a:solidFill>
                  <a:schemeClr val="bg1"/>
                </a:solidFill>
              </a:rPr>
              <a:t>Never </a:t>
            </a:r>
            <a:r>
              <a:rPr lang="en-US" sz="3459" dirty="0">
                <a:solidFill>
                  <a:schemeClr val="bg1"/>
                </a:solidFill>
              </a:rPr>
              <a:t>ask, “how many want to </a:t>
            </a:r>
            <a:r>
              <a:rPr lang="en-US" sz="3459" dirty="0" smtClean="0">
                <a:solidFill>
                  <a:schemeClr val="bg1"/>
                </a:solidFill>
              </a:rPr>
              <a:t>be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   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</a:rPr>
              <a:t>in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459" dirty="0" smtClean="0">
                <a:solidFill>
                  <a:schemeClr val="bg1"/>
                </a:solidFill>
              </a:rPr>
              <a:t>the band, choir</a:t>
            </a:r>
            <a:r>
              <a:rPr lang="en-US" sz="3459" dirty="0">
                <a:solidFill>
                  <a:schemeClr val="bg1"/>
                </a:solidFill>
              </a:rPr>
              <a:t>, orchestra. . .</a:t>
            </a:r>
            <a:r>
              <a:rPr lang="en-US" sz="3459" dirty="0" smtClean="0">
                <a:solidFill>
                  <a:schemeClr val="bg1"/>
                </a:solidFill>
              </a:rPr>
              <a:t>”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2800" dirty="0" smtClean="0">
                <a:solidFill>
                  <a:schemeClr val="bg1"/>
                </a:solidFill>
                <a:ea typeface="ＭＳ Ｐゴシック" charset="-128"/>
              </a:rPr>
              <a:t>        </a:t>
            </a:r>
            <a:r>
              <a:rPr lang="en-US" sz="3459" b="1" u="sng" dirty="0" smtClean="0">
                <a:solidFill>
                  <a:schemeClr val="bg1"/>
                </a:solidFill>
                <a:ea typeface="ＭＳ Ｐゴシック" charset="-128"/>
              </a:rPr>
              <a:t>Instead</a:t>
            </a:r>
            <a:r>
              <a:rPr lang="en-US" sz="3459" dirty="0" smtClean="0">
                <a:solidFill>
                  <a:schemeClr val="bg1"/>
                </a:solidFill>
                <a:ea typeface="ＭＳ Ｐゴシック" charset="-128"/>
              </a:rPr>
              <a:t>, ask for a show of hands, “how 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459" dirty="0" smtClean="0">
                <a:solidFill>
                  <a:schemeClr val="bg1"/>
                </a:solidFill>
                <a:ea typeface="ＭＳ Ｐゴシック" charset="-128"/>
              </a:rPr>
              <a:t>      many of you want to </a:t>
            </a:r>
            <a:r>
              <a:rPr lang="en-US" sz="3459" b="1" i="1" u="sng" dirty="0" smtClean="0">
                <a:solidFill>
                  <a:srgbClr val="FFFF00"/>
                </a:solidFill>
                <a:ea typeface="ＭＳ Ｐゴシック" charset="-128"/>
              </a:rPr>
              <a:t>try </a:t>
            </a:r>
            <a:r>
              <a:rPr lang="en-US" sz="3459" dirty="0" smtClean="0">
                <a:solidFill>
                  <a:schemeClr val="bg1"/>
                </a:solidFill>
                <a:ea typeface="ＭＳ Ｐゴシック" charset="-128"/>
              </a:rPr>
              <a:t>an instrument?”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1081" dirty="0" smtClean="0">
              <a:solidFill>
                <a:schemeClr val="bg1"/>
              </a:solidFill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Keep presentation short (30 minutes)</a:t>
            </a:r>
          </a:p>
          <a:p>
            <a:pPr lvl="1" eaLnBrk="1" hangingPunct="1">
              <a:lnSpc>
                <a:spcPct val="90000"/>
              </a:lnSpc>
            </a:pPr>
            <a:endParaRPr lang="en-US" sz="1081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200" b="1" dirty="0">
                <a:solidFill>
                  <a:srgbClr val="FFFF00"/>
                </a:solidFill>
              </a:rPr>
              <a:t>BE ENTHUSIASTIC!!!!</a:t>
            </a:r>
            <a:r>
              <a:rPr lang="en-US" sz="3200" b="1" dirty="0" smtClean="0">
                <a:solidFill>
                  <a:srgbClr val="FFFF00"/>
                </a:solidFill>
              </a:rPr>
              <a:t>!     SMILE!!!!!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7894" name="Picture 10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0847" y="152400"/>
            <a:ext cx="2084553" cy="2438401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Follow-up idea #1 from: </a:t>
            </a:r>
            <a:b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Jeff Scott &amp; Emily Wilkinson, ALMEA</a:t>
            </a:r>
            <a: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2400" i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524000"/>
            <a:ext cx="91440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“Congratulations!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You have been chosen to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play (insert instrument)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in the (name of school) band!”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3200" dirty="0" smtClean="0">
              <a:solidFill>
                <a:srgbClr val="FFFFFF"/>
              </a:solidFill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Giving a “Golden Invitation” to band makes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them feel special!”</a:t>
            </a:r>
          </a:p>
        </p:txBody>
      </p:sp>
      <p:pic>
        <p:nvPicPr>
          <p:cNvPr id="9" name="Picture 8" descr="Screen Shot 2015-01-23 at 8.01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752600"/>
            <a:ext cx="2336800" cy="2616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stA="50000" endPos="75000" dist="127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914825" y="6248400"/>
            <a:ext cx="34859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dirty="0" smtClean="0">
              <a:solidFill>
                <a:srgbClr val="FFFFFF"/>
              </a:solidFill>
              <a:latin typeface="+mn-lt"/>
            </a:endParaRPr>
          </a:p>
          <a:p>
            <a:endParaRPr lang="en-US" dirty="0" smtClean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Follow-up idea from: 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Chris Crone, PAMEA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24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657600" y="685800"/>
            <a:ext cx="5486400" cy="5638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   Make the time to have each 4th grader touch, hold, and play </a:t>
            </a:r>
            <a:r>
              <a:rPr lang="en-US" dirty="0" smtClean="0">
                <a:solidFill>
                  <a:srgbClr val="FFFF00"/>
                </a:solidFill>
              </a:rPr>
              <a:t>three instruments </a:t>
            </a:r>
            <a:r>
              <a:rPr lang="en-US" dirty="0" smtClean="0">
                <a:solidFill>
                  <a:srgbClr val="FFFFFF"/>
                </a:solidFill>
              </a:rPr>
              <a:t>of their choice and then send a </a:t>
            </a:r>
            <a:r>
              <a:rPr lang="en-US" dirty="0" smtClean="0">
                <a:solidFill>
                  <a:srgbClr val="FFFF00"/>
                </a:solidFill>
              </a:rPr>
              <a:t>personal letter </a:t>
            </a:r>
            <a:r>
              <a:rPr lang="en-US" dirty="0" smtClean="0">
                <a:solidFill>
                  <a:srgbClr val="FFFFFF"/>
                </a:solidFill>
              </a:rPr>
              <a:t>home with each student letting the parents know which instrument their child had success on. . .</a:t>
            </a:r>
            <a:r>
              <a:rPr lang="en-US" dirty="0" smtClean="0">
                <a:solidFill>
                  <a:srgbClr val="FFFF00"/>
                </a:solidFill>
              </a:rPr>
              <a:t>your instrumental numbers go through the roof!</a:t>
            </a:r>
            <a:r>
              <a:rPr lang="en-US" dirty="0" smtClean="0">
                <a:solidFill>
                  <a:srgbClr val="FFFFFF"/>
                </a:solidFill>
              </a:rPr>
              <a:t>”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1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371600"/>
            <a:ext cx="2908467" cy="193992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6" name="Picture 5" descr="Students-from-Eduardo-Mata-Elementa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27" y="3657600"/>
            <a:ext cx="3091573" cy="1828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Engage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Parent Support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1989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4800" y="1066800"/>
            <a:ext cx="3461657" cy="36576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4198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962400" y="914400"/>
            <a:ext cx="5029200" cy="5638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Recruitment Letters</a:t>
            </a:r>
            <a:endParaRPr lang="en-US" sz="2800" b="1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Keep </a:t>
            </a:r>
            <a:r>
              <a:rPr lang="en-US" dirty="0">
                <a:solidFill>
                  <a:schemeClr val="bg1"/>
                </a:solidFill>
              </a:rPr>
              <a:t>them simple, upbeat and informational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Emphasize rewards, details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your </a:t>
            </a:r>
            <a:r>
              <a:rPr lang="en-US" dirty="0">
                <a:solidFill>
                  <a:schemeClr val="bg1"/>
                </a:solidFill>
              </a:rPr>
              <a:t>expectations</a:t>
            </a:r>
            <a:endParaRPr lang="en-US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RSVP form</a:t>
            </a:r>
          </a:p>
          <a:p>
            <a:pPr lvl="1" eaLnBrk="1" hangingPunct="1">
              <a:lnSpc>
                <a:spcPct val="90000"/>
              </a:lnSpc>
            </a:pPr>
            <a:endParaRPr lang="en-US" sz="1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800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Initial </a:t>
            </a:r>
            <a:r>
              <a:rPr lang="en-US" sz="2800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Meeting</a:t>
            </a:r>
            <a:endParaRPr lang="en-US" sz="2800" b="1" dirty="0" smtClean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Involve </a:t>
            </a:r>
            <a:r>
              <a:rPr lang="en-US" dirty="0">
                <a:solidFill>
                  <a:schemeClr val="bg1"/>
                </a:solidFill>
              </a:rPr>
              <a:t>current parents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</a:rPr>
              <a:t>Explain rental program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FFFF00"/>
                </a:solidFill>
              </a:rPr>
              <a:t>Provide advocacy </a:t>
            </a:r>
            <a:r>
              <a:rPr lang="en-US" dirty="0" smtClean="0">
                <a:solidFill>
                  <a:srgbClr val="FFFF00"/>
                </a:solidFill>
              </a:rPr>
              <a:t>materials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None/>
            </a:pPr>
            <a:endParaRPr lang="en-US" sz="1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2800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Best Ambassador is an </a:t>
            </a:r>
            <a:r>
              <a:rPr lang="en-US" sz="28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Excited</a:t>
            </a:r>
            <a:r>
              <a:rPr lang="en-US" sz="28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Child</a:t>
            </a:r>
            <a:endParaRPr lang="en-US" sz="2800" dirty="0" smtClean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3200400" cy="457200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Increase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Your Base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3200400" cy="457200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0" name="Picture 9" descr="Monaco MS Mariachi Trumpet Sec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1066800"/>
            <a:ext cx="5943600" cy="3200400"/>
          </a:xfrm>
          <a:prstGeom prst="rect">
            <a:avLst/>
          </a:prstGeom>
        </p:spPr>
      </p:pic>
      <p:pic>
        <p:nvPicPr>
          <p:cNvPr id="12" name="Picture 11" descr="Monaco MS Mariachi Girl Sing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018" y="1066800"/>
            <a:ext cx="3001982" cy="41465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13" name="Picture 12" descr="Screen Shot 2016-02-18 at 6.41.19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00" y="3568700"/>
            <a:ext cx="3251200" cy="24511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4008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If you want to be a </a:t>
            </a:r>
            <a:r>
              <a:rPr lang="en-US" sz="4400" b="1" i="1" u="sng" dirty="0" smtClean="0">
                <a:solidFill>
                  <a:srgbClr val="FFFF00"/>
                </a:solidFill>
              </a:rPr>
              <a:t>CEO</a:t>
            </a:r>
            <a:r>
              <a:rPr lang="en-US" sz="4400" dirty="0" smtClean="0">
                <a:solidFill>
                  <a:schemeClr val="bg1"/>
                </a:solidFill>
              </a:rPr>
              <a:t>,</a:t>
            </a:r>
            <a:r>
              <a:rPr lang="en-US" sz="4400" b="1" i="1" u="sng" dirty="0" smtClean="0">
                <a:solidFill>
                  <a:srgbClr val="FFCC00"/>
                </a:solidFill>
              </a:rPr>
              <a:t> </a:t>
            </a:r>
            <a:r>
              <a:rPr lang="en-US" sz="4400" dirty="0" smtClean="0">
                <a:solidFill>
                  <a:schemeClr val="bg1"/>
                </a:solidFill>
              </a:rPr>
              <a:t>College President,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8800" i="1" dirty="0" smtClean="0">
                <a:solidFill>
                  <a:srgbClr val="FFFF00"/>
                </a:solidFill>
                <a:latin typeface="+mn-lt"/>
              </a:rPr>
              <a:t>TAKE MUSIC!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981200"/>
            <a:ext cx="3549753" cy="2362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chemeClr val="bg1"/>
                </a:solidFill>
              </a:rPr>
              <a:t>even a Rock Star,</a:t>
            </a:r>
            <a:endParaRPr kumimoji="0" lang="en-US" sz="4400" b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Bailey MS Mariachi Program – </a:t>
            </a:r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Year 2</a:t>
            </a:r>
            <a:endParaRPr lang="en-US" u="sng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3200400" cy="457200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" name="PPT Slide 40 Mariachi Performance:Bailey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9600" y="914401"/>
            <a:ext cx="7924800" cy="5349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3200400" cy="457200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" name="Picture 8" descr="YoureInvitedGol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-152400"/>
            <a:ext cx="2743200" cy="17728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9200" y="1219200"/>
            <a:ext cx="6629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solidFill>
                  <a:srgbClr val="FFCC66"/>
                </a:solidFill>
                <a:latin typeface="+mn-lt"/>
              </a:rPr>
              <a:t>National Mariachi Workshops for Educators®</a:t>
            </a:r>
            <a:endParaRPr lang="en-US" sz="4400" i="1" dirty="0">
              <a:solidFill>
                <a:srgbClr val="FFCC66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65572" y="2590800"/>
            <a:ext cx="92095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CC66"/>
                </a:solidFill>
                <a:latin typeface="+mn-lt"/>
              </a:rPr>
              <a:t>June 26 - 30, 2017</a:t>
            </a:r>
          </a:p>
        </p:txBody>
      </p:sp>
      <p:pic>
        <p:nvPicPr>
          <p:cNvPr id="13" name="Picture 12" descr="__481302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3505200"/>
            <a:ext cx="1625600" cy="1580941"/>
          </a:xfrm>
          <a:prstGeom prst="rect">
            <a:avLst/>
          </a:prstGeom>
        </p:spPr>
      </p:pic>
      <p:pic>
        <p:nvPicPr>
          <p:cNvPr id="14" name="Picture 13" descr="Screen Shot 2016-02-19 at 11.02.19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2590800"/>
            <a:ext cx="1981200" cy="2251144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228600" y="5725180"/>
            <a:ext cx="8493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CC66"/>
                </a:solidFill>
                <a:latin typeface="+mj-lt"/>
              </a:rPr>
              <a:t>www. musicedconsultants.net/2017-mariachi-workshops</a:t>
            </a:r>
            <a:endParaRPr lang="en-US" sz="2800" dirty="0">
              <a:solidFill>
                <a:srgbClr val="FFCC66"/>
              </a:solidFill>
              <a:latin typeface="+mj-lt"/>
            </a:endParaRPr>
          </a:p>
        </p:txBody>
      </p:sp>
      <p:pic>
        <p:nvPicPr>
          <p:cNvPr id="16" name="Picture 15" descr="iPhone Graphic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0" y="276995"/>
            <a:ext cx="818025" cy="1018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</a:t>
            </a:r>
            <a:r>
              <a:rPr lang="en-US" sz="4000" b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NORMAL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524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</a:rPr>
              <a:t>Teach </a:t>
            </a:r>
            <a:r>
              <a:rPr lang="en-US" dirty="0">
                <a:solidFill>
                  <a:srgbClr val="FFFFFF"/>
                </a:solidFill>
              </a:rPr>
              <a:t>PARENTS how to support their child’s </a:t>
            </a:r>
            <a:r>
              <a:rPr lang="en-US" dirty="0" smtClean="0">
                <a:solidFill>
                  <a:srgbClr val="FFFFFF"/>
                </a:solidFill>
              </a:rPr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6000" endPos="75000" dist="12700" dir="5400000" sy="-100000" algn="bl" rotWithShape="0"/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124200" y="6324600"/>
            <a:ext cx="3136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 smtClean="0">
              <a:solidFill>
                <a:srgbClr val="FFFFFF"/>
              </a:solidFill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endParaRPr lang="en-US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524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</a:rPr>
              <a:t>Teach </a:t>
            </a:r>
            <a:r>
              <a:rPr lang="en-US" dirty="0">
                <a:solidFill>
                  <a:srgbClr val="FFFFFF"/>
                </a:solidFill>
              </a:rPr>
              <a:t>PARENTS how to support their child’s </a:t>
            </a:r>
            <a:r>
              <a:rPr lang="en-US" dirty="0" smtClean="0">
                <a:solidFill>
                  <a:srgbClr val="FFFFFF"/>
                </a:solidFill>
              </a:rPr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6000" endPos="75000" dist="12700" dir="5400000" sy="-100000" algn="bl" rotWithShape="0"/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19812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28687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keep their children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motivated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2305" y="6324600"/>
            <a:ext cx="31360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 smtClean="0">
              <a:solidFill>
                <a:srgbClr val="FFFFFF"/>
              </a:solidFill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endParaRPr lang="en-US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524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</a:rPr>
              <a:t>Teach </a:t>
            </a:r>
            <a:r>
              <a:rPr lang="en-US" dirty="0">
                <a:solidFill>
                  <a:srgbClr val="FFFFFF"/>
                </a:solidFill>
              </a:rPr>
              <a:t>PARENTS how to support their child’s </a:t>
            </a:r>
            <a:r>
              <a:rPr lang="en-US" dirty="0" smtClean="0">
                <a:solidFill>
                  <a:srgbClr val="FFFFFF"/>
                </a:solidFill>
              </a:rPr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5000" endPos="75000" dist="12700" dir="5400000" sy="-100000" algn="bl" rotWithShape="0"/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19812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28687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keep their children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motivated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76200" y="3276600"/>
            <a:ext cx="4648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Encourage PARENTS to play an active role in the learning process and to become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involved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4200" y="6299200"/>
            <a:ext cx="31360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  <a:latin typeface="+mj-lt"/>
              </a:rPr>
              <a:t>www.musicachievementcouncil.org</a:t>
            </a:r>
            <a:endParaRPr lang="en-US" sz="1600" dirty="0" smtClean="0">
              <a:solidFill>
                <a:srgbClr val="FFFFFF"/>
              </a:solidFill>
              <a:latin typeface="+mj-lt"/>
            </a:endParaRPr>
          </a:p>
          <a:p>
            <a:endParaRPr lang="en-US" sz="1600" dirty="0" smtClean="0">
              <a:latin typeface="+mj-lt"/>
            </a:endParaRPr>
          </a:p>
          <a:p>
            <a:endParaRPr lang="en-US" sz="1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371600"/>
            <a:ext cx="4267200" cy="1524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18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</a:rPr>
              <a:t>Teach </a:t>
            </a:r>
            <a:r>
              <a:rPr lang="en-US" dirty="0">
                <a:solidFill>
                  <a:srgbClr val="FFFFFF"/>
                </a:solidFill>
              </a:rPr>
              <a:t>PARENTS how to support their child’s </a:t>
            </a:r>
            <a:r>
              <a:rPr lang="en-US" dirty="0" smtClean="0">
                <a:solidFill>
                  <a:srgbClr val="FFFFFF"/>
                </a:solidFill>
              </a:rPr>
              <a:t>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6000" endPos="75000" dist="12700" dir="5400000" sy="-100000" algn="bl" rotWithShape="0"/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76200" y="2514600"/>
            <a:ext cx="4267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28687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keep their children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motivated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76200" y="3962400"/>
            <a:ext cx="4648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Encourage PARENTS to play an active role in the learning process and to become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involved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76200" y="4953000"/>
            <a:ext cx="5029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95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Engage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Parent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Support…</a:t>
            </a:r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Directly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!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Parent Band – REALLY FUN!</a:t>
            </a:r>
            <a:endParaRPr lang="en-US" sz="40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PT Slide 46 The Parent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3716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050"/>
          <p:cNvSpPr>
            <a:spLocks noGrp="1" noChangeArrowheads="1"/>
          </p:cNvSpPr>
          <p:nvPr>
            <p:ph type="title" sz="quarter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Keeping 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Your 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New Recruits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292" name="Picture 2051" descr="3-DSC_002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" y="1295400"/>
            <a:ext cx="3186113" cy="2074863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4608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766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2295" name="Picture 7" descr="HS Musicia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1981200"/>
            <a:ext cx="1771650" cy="3124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2296" name="Picture 4" descr="DSC_02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3733800"/>
            <a:ext cx="1692275" cy="2209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2297" name="Picture 13" descr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69162" y="3581400"/>
            <a:ext cx="1570038" cy="2362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10200" y="1219200"/>
            <a:ext cx="1889125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600" decel="100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050"/>
          <p:cNvSpPr>
            <a:spLocks noGrp="1" noChangeArrowheads="1"/>
          </p:cNvSpPr>
          <p:nvPr>
            <p:ph type="title" sz="quarter"/>
          </p:nvPr>
        </p:nvSpPr>
        <p:spPr>
          <a:xfrm>
            <a:off x="0" y="76200"/>
            <a:ext cx="9144000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sz="4444" b="1" i="1" u="sng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Keeping </a:t>
            </a:r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Your </a:t>
            </a:r>
            <a:r>
              <a:rPr lang="en-US" sz="4444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New </a:t>
            </a:r>
            <a:r>
              <a:rPr lang="en-US" sz="4444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Recruits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4444" b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Why Do Kids Stay?  Let’s Ask </a:t>
            </a:r>
            <a:r>
              <a:rPr lang="en-US" sz="4444" b="1" i="1" u="sng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THEM</a:t>
            </a:r>
            <a:r>
              <a:rPr lang="en-US" sz="4444" b="1" i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!</a:t>
            </a:r>
            <a:endParaRPr lang="en-US" sz="4444" i="1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766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" name="PPT Slide 45 Why Kids Stay in Ban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24000" y="1562100"/>
            <a:ext cx="6248400" cy="4686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Retention: Keys to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Success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8133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67200" y="1066800"/>
            <a:ext cx="47244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83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" y="1066800"/>
            <a:ext cx="4114800" cy="2057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Provide a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satisfying experience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from the day they receive their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instruments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3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242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j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8134" name="Picture 9" descr="AP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3886200"/>
            <a:ext cx="2286000" cy="201295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4813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3886200"/>
            <a:ext cx="2514600" cy="200977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28600" y="3200400"/>
            <a:ext cx="41148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Build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appreciation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for the ensemble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28600" y="4572000"/>
            <a:ext cx="41148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Give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recognition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and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reinforcement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339" grpId="0" build="p" autoUpdateAnimBg="0"/>
      <p:bldP spid="8" grpId="0" build="p" autoUpdateAnimBg="0"/>
      <p:bldP spid="9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9342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If you want to be a </a:t>
            </a:r>
            <a:r>
              <a:rPr lang="en-US" sz="4400" dirty="0" smtClean="0">
                <a:solidFill>
                  <a:srgbClr val="FFFFFF"/>
                </a:solidFill>
              </a:rPr>
              <a:t>CEO</a:t>
            </a:r>
            <a:r>
              <a:rPr lang="en-US" sz="4400" i="1" dirty="0" smtClean="0">
                <a:solidFill>
                  <a:schemeClr val="bg1"/>
                </a:solidFill>
              </a:rPr>
              <a:t>, </a:t>
            </a:r>
            <a:r>
              <a:rPr lang="en-US" sz="4400" i="1" u="sng" dirty="0" smtClean="0">
                <a:solidFill>
                  <a:srgbClr val="FFCC00"/>
                </a:solidFill>
              </a:rPr>
              <a:t> </a:t>
            </a:r>
            <a:r>
              <a:rPr lang="en-US" sz="4400" b="1" i="1" u="sng" dirty="0" smtClean="0">
                <a:solidFill>
                  <a:srgbClr val="FFFF00"/>
                </a:solidFill>
              </a:rPr>
              <a:t>College Presiden</a:t>
            </a:r>
            <a:r>
              <a:rPr lang="en-US" sz="4400" i="1" u="sng" dirty="0" smtClean="0">
                <a:solidFill>
                  <a:srgbClr val="FFFF00"/>
                </a:solidFill>
              </a:rPr>
              <a:t>t</a:t>
            </a:r>
            <a:r>
              <a:rPr lang="en-US" sz="4400" i="1" dirty="0" smtClean="0">
                <a:solidFill>
                  <a:schemeClr val="bg1"/>
                </a:solidFill>
              </a:rPr>
              <a:t>, </a:t>
            </a:r>
            <a:r>
              <a:rPr lang="en-US" sz="4400" dirty="0" smtClean="0">
                <a:solidFill>
                  <a:schemeClr val="bg1"/>
                </a:solidFill>
              </a:rPr>
              <a:t>or</a:t>
            </a:r>
            <a:r>
              <a:rPr lang="en-US" sz="4400" i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446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8800" i="1" dirty="0" smtClean="0">
                <a:solidFill>
                  <a:srgbClr val="FFFF00"/>
                </a:solidFill>
                <a:latin typeface="+mn-lt"/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chemeClr val="bg1"/>
                </a:solidFill>
              </a:rPr>
              <a:t>even a Rock Star,</a:t>
            </a:r>
            <a:endParaRPr kumimoji="0" lang="en-US" sz="4400" b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219200"/>
            <a:ext cx="2743200" cy="2515304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sz="12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Actions That Help </a:t>
            </a:r>
            <a:r>
              <a:rPr lang="en-US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Retain</a:t>
            </a: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Students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990600"/>
            <a:ext cx="5029200" cy="54864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Developing group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pride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Improving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communication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with parents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Evaluating yourself continually 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“What else?”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Understanding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each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 as an individual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Being 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positive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and 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enthusiastic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Providing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engaging lessons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at each rehearsal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4277" name="Picture 13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143000"/>
            <a:ext cx="3505200" cy="3962400"/>
          </a:xfrm>
          <a:prstGeom prst="rect">
            <a:avLst/>
          </a:prstGeom>
          <a:ln>
            <a:noFill/>
          </a:ln>
          <a:effectLst>
            <a:reflection stA="65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0" decel="1000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800" decel="100000" fill="hold"/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0" decel="100000" fill="hold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Common Reasons for Drop-outs?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reflection stA="57000" endPos="75000" dist="12700" dir="5400000" sy="-100000" algn="bl" rotWithShape="0"/>
            <a:softEdge rad="112500"/>
          </a:effec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Common Reasons for Drop-outs?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71" name="Picture 11" descr="bored-baby-128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1066800"/>
            <a:ext cx="2114550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1981200"/>
            <a:ext cx="281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Lost interest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Common Reasons for Drop-outs?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reflection stA="50000" endPos="32000" dist="12700" dir="5400000" sy="-100000" algn="bl" rotWithShape="0"/>
            <a:softEdge rad="112500"/>
          </a:effectLst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3581400"/>
            <a:ext cx="1752600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71" name="Picture 11" descr="bored-baby-128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1066800"/>
            <a:ext cx="2114550" cy="2286000"/>
          </a:xfrm>
          <a:prstGeom prst="rect">
            <a:avLst/>
          </a:prstGeom>
          <a:ln>
            <a:noFill/>
          </a:ln>
          <a:effectLst>
            <a:reflection stA="50000" endPos="32000" dist="12700" dir="5400000" sy="-100000" algn="bl" rotWithShape="0"/>
            <a:softEdge rad="112500"/>
          </a:effec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1981200"/>
            <a:ext cx="281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Lost interest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8600" y="2743200"/>
            <a:ext cx="3886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32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Didn’t 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like the</a:t>
            </a: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 teacher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Common Reasons for Drop-outs?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3581400"/>
            <a:ext cx="1752600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6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3657600"/>
            <a:ext cx="2743200" cy="20574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71" name="Picture 11" descr="bored-baby-128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1800" y="1066800"/>
            <a:ext cx="211455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1981200"/>
            <a:ext cx="281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Lost interest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8600" y="2743200"/>
            <a:ext cx="3886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32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Didn’t 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like the</a:t>
            </a: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 teacher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4114800"/>
            <a:ext cx="2362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None/>
            </a:pPr>
            <a:endParaRPr lang="en-US" sz="2800" dirty="0">
              <a:latin typeface="Times New Roman" charset="0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+mn-lt"/>
              </a:rPr>
              <a:t>Conflicts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44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Can You Do</a:t>
            </a:r>
            <a: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?</a:t>
            </a:r>
            <a:br>
              <a:rPr lang="en-US" sz="4000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8373" name="Picture 4" descr="DSC_004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19125" y="1066800"/>
            <a:ext cx="3114675" cy="4302125"/>
          </a:xfrm>
          <a:prstGeom prst="rect">
            <a:avLst/>
          </a:prstGeom>
          <a:ln>
            <a:noFill/>
          </a:ln>
          <a:effectLst>
            <a:reflection blurRad="12700" stA="53000" endPos="30000" dist="50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837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1066800"/>
            <a:ext cx="4572000" cy="4495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Talk to the student</a:t>
            </a:r>
          </a:p>
          <a:p>
            <a:pPr lvl="1" eaLnBrk="1" hangingPunct="1"/>
            <a:r>
              <a:rPr lang="en-US" dirty="0">
                <a:solidFill>
                  <a:srgbClr val="FFFFFF"/>
                </a:solidFill>
              </a:rPr>
              <a:t>Probe for real reason they want to quit</a:t>
            </a:r>
          </a:p>
          <a:p>
            <a:pPr lvl="1" eaLnBrk="1" hangingPunct="1"/>
            <a:r>
              <a:rPr lang="en-US" dirty="0">
                <a:solidFill>
                  <a:srgbClr val="FFFFFF"/>
                </a:solidFill>
              </a:rPr>
              <a:t>Show interest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Check their instrument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Talk with the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parents</a:t>
            </a:r>
          </a:p>
          <a:p>
            <a:pPr eaLnBrk="1" hangingPunct="1"/>
            <a:r>
              <a:rPr lang="en-US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Iowa Bandmasters Assn </a:t>
            </a:r>
          </a:p>
          <a:p>
            <a:pPr eaLnBrk="1" hangingPunct="1">
              <a:buNone/>
            </a:pPr>
            <a:r>
              <a:rPr lang="en-US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  Exit Survey</a:t>
            </a:r>
            <a:endParaRPr lang="en-US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8370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8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8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58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200" b="1">
                <a:latin typeface="Arial" charset="0"/>
              </a:rPr>
              <a:t>www.musicachievementcouncil.org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Why Should Students Continue? </a:t>
            </a:r>
            <a:b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b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Tell Your </a:t>
            </a:r>
            <a:r>
              <a:rPr lang="en-US" b="1" u="sng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OWN </a:t>
            </a:r>
            <a:r>
              <a:rPr lang="en-US" b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Story:  Foothill HS </a:t>
            </a:r>
            <a:endParaRPr lang="en-US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PT Slide 53 There Is A Place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8000" y="16002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If …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143000"/>
            <a:ext cx="3962400" cy="48768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 saw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immediate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success?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Parents heard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their kids play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their first performance just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6-7 weeks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after they started?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Learning to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play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was </a:t>
            </a:r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really fun?</a:t>
            </a:r>
          </a:p>
        </p:txBody>
      </p:sp>
      <p:pic>
        <p:nvPicPr>
          <p:cNvPr id="62469" name="Picture 4" descr="3-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67200" y="1447800"/>
            <a:ext cx="4445000" cy="2895600"/>
          </a:xfrm>
          <a:prstGeom prst="rect">
            <a:avLst/>
          </a:prstGeom>
          <a:ln>
            <a:noFill/>
          </a:ln>
          <a:effectLst>
            <a:reflection stA="63000" endPos="66000" dist="12700" dir="5400000" sy="-100000" algn="bl" rotWithShape="0"/>
            <a:softEdge rad="112500"/>
          </a:effectLst>
        </p:spPr>
      </p:pic>
      <p:sp>
        <p:nvSpPr>
          <p:cNvPr id="6246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766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1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First Performance Concert!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4516" name="Picture 3" descr="First Perf cov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>
          <a:xfrm rot="21408970">
            <a:off x="766465" y="917963"/>
            <a:ext cx="2997200" cy="4495800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6451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962400" y="1676400"/>
            <a:ext cx="4724400" cy="2743200"/>
          </a:xfrm>
        </p:spPr>
        <p:txBody>
          <a:bodyPr>
            <a:noAutofit/>
          </a:bodyPr>
          <a:lstStyle/>
          <a:p>
            <a:pPr algn="ctr" eaLnBrk="1" hangingPunct="1">
              <a:buFont typeface="Wingdings" charset="2"/>
              <a:buNone/>
            </a:pPr>
            <a:r>
              <a:rPr lang="en-US" sz="4000" b="1" dirty="0" smtClean="0">
                <a:solidFill>
                  <a:srgbClr val="4D9AFF"/>
                </a:solidFill>
                <a:ea typeface="ＭＳ Ｐゴシック" charset="-128"/>
                <a:cs typeface="ＭＳ Ｐゴシック" charset="-128"/>
              </a:rPr>
              <a:t>A </a:t>
            </a:r>
            <a:r>
              <a:rPr lang="en-US" sz="4000" b="1" dirty="0">
                <a:solidFill>
                  <a:srgbClr val="4D9AFF"/>
                </a:solidFill>
                <a:ea typeface="ＭＳ Ｐゴシック" charset="-128"/>
                <a:cs typeface="ＭＳ Ｐゴシック" charset="-128"/>
              </a:rPr>
              <a:t>scripted demonstration of what your students have learned</a:t>
            </a:r>
          </a:p>
        </p:txBody>
      </p:sp>
      <p:sp>
        <p:nvSpPr>
          <p:cNvPr id="6451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First Performance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Demonstration Concert for </a:t>
            </a:r>
            <a:r>
              <a:rPr lang="en-US" sz="40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Band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or </a:t>
            </a:r>
            <a:r>
              <a:rPr lang="en-US" sz="4000" b="1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Orchestra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6565" name="Picture 4" descr="First Perf cover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>
          <a:xfrm rot="21408970">
            <a:off x="383900" y="1422609"/>
            <a:ext cx="1917477" cy="2901718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412675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2286000" y="1676400"/>
            <a:ext cx="4038600" cy="21336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Schedule 6-8 weeks after the first class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Complete “turn-key” package</a:t>
            </a:r>
          </a:p>
        </p:txBody>
      </p:sp>
      <p:sp>
        <p:nvSpPr>
          <p:cNvPr id="66562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chemeClr val="bg1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12678" name="Text Box 6"/>
          <p:cNvSpPr txBox="1">
            <a:spLocks noChangeArrowheads="1"/>
          </p:cNvSpPr>
          <p:nvPr/>
        </p:nvSpPr>
        <p:spPr bwMode="auto">
          <a:xfrm>
            <a:off x="685800" y="4267200"/>
            <a:ext cx="5105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3200" b="1" i="1" dirty="0">
                <a:solidFill>
                  <a:srgbClr val="4D9AFF"/>
                </a:solidFill>
                <a:latin typeface="+mn-lt"/>
              </a:rPr>
              <a:t>May be the best performance in terms of excitement and audience</a:t>
            </a:r>
            <a:r>
              <a:rPr lang="en-US" sz="3200" i="1" dirty="0">
                <a:solidFill>
                  <a:srgbClr val="4D9AFF"/>
                </a:solidFill>
                <a:latin typeface="+mn-lt"/>
              </a:rPr>
              <a:t>!</a:t>
            </a:r>
          </a:p>
        </p:txBody>
      </p:sp>
      <p:pic>
        <p:nvPicPr>
          <p:cNvPr id="66567" name="Picture 10" descr="Beg Band Conce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1600200"/>
            <a:ext cx="2506663" cy="32004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675" grpId="0" build="p" autoUpdateAnimBg="0"/>
      <p:bldP spid="4126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6294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If you want to be a </a:t>
            </a:r>
            <a:r>
              <a:rPr lang="en-US" sz="4400" dirty="0" smtClean="0">
                <a:solidFill>
                  <a:srgbClr val="FFFFFF"/>
                </a:solidFill>
              </a:rPr>
              <a:t>CEO</a:t>
            </a:r>
            <a:r>
              <a:rPr lang="en-US" sz="4400" dirty="0" smtClean="0">
                <a:solidFill>
                  <a:schemeClr val="bg1"/>
                </a:solidFill>
              </a:rPr>
              <a:t>, </a:t>
            </a:r>
            <a:r>
              <a:rPr lang="en-US" sz="4400" dirty="0" smtClean="0">
                <a:solidFill>
                  <a:srgbClr val="FFFFFF"/>
                </a:solidFill>
              </a:rPr>
              <a:t>College President,</a:t>
            </a:r>
            <a:r>
              <a:rPr lang="en-US" sz="4400" dirty="0" smtClean="0">
                <a:solidFill>
                  <a:schemeClr val="bg1"/>
                </a:solidFill>
              </a:rPr>
              <a:t>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8800" i="1" dirty="0" smtClean="0">
                <a:solidFill>
                  <a:srgbClr val="FFFF00"/>
                </a:solidFill>
                <a:latin typeface="+mn-lt"/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 smtClean="0">
                <a:solidFill>
                  <a:schemeClr val="bg1"/>
                </a:solidFill>
                <a:latin typeface="+mn-lt"/>
              </a:rPr>
              <a:t>even a </a:t>
            </a:r>
            <a:r>
              <a:rPr lang="en-US" sz="4400" b="1" i="1" u="sng" dirty="0" smtClean="0">
                <a:solidFill>
                  <a:srgbClr val="FFFF00"/>
                </a:solidFill>
                <a:latin typeface="+mn-lt"/>
              </a:rPr>
              <a:t>Rock Star</a:t>
            </a:r>
            <a:r>
              <a:rPr lang="en-US" sz="4400" i="1" dirty="0" smtClean="0">
                <a:solidFill>
                  <a:schemeClr val="bg1"/>
                </a:solidFill>
                <a:latin typeface="+mn-lt"/>
              </a:rPr>
              <a:t>, </a:t>
            </a:r>
            <a:endParaRPr kumimoji="0" lang="en-US" sz="4400" b="0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1828800"/>
            <a:ext cx="513052" cy="1143000"/>
          </a:xfrm>
          <a:prstGeom prst="rect">
            <a:avLst/>
          </a:prstGeom>
        </p:spPr>
      </p:pic>
      <p:pic>
        <p:nvPicPr>
          <p:cNvPr id="13" name="Picture 12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1981200"/>
            <a:ext cx="381000" cy="1143000"/>
          </a:xfrm>
          <a:prstGeom prst="rect">
            <a:avLst/>
          </a:prstGeom>
        </p:spPr>
      </p:pic>
      <p:pic>
        <p:nvPicPr>
          <p:cNvPr id="14" name="Picture 13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3581400"/>
            <a:ext cx="381000" cy="1143000"/>
          </a:xfrm>
          <a:prstGeom prst="rect">
            <a:avLst/>
          </a:prstGeom>
        </p:spPr>
      </p:pic>
      <p:pic>
        <p:nvPicPr>
          <p:cNvPr id="17" name="Picture 16" descr="Rock St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914400"/>
            <a:ext cx="3581400" cy="3472873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18" name="Picture 17" descr="Black Bo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4340557"/>
            <a:ext cx="1066800" cy="155243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b="1" i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First Performance 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Demonstration</a:t>
            </a:r>
            <a:b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0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004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12678" name="Text Box 6"/>
          <p:cNvSpPr txBox="1">
            <a:spLocks noChangeArrowheads="1"/>
          </p:cNvSpPr>
          <p:nvPr/>
        </p:nvSpPr>
        <p:spPr bwMode="auto">
          <a:xfrm>
            <a:off x="1524000" y="4267200"/>
            <a:ext cx="426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endParaRPr lang="en-US" sz="2800" i="1">
              <a:latin typeface="Times New Roman" charset="0"/>
            </a:endParaRPr>
          </a:p>
        </p:txBody>
      </p:sp>
      <p:pic>
        <p:nvPicPr>
          <p:cNvPr id="6" name="PPT Slide 57 First Performance Concert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Why Does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First Performance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Work?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0660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838200"/>
            <a:ext cx="6705600" cy="31242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timing </a:t>
            </a:r>
            <a: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of the performance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Parents want to hear their kids play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Student interest soars and they learn to love performing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 </a:t>
            </a: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practice </a:t>
            </a:r>
            <a: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more prior to a </a:t>
            </a:r>
            <a:r>
              <a:rPr lang="en-US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performance</a:t>
            </a:r>
            <a:endParaRPr lang="en-US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065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0661" name="Picture 4" descr="First Perf cover"/>
          <p:cNvPicPr>
            <a:picLocks noChangeAspect="1" noChangeArrowheads="1"/>
          </p:cNvPicPr>
          <p:nvPr/>
        </p:nvPicPr>
        <p:blipFill>
          <a:blip r:embed="rId3">
            <a:lum bright="-4000" contrast="6000"/>
          </a:blip>
          <a:srcRect/>
          <a:stretch>
            <a:fillRect/>
          </a:stretch>
        </p:blipFill>
        <p:spPr bwMode="auto">
          <a:xfrm rot="310421">
            <a:off x="7107623" y="1143425"/>
            <a:ext cx="1482183" cy="22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81000" y="4800600"/>
            <a:ext cx="8610600" cy="190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defTabSz="4572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The audience will be large … enthusiastic … and will arrive early -- lots of quality time with those who care most about the outcome -</a:t>
            </a:r>
            <a:r>
              <a:rPr lang="en-US" sz="3200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- </a:t>
            </a:r>
            <a:r>
              <a:rPr lang="en-US" sz="3200" b="1" i="1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the parents!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81000" y="3733800"/>
            <a:ext cx="8610600" cy="167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It works with any group … any schedule … any situation … and any method book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242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16772" name="Text Box 4"/>
          <p:cNvSpPr txBox="1">
            <a:spLocks noChangeArrowheads="1"/>
          </p:cNvSpPr>
          <p:nvPr/>
        </p:nvSpPr>
        <p:spPr bwMode="auto">
          <a:xfrm>
            <a:off x="0" y="22860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i="1" dirty="0">
                <a:solidFill>
                  <a:srgbClr val="FFFF00"/>
                </a:solidFill>
                <a:latin typeface="Times New Roman" charset="0"/>
              </a:rPr>
              <a:t>Parents will be </a:t>
            </a:r>
            <a:r>
              <a:rPr lang="en-US" sz="2800" b="1" i="1" u="sng" dirty="0" smtClean="0">
                <a:solidFill>
                  <a:srgbClr val="FFFF00"/>
                </a:solidFill>
                <a:latin typeface="Times New Roman" charset="0"/>
              </a:rPr>
              <a:t>amazed</a:t>
            </a:r>
            <a:r>
              <a:rPr lang="en-US" sz="2800" i="1" dirty="0" smtClean="0">
                <a:solidFill>
                  <a:srgbClr val="FFFF00"/>
                </a:solidFill>
                <a:latin typeface="Times New Roman" charset="0"/>
              </a:rPr>
              <a:t>! Most </a:t>
            </a:r>
            <a:r>
              <a:rPr lang="en-US" sz="2800" i="1" dirty="0">
                <a:solidFill>
                  <a:srgbClr val="FFFF00"/>
                </a:solidFill>
                <a:latin typeface="Times New Roman" charset="0"/>
              </a:rPr>
              <a:t>have no idea how much their child has learned based on what they hear at home!</a:t>
            </a:r>
          </a:p>
        </p:txBody>
      </p:sp>
      <p:pic>
        <p:nvPicPr>
          <p:cNvPr id="72709" name="Picture 8" descr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447800"/>
            <a:ext cx="769620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6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7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ChangeArrowheads="1"/>
          </p:cNvSpPr>
          <p:nvPr>
            <p:ph idx="1"/>
          </p:nvPr>
        </p:nvSpPr>
        <p:spPr>
          <a:xfrm>
            <a:off x="1905000" y="1447800"/>
            <a:ext cx="6324600" cy="3429000"/>
          </a:xfrm>
        </p:spPr>
        <p:txBody>
          <a:bodyPr>
            <a:normAutofit/>
          </a:bodyPr>
          <a:lstStyle/>
          <a:p>
            <a:pPr eaLnBrk="1" hangingPunct="1">
              <a:spcAft>
                <a:spcPts val="1200"/>
              </a:spcAft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Many schools have the principal serve as the narrator -- </a:t>
            </a:r>
            <a:r>
              <a:rPr lang="en-US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GREAT PR!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 sound of </a:t>
            </a:r>
          </a:p>
          <a:p>
            <a:pPr eaLnBrk="1" hangingPunct="1">
              <a:buFont typeface="Wingdings" charset="2"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    </a:t>
            </a: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applause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is </a:t>
            </a:r>
          </a:p>
          <a:p>
            <a:pPr eaLnBrk="1" hangingPunct="1">
              <a:buFont typeface="Wingdings" charset="2"/>
              <a:buNone/>
            </a:pP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    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infectious</a:t>
            </a:r>
          </a:p>
        </p:txBody>
      </p:sp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004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4756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charset="0"/>
              </a:rPr>
              <a:t>Students enjoy the satisfaction of a performance after good preparation – the process starts </a:t>
            </a:r>
            <a:r>
              <a:rPr lang="en-US" sz="3200" b="1" i="1" u="sng" dirty="0">
                <a:solidFill>
                  <a:srgbClr val="FFFF00"/>
                </a:solidFill>
                <a:latin typeface="Times New Roman" charset="0"/>
              </a:rPr>
              <a:t>early</a:t>
            </a:r>
            <a:endParaRPr lang="en-US" sz="3200" dirty="0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7475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819400"/>
            <a:ext cx="3963093" cy="2382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0662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400" y="1600200"/>
            <a:ext cx="1498600" cy="22479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28600" y="5105400"/>
            <a:ext cx="5029200" cy="144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/>
              <a:buChar char="•"/>
            </a:pPr>
            <a:r>
              <a:rPr lang="en-US" sz="3200" i="1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  Available at </a:t>
            </a:r>
            <a:r>
              <a:rPr lang="en-US" sz="3200" b="1" i="1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Hal Leonard </a:t>
            </a:r>
            <a:r>
              <a:rPr lang="en-US" sz="3200" i="1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or through your </a:t>
            </a:r>
            <a:r>
              <a:rPr lang="en-US" sz="3200" b="1" i="1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Local Dealer</a:t>
            </a:r>
            <a:endParaRPr lang="en-US" sz="3200" b="1" i="1" dirty="0">
              <a:solidFill>
                <a:srgbClr val="FFFF00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8" descr="C:\Documents and Settings\William Harvey\Local Settings\Temporary Internet Files\Content.IE5\FN4DI34B\MPj04053960000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371600"/>
            <a:ext cx="6858000" cy="448945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Put the Date on Your Calendar!</a:t>
            </a:r>
            <a:br>
              <a:rPr lang="en-US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r>
              <a:rPr lang="en-US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Schedule </a:t>
            </a:r>
            <a:r>
              <a:rPr lang="en-US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First</a:t>
            </a:r>
            <a:r>
              <a:rPr lang="en-US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Performance Concert </a:t>
            </a:r>
            <a:r>
              <a:rPr lang="en-US" b="1" u="sng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NOW</a:t>
            </a:r>
            <a:r>
              <a:rPr lang="en-US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52400"/>
            <a:ext cx="9144000" cy="1524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M.A.C. Wants to Help. . .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600" b="1" i="1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Check Out All of Our Online Resources</a:t>
            </a:r>
            <a:endParaRPr lang="en-US" sz="3600" b="1" i="1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143000"/>
            <a:ext cx="914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www.MusicAchievementCouncil.org</a:t>
            </a:r>
            <a:endParaRPr lang="en-US" sz="3200" b="1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and at </a:t>
            </a:r>
            <a:r>
              <a:rPr lang="en-US" sz="3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BandDirector.com</a:t>
            </a:r>
            <a:endParaRPr lang="en-US" sz="32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152400"/>
            <a:ext cx="762000" cy="948657"/>
          </a:xfrm>
          <a:prstGeom prst="rect">
            <a:avLst/>
          </a:prstGeom>
        </p:spPr>
      </p:pic>
      <p:pic>
        <p:nvPicPr>
          <p:cNvPr id="8" name="RPPT Slide 65 DrTim.mp4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08000" y="22098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066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Got SMART Phone?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556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" name="Picture 17" descr="Recruitment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05000"/>
            <a:ext cx="2649537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stA="50000" endPos="75000" dist="127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22" descr="Bridging the Ga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2144876"/>
            <a:ext cx="3200400" cy="3874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4" name="Picture 23" descr="SuccessCOV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2873571"/>
            <a:ext cx="2895600" cy="3747452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2182" y="1729795"/>
            <a:ext cx="2453218" cy="322320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3070805"/>
            <a:ext cx="2593340" cy="3407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0" y="152400"/>
            <a:ext cx="762000" cy="9486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096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www.nafme.org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/my-classroom/</a:t>
            </a:r>
          </a:p>
          <a:p>
            <a:pPr algn="ctr"/>
            <a:r>
              <a:rPr lang="en-US" sz="3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  music-achievement-council-resources-educators/</a:t>
            </a:r>
            <a:endParaRPr lang="en-US" sz="32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066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Got SMART Phone?</a:t>
            </a:r>
            <a: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en-US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556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689" y="304800"/>
            <a:ext cx="979311" cy="1219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096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     </a:t>
            </a:r>
            <a:r>
              <a:rPr lang="en-US" sz="3200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musicedconsultants.net</a:t>
            </a:r>
            <a:r>
              <a:rPr lang="en-US" sz="3200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/conference-materials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1" name="Picture 10" descr="ESSA-im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524000"/>
            <a:ext cx="6311900" cy="4701051"/>
          </a:xfrm>
          <a:prstGeom prst="rect">
            <a:avLst/>
          </a:prstGeom>
        </p:spPr>
      </p:pic>
      <p:pic>
        <p:nvPicPr>
          <p:cNvPr id="7" name="Picture 6" descr="Screen Shot 2017-02-02 at 12.51.51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1371600"/>
            <a:ext cx="889000" cy="4965700"/>
          </a:xfrm>
          <a:prstGeom prst="rect">
            <a:avLst/>
          </a:prstGeom>
        </p:spPr>
      </p:pic>
      <p:pic>
        <p:nvPicPr>
          <p:cNvPr id="8" name="Picture 7" descr="Screen Shot 2017-02-02 at 12.51.51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400" y="1358900"/>
            <a:ext cx="889000" cy="4965700"/>
          </a:xfrm>
          <a:prstGeom prst="rect">
            <a:avLst/>
          </a:prstGeom>
        </p:spPr>
      </p:pic>
      <p:sp>
        <p:nvSpPr>
          <p:cNvPr id="12" name="Frame 11"/>
          <p:cNvSpPr/>
          <p:nvPr/>
        </p:nvSpPr>
        <p:spPr>
          <a:xfrm>
            <a:off x="1295400" y="1295400"/>
            <a:ext cx="6553200" cy="5562600"/>
          </a:xfrm>
          <a:prstGeom prst="fram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9" name="Picture 8" descr="Hal Leonar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495800"/>
            <a:ext cx="1905000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9" descr="D'Addario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657600"/>
            <a:ext cx="25908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10" descr="Yamah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799" y="5638800"/>
            <a:ext cx="314857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3" name="Picture 12" descr="large-logo-black_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2474912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4" name="Picture 13" descr="Dansr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81400" y="3657600"/>
            <a:ext cx="19050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5" name="Picture 14" descr="VIC FIRTH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5638800"/>
            <a:ext cx="334561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6" name="Picture 15" descr="Alfred-logo-600 pixel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47800" y="2438400"/>
            <a:ext cx="11430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8" name="Picture 19" descr="Picture 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19800" y="3754437"/>
            <a:ext cx="22098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9" name="Picture 1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76600" y="2438400"/>
            <a:ext cx="9906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 Trevor James Flutes_logo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06757" y="4495800"/>
            <a:ext cx="1903843" cy="1087438"/>
          </a:xfrm>
          <a:prstGeom prst="rect">
            <a:avLst/>
          </a:prstGeom>
        </p:spPr>
      </p:pic>
      <p:sp>
        <p:nvSpPr>
          <p:cNvPr id="23" name="Rectangle 22"/>
          <p:cNvSpPr>
            <a:spLocks noGrp="1" noChangeArrowheads="1"/>
          </p:cNvSpPr>
          <p:nvPr/>
        </p:nvSpPr>
        <p:spPr bwMode="auto">
          <a:xfrm>
            <a:off x="0" y="13716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Thanks also to these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" name="Picture 16" descr="Twitter_bird_logo_2012.svg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1000" y="381000"/>
            <a:ext cx="838200" cy="677333"/>
          </a:xfrm>
          <a:prstGeom prst="rect">
            <a:avLst/>
          </a:prstGeom>
        </p:spPr>
      </p:pic>
      <p:pic>
        <p:nvPicPr>
          <p:cNvPr id="20" name="Picture 19" descr="iPhone Graphic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3400" y="304800"/>
            <a:ext cx="673276" cy="838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95400" y="609600"/>
            <a:ext cx="6450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kern="0" dirty="0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@</a:t>
            </a:r>
            <a:r>
              <a:rPr lang="en-US" sz="2800" b="1" i="1" kern="0" dirty="0" err="1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MusicAchCouncil</a:t>
            </a:r>
            <a:r>
              <a:rPr lang="en-US" sz="2800" b="1" i="1" kern="0" dirty="0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 and @</a:t>
            </a:r>
            <a:r>
              <a:rPr lang="en-US" sz="2800" b="1" i="1" kern="0" dirty="0" err="1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MusicEdConsult</a:t>
            </a:r>
            <a:endParaRPr lang="en-US" sz="2800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71600" y="76200"/>
            <a:ext cx="64373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200" b="1" i="1" dirty="0" smtClean="0">
              <a:solidFill>
                <a:srgbClr val="FFFFFF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endParaRPr lang="en-US" sz="3200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2192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Posted at: </a:t>
            </a:r>
            <a:r>
              <a:rPr lang="en-US" sz="2800" i="1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www.musicedconsultants.net</a:t>
            </a:r>
            <a:r>
              <a:rPr lang="en-US" sz="2800" i="1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/conference-materials</a:t>
            </a:r>
          </a:p>
          <a:p>
            <a:endParaRPr lang="en-US" sz="3200" dirty="0">
              <a:latin typeface="+mn-lt"/>
            </a:endParaRPr>
          </a:p>
        </p:txBody>
      </p:sp>
      <p:pic>
        <p:nvPicPr>
          <p:cNvPr id="26" name="Picture 25" descr="Screen Shot 2016-10-12 at 9.33.57 PM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14601" y="4648200"/>
            <a:ext cx="3886200" cy="709653"/>
          </a:xfrm>
          <a:prstGeom prst="rect">
            <a:avLst/>
          </a:prstGeom>
        </p:spPr>
      </p:pic>
      <p:pic>
        <p:nvPicPr>
          <p:cNvPr id="32" name="Picture 31" descr="Conn-Selmer-all-w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48400" y="2590800"/>
            <a:ext cx="2363771" cy="764286"/>
          </a:xfrm>
          <a:prstGeom prst="rect">
            <a:avLst/>
          </a:prstGeom>
        </p:spPr>
      </p:pic>
    </p:spTree>
  </p:cSld>
  <p:clrMapOvr>
    <a:masterClrMapping/>
  </p:clrMapOvr>
  <p:transition spd="slow" advClick="0" advTm="90000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9" name="Picture 8" descr="Hal Leonar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495800"/>
            <a:ext cx="1905000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9" descr="D'Addario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657600"/>
            <a:ext cx="25908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10" descr="Yamah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799" y="5638800"/>
            <a:ext cx="314857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3" name="Picture 12" descr="large-logo-black_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2474912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4" name="Picture 13" descr="Dansr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81400" y="3657600"/>
            <a:ext cx="19050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5" name="Picture 14" descr="VIC FIRTH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5638800"/>
            <a:ext cx="334561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6" name="Picture 15" descr="Alfred-logo-600 pixel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47800" y="2438400"/>
            <a:ext cx="11430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8" name="Picture 19" descr="Picture 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19800" y="3754437"/>
            <a:ext cx="22098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9" name="Picture 1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76600" y="2438400"/>
            <a:ext cx="9906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LOGO Trevor James Flutes_logo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06757" y="4495800"/>
            <a:ext cx="1903843" cy="1087438"/>
          </a:xfrm>
          <a:prstGeom prst="rect">
            <a:avLst/>
          </a:prstGeom>
        </p:spPr>
      </p:pic>
      <p:sp>
        <p:nvSpPr>
          <p:cNvPr id="23" name="Rectangle 22"/>
          <p:cNvSpPr>
            <a:spLocks noGrp="1" noChangeArrowheads="1"/>
          </p:cNvSpPr>
          <p:nvPr/>
        </p:nvSpPr>
        <p:spPr bwMode="auto">
          <a:xfrm>
            <a:off x="0" y="13716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4000" b="1" i="1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Thanks also to these </a:t>
            </a:r>
            <a:r>
              <a:rPr lang="en-US" sz="4000" b="1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Quality Companies!</a:t>
            </a:r>
            <a:endParaRPr lang="en-US" sz="40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" name="Picture 16" descr="Twitter_bird_logo_2012.svg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1000" y="381000"/>
            <a:ext cx="838200" cy="677333"/>
          </a:xfrm>
          <a:prstGeom prst="rect">
            <a:avLst/>
          </a:prstGeom>
        </p:spPr>
      </p:pic>
      <p:pic>
        <p:nvPicPr>
          <p:cNvPr id="20" name="Picture 19" descr="iPhone Graphic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3400" y="304800"/>
            <a:ext cx="673276" cy="838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95400" y="609600"/>
            <a:ext cx="6450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kern="0" dirty="0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@</a:t>
            </a:r>
            <a:r>
              <a:rPr lang="en-US" sz="2800" b="1" i="1" kern="0" dirty="0" err="1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MusicAchCouncil</a:t>
            </a:r>
            <a:r>
              <a:rPr lang="en-US" sz="2800" b="1" i="1" kern="0" dirty="0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 and @</a:t>
            </a:r>
            <a:r>
              <a:rPr lang="en-US" sz="2800" b="1" i="1" kern="0" dirty="0" err="1" smtClean="0">
                <a:solidFill>
                  <a:srgbClr val="4890C5"/>
                </a:solidFill>
                <a:latin typeface="+mn-lt"/>
                <a:ea typeface="ＭＳ Ｐゴシック" charset="-128"/>
                <a:cs typeface="ＭＳ Ｐゴシック" charset="-128"/>
              </a:rPr>
              <a:t>MusicEdConsult</a:t>
            </a:r>
            <a:endParaRPr lang="en-US" sz="2800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71600" y="76200"/>
            <a:ext cx="64373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www.MusicAchievementCouncil.org</a:t>
            </a:r>
            <a:endParaRPr lang="en-US" sz="3200" b="1" i="1" dirty="0" smtClean="0">
              <a:solidFill>
                <a:srgbClr val="FFFFFF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endParaRPr lang="en-US" sz="3200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2192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Posted at: </a:t>
            </a:r>
            <a:r>
              <a:rPr lang="en-US" sz="2800" i="1" dirty="0" err="1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www.musicedconsultants.net</a:t>
            </a:r>
            <a:r>
              <a:rPr lang="en-US" sz="2800" i="1" dirty="0" smtClean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/conference-materials</a:t>
            </a:r>
          </a:p>
          <a:p>
            <a:endParaRPr lang="en-US" sz="3200" dirty="0">
              <a:latin typeface="+mn-lt"/>
            </a:endParaRPr>
          </a:p>
        </p:txBody>
      </p:sp>
      <p:pic>
        <p:nvPicPr>
          <p:cNvPr id="26" name="Picture 25" descr="Screen Shot 2016-10-12 at 9.33.57 PM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14601" y="4648200"/>
            <a:ext cx="3886200" cy="709653"/>
          </a:xfrm>
          <a:prstGeom prst="rect">
            <a:avLst/>
          </a:prstGeom>
        </p:spPr>
      </p:pic>
      <p:pic>
        <p:nvPicPr>
          <p:cNvPr id="32" name="Picture 31" descr="Conn-Selmer-all-w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48400" y="2590800"/>
            <a:ext cx="2363771" cy="764286"/>
          </a:xfrm>
          <a:prstGeom prst="rect">
            <a:avLst/>
          </a:prstGeom>
        </p:spPr>
      </p:pic>
    </p:spTree>
  </p:cSld>
  <p:clrMapOvr>
    <a:masterClrMapping/>
  </p:clrMapOvr>
  <p:transition spd="slow" advClick="0" advTm="9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838200"/>
            <a:ext cx="5943600" cy="48768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000" u="sng" dirty="0" smtClean="0">
                <a:solidFill>
                  <a:srgbClr val="FFFF00"/>
                </a:solidFill>
              </a:rPr>
              <a:t>82 percent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smtClean="0">
                <a:solidFill>
                  <a:schemeClr val="bg1"/>
                </a:solidFill>
              </a:rPr>
              <a:t>of Americans who don’t currently play an instrument wish they had learned to play one. </a:t>
            </a:r>
            <a:r>
              <a:rPr lang="en-US" sz="4000" i="1" dirty="0" smtClean="0">
                <a:solidFill>
                  <a:schemeClr val="bg1"/>
                </a:solidFill>
              </a:rPr>
              <a:t>(Gallup Poll)</a:t>
            </a:r>
          </a:p>
          <a:p>
            <a:pPr indent="0">
              <a:lnSpc>
                <a:spcPct val="150000"/>
              </a:lnSpc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" name="Picture 5" descr="DSC_02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94" y="1371600"/>
            <a:ext cx="2671843" cy="41021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FREE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of: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200400"/>
            <a:ext cx="480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2AB091"/>
                </a:solidFill>
                <a:effectLst/>
                <a:latin typeface="+mn-lt"/>
              </a:rPr>
              <a:t>A Practical Guide for Recruitment and Retention</a:t>
            </a:r>
            <a:endParaRPr lang="en-US" sz="4800" b="1" i="1" dirty="0">
              <a:solidFill>
                <a:srgbClr val="2AB091"/>
              </a:solidFill>
              <a:effectLst/>
              <a:latin typeface="+mn-lt"/>
            </a:endParaRPr>
          </a:p>
        </p:txBody>
      </p:sp>
      <p:pic>
        <p:nvPicPr>
          <p:cNvPr id="8" name="Picture 7" descr="Recruitment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066800"/>
            <a:ext cx="3390426" cy="43878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4953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All of today’s session attendees will receive </a:t>
            </a:r>
            <a:r>
              <a:rPr lang="en-US" sz="4000" u="sng" dirty="0" smtClean="0">
                <a:solidFill>
                  <a:srgbClr val="FFFF00"/>
                </a:solidFill>
                <a:latin typeface="+mn-lt"/>
              </a:rPr>
              <a:t>FREE</a:t>
            </a:r>
            <a:r>
              <a:rPr lang="en-US" sz="4000" dirty="0" smtClean="0">
                <a:solidFill>
                  <a:srgbClr val="FFFF00"/>
                </a:solidFill>
                <a:latin typeface="+mn-lt"/>
              </a:rPr>
              <a:t> COPIES </a:t>
            </a:r>
            <a:r>
              <a:rPr lang="en-US" sz="4000" dirty="0" smtClean="0">
                <a:solidFill>
                  <a:srgbClr val="FFFFFF"/>
                </a:solidFill>
                <a:latin typeface="+mn-lt"/>
              </a:rPr>
              <a:t>of:</a:t>
            </a:r>
            <a:endParaRPr lang="en-US" sz="4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 smtClean="0">
                <a:solidFill>
                  <a:srgbClr val="45A3D6"/>
                </a:solidFill>
                <a:latin typeface="+mn-lt"/>
              </a:rPr>
              <a:t>Tips for Success:</a:t>
            </a:r>
          </a:p>
          <a:p>
            <a:pPr algn="ctr"/>
            <a:r>
              <a:rPr lang="en-US" sz="4800" b="1" i="1" dirty="0" smtClean="0">
                <a:solidFill>
                  <a:srgbClr val="45A3D6"/>
                </a:solidFill>
                <a:latin typeface="+mn-lt"/>
              </a:rPr>
              <a:t>A Guide for Instrumental Music Teachers</a:t>
            </a:r>
            <a:endParaRPr lang="en-US" sz="4800" b="1" i="1" dirty="0">
              <a:solidFill>
                <a:srgbClr val="45A3D6"/>
              </a:solidFill>
              <a:latin typeface="+mn-lt"/>
            </a:endParaRPr>
          </a:p>
        </p:txBody>
      </p:sp>
      <p:pic>
        <p:nvPicPr>
          <p:cNvPr id="8" name="Picture 7" descr="Success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357" y="1026211"/>
            <a:ext cx="3311243" cy="4383989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4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7987</TotalTime>
  <Words>2432</Words>
  <Application>Microsoft Macintosh PowerPoint</Application>
  <PresentationFormat>On-screen Show (4:3)</PresentationFormat>
  <Paragraphs>471</Paragraphs>
  <Slides>69</Slides>
  <Notes>51</Notes>
  <HiddenSlides>0</HiddenSlides>
  <MMClips>7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DID YOU KNOW . . .</vt:lpstr>
      <vt:lpstr>DID YOU KNOW . . .</vt:lpstr>
      <vt:lpstr>DID YOU KNOW . . .</vt:lpstr>
      <vt:lpstr>THE MESSAGE IS. . .</vt:lpstr>
      <vt:lpstr>THE MESSAGE IS. . .</vt:lpstr>
      <vt:lpstr>THE MESSAGE IS.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WHAT WAS LEARNED?</vt:lpstr>
      <vt:lpstr>FAMOUS QUOTES. . .</vt:lpstr>
      <vt:lpstr>FAMOUS QUOTES. . .</vt:lpstr>
      <vt:lpstr>Slide 26</vt:lpstr>
      <vt:lpstr>Today’s Session</vt:lpstr>
      <vt:lpstr>Slide 28</vt:lpstr>
      <vt:lpstr>Fundamental Beliefs of  Effective Recruiters</vt:lpstr>
      <vt:lpstr>Key Steps in Recruiting:  Attracting Students. . .</vt:lpstr>
      <vt:lpstr>Key Steps in Recruiting Recruiting is a YEAR-ROUND process including: </vt:lpstr>
      <vt:lpstr>Key Steps in Recruiting:      Engage Students Early. . .</vt:lpstr>
      <vt:lpstr>Key Steps in Recruiting:      What’s Really Important. . .</vt:lpstr>
      <vt:lpstr>Key Steps in Recruiting: Plan Way Ahead </vt:lpstr>
      <vt:lpstr>Presentation Day/Aptitude Survey </vt:lpstr>
      <vt:lpstr>Follow-up idea #1 from:  Jeff Scott &amp; Emily Wilkinson, ALMEA </vt:lpstr>
      <vt:lpstr>Follow-up idea from:  Chris Crone, PAMEA </vt:lpstr>
      <vt:lpstr>Engage Parent Support</vt:lpstr>
      <vt:lpstr>Increase Your Base</vt:lpstr>
      <vt:lpstr>Bailey MS Mariachi Program – Year 2</vt:lpstr>
      <vt:lpstr>Slide 41</vt:lpstr>
      <vt:lpstr>Teach the Parents Too. . . They don’t know what NORMAL is!</vt:lpstr>
      <vt:lpstr>Teach the Parents Too. . . They don’t know what NORMAL is!</vt:lpstr>
      <vt:lpstr>Teach the Parents Too. . . They don’t know what NORMAL is!</vt:lpstr>
      <vt:lpstr>Teach the Parents Too. . . They don’t know what NORMAL is!</vt:lpstr>
      <vt:lpstr>Engage Parent Support…Directly! The Parent Band – REALLY FUN!</vt:lpstr>
      <vt:lpstr>Keeping Your New Recruits</vt:lpstr>
      <vt:lpstr>   Keeping Your New Recruits   Why Do Kids Stay?  Let’s Ask THEM!</vt:lpstr>
      <vt:lpstr>Retention: Keys to Success</vt:lpstr>
      <vt:lpstr>Actions That Help Retain Students</vt:lpstr>
      <vt:lpstr>Common Reasons for Drop-outs?</vt:lpstr>
      <vt:lpstr>Common Reasons for Drop-outs?</vt:lpstr>
      <vt:lpstr>Common Reasons for Drop-outs?</vt:lpstr>
      <vt:lpstr>Common Reasons for Drop-outs?</vt:lpstr>
      <vt:lpstr>What Can You Do? </vt:lpstr>
      <vt:lpstr>Why Should Students Continue?  Tell Your OWN Story:  Foothill HS </vt:lpstr>
      <vt:lpstr>What If …</vt:lpstr>
      <vt:lpstr>First Performance Concert!</vt:lpstr>
      <vt:lpstr>First Performance Demonstration Concert for Band or Orchestra</vt:lpstr>
      <vt:lpstr>First Performance Demonstration </vt:lpstr>
      <vt:lpstr>Why Does First Performance Work?</vt:lpstr>
      <vt:lpstr>Slide 62</vt:lpstr>
      <vt:lpstr>Slide 63</vt:lpstr>
      <vt:lpstr>Put the Date on Your Calendar! Schedule First Performance Concert NOW!</vt:lpstr>
      <vt:lpstr>M.A.C. Wants to Help. . .   Check Out All of Our Online Resources</vt:lpstr>
      <vt:lpstr>Got SMART Phone? </vt:lpstr>
      <vt:lpstr>Got SMART Phone? </vt:lpstr>
      <vt:lpstr>Slide 68</vt:lpstr>
      <vt:lpstr>Slide 69</vt:lpstr>
    </vt:vector>
  </TitlesOfParts>
  <Company>Music Achievement Council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NAMM / Bill Harvey</dc:creator>
  <cp:lastModifiedBy>Marcia Neel</cp:lastModifiedBy>
  <cp:revision>1500</cp:revision>
  <dcterms:created xsi:type="dcterms:W3CDTF">2017-02-18T01:07:13Z</dcterms:created>
  <dcterms:modified xsi:type="dcterms:W3CDTF">2017-02-18T01:12:03Z</dcterms:modified>
</cp:coreProperties>
</file>