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7"/>
  </p:notesMasterIdLst>
  <p:sldIdLst>
    <p:sldId id="287" r:id="rId2"/>
    <p:sldId id="335" r:id="rId3"/>
    <p:sldId id="337" r:id="rId4"/>
    <p:sldId id="339" r:id="rId5"/>
    <p:sldId id="341" r:id="rId6"/>
    <p:sldId id="343" r:id="rId7"/>
    <p:sldId id="345" r:id="rId8"/>
    <p:sldId id="347" r:id="rId9"/>
    <p:sldId id="349" r:id="rId10"/>
    <p:sldId id="351" r:id="rId11"/>
    <p:sldId id="353" r:id="rId12"/>
    <p:sldId id="355" r:id="rId13"/>
    <p:sldId id="357" r:id="rId14"/>
    <p:sldId id="359" r:id="rId15"/>
    <p:sldId id="409" r:id="rId16"/>
    <p:sldId id="377" r:id="rId17"/>
    <p:sldId id="372" r:id="rId18"/>
    <p:sldId id="411" r:id="rId19"/>
    <p:sldId id="412" r:id="rId20"/>
    <p:sldId id="410" r:id="rId21"/>
    <p:sldId id="286" r:id="rId22"/>
    <p:sldId id="416" r:id="rId23"/>
    <p:sldId id="414" r:id="rId24"/>
    <p:sldId id="404" r:id="rId25"/>
    <p:sldId id="379" r:id="rId26"/>
    <p:sldId id="380" r:id="rId27"/>
    <p:sldId id="381" r:id="rId28"/>
    <p:sldId id="405" r:id="rId29"/>
    <p:sldId id="263" r:id="rId30"/>
    <p:sldId id="264" r:id="rId31"/>
    <p:sldId id="383" r:id="rId32"/>
    <p:sldId id="384" r:id="rId33"/>
    <p:sldId id="422" r:id="rId34"/>
    <p:sldId id="420" r:id="rId35"/>
    <p:sldId id="385" r:id="rId36"/>
    <p:sldId id="413" r:id="rId37"/>
    <p:sldId id="427" r:id="rId38"/>
    <p:sldId id="428" r:id="rId39"/>
    <p:sldId id="429" r:id="rId40"/>
    <p:sldId id="431" r:id="rId41"/>
    <p:sldId id="430" r:id="rId42"/>
    <p:sldId id="432" r:id="rId43"/>
    <p:sldId id="425" r:id="rId44"/>
    <p:sldId id="433" r:id="rId45"/>
    <p:sldId id="434" r:id="rId46"/>
    <p:sldId id="423" r:id="rId47"/>
    <p:sldId id="376" r:id="rId48"/>
    <p:sldId id="387" r:id="rId49"/>
    <p:sldId id="392" r:id="rId50"/>
    <p:sldId id="324" r:id="rId51"/>
    <p:sldId id="441" r:id="rId52"/>
    <p:sldId id="273" r:id="rId53"/>
    <p:sldId id="396" r:id="rId54"/>
    <p:sldId id="395" r:id="rId55"/>
    <p:sldId id="283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-252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19807F-1B59-5D48-9198-CD0E92E8D150}" type="datetimeFigureOut">
              <a:rPr lang="en-US" smtClean="0"/>
              <a:pPr/>
              <a:t>4/30/17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2F61B-FE65-334F-8B66-348BB264E5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073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89E9D4-7356-4F43-9922-631A94403888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10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11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14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18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19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20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CC42C-9256-8547-ACB0-C467828B1809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CC42C-9256-8547-ACB0-C467828B1809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275650-A15B-604C-8DE9-98FE10A34FCE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4E3923-61B9-364F-8FB0-0ED690E71A85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26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CC42C-9256-8547-ACB0-C467828B1809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27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CC42C-9256-8547-ACB0-C467828B1809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28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CD09CA-963B-2B40-B397-71E9B1C07EED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29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9E4657-4E06-3349-94F7-A7E49DC671CF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30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A33BD8-9E60-5241-A2B8-28C5A6F8E225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F537E1-1B67-ED44-88EF-1C9F23495C72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F537E1-1B67-ED44-88EF-1C9F23495C72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F537E1-1B67-ED44-88EF-1C9F23495C72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54698C-CCA3-8E44-A825-574C72707CC8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36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CC42C-9256-8547-ACB0-C467828B1809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37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CC42C-9256-8547-ACB0-C467828B1809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38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CC42C-9256-8547-ACB0-C467828B1809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39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CC42C-9256-8547-ACB0-C467828B1809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40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CC42C-9256-8547-ACB0-C467828B1809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CC42C-9256-8547-ACB0-C467828B1809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CC42C-9256-8547-ACB0-C467828B1809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CC42C-9256-8547-ACB0-C467828B1809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CC42C-9256-8547-ACB0-C467828B1809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8E20D4-DD27-574C-A478-70391E514401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46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CC42C-9256-8547-ACB0-C467828B1809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47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48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CC42C-9256-8547-ACB0-C467828B1809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50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CCC42C-9256-8547-ACB0-C467828B1809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51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CB81BB-7547-F04D-B467-AD620DF8FBBE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52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5B21A8-3DA3-214A-9797-136325493D6C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55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8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09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B78E2-8A96-0B41-A0CB-AE8C9296A8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0A82E6-281A-124E-A729-176BA7773B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A4CD3-7B1F-6447-BD82-9257B73D23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D8990-19E4-624D-A52F-29D476C99851}" type="datetime1">
              <a:rPr lang="en-US"/>
              <a:pPr>
                <a:defRPr/>
              </a:pPr>
              <a:t>4/30/17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8C437-0A12-3E4A-B959-FB613AA65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13142-2954-DF4B-BB03-9447E96C65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DE2E8-4906-B94D-95C5-473ED83A2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96C6DF-B193-A247-8240-1338E4A8FF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9FD9D-CAE8-9249-A7CC-E7C76D0955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1E288A-001F-6C4E-BCF1-006B03946E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B8777-3A1E-EA45-9372-B3403EA4D9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15B1F-444C-004A-B475-5AFABBE311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02ED0-5C30-AD46-B7F5-B62C74A374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3B3B"/>
            </a:gs>
            <a:gs pos="50000">
              <a:srgbClr val="008080"/>
            </a:gs>
            <a:gs pos="100000">
              <a:srgbClr val="003B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fld id="{6002DBDC-9FAC-CF4C-82AF-77CB7DB795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CC66"/>
        </a:buClr>
        <a:buFont typeface="Wingdings" pitchFamily="-104" charset="2"/>
        <a:buChar char="w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-104" charset="2"/>
        <a:buChar char="w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CC66"/>
        </a:buClr>
        <a:buFont typeface="Wingdings" pitchFamily="-104" charset="2"/>
        <a:buChar char="w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-104" charset="2"/>
        <a:buChar char="w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CC66"/>
        </a:buClr>
        <a:buFont typeface="Wingdings" pitchFamily="-104" charset="2"/>
        <a:buChar char="w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pitchFamily="-109" charset="2"/>
        <a:buChar char="w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pitchFamily="-109" charset="2"/>
        <a:buChar char="w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pitchFamily="-109" charset="2"/>
        <a:buChar char="w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CC66"/>
        </a:buClr>
        <a:buFont typeface="Wingdings" pitchFamily="-109" charset="2"/>
        <a:buChar char="w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hyperlink" Target="https://youtu.be/Qw1CZ6Biqdw" TargetMode="External"/><Relationship Id="rId5" Type="http://schemas.openxmlformats.org/officeDocument/2006/relationships/image" Target="../media/image21.png"/><Relationship Id="rId1" Type="http://schemas.microsoft.com/office/2007/relationships/media" Target="file://localhost/Users/marcianeel/Desktop/Tulsa%20PPT%20Videos:Graphics/Slide%2047%20Isn't%20She%20Lovely%20Video.mp4" TargetMode="External"/><Relationship Id="rId2" Type="http://schemas.openxmlformats.org/officeDocument/2006/relationships/video" Target="file://localhost/Users/marcianeel/Desktop/Tulsa%20PPT%20Videos:Graphics/Slide%2047%20Isn't%20She%20Lovely%20Video.mp4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hyperlink" Target="https://youtu.be/II_znS7pbRE" TargetMode="External"/><Relationship Id="rId5" Type="http://schemas.openxmlformats.org/officeDocument/2006/relationships/image" Target="../media/image22.png"/><Relationship Id="rId1" Type="http://schemas.microsoft.com/office/2007/relationships/media" Target="file://localhost/Users/marcianeel/Desktop/Tulsa%20PPT%20Videos:Graphics/Slide%2048%20My%20PVC%20Instrument,%20Disney%20Medley.mp4" TargetMode="External"/><Relationship Id="rId2" Type="http://schemas.openxmlformats.org/officeDocument/2006/relationships/video" Target="file://localhost/Users/marcianeel/Desktop/Tulsa%20PPT%20Videos:Graphics/Slide%2048%20My%20PVC%20Instrument,%20Disney%20Medley.mp4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9.xml"/><Relationship Id="rId5" Type="http://schemas.openxmlformats.org/officeDocument/2006/relationships/hyperlink" Target="https://youtu.be/H8xNj8mfcCU" TargetMode="External"/><Relationship Id="rId6" Type="http://schemas.openxmlformats.org/officeDocument/2006/relationships/image" Target="../media/image24.png"/><Relationship Id="rId1" Type="http://schemas.microsoft.com/office/2007/relationships/media" Target="file://localhost/Users/marcianeel/Desktop/Tulsa%20PPT%20Videos:Graphics/Slide%2020%20Communication%20Problems.mp4" TargetMode="External"/><Relationship Id="rId2" Type="http://schemas.openxmlformats.org/officeDocument/2006/relationships/video" Target="file://localhost/Users/marcianeel/Desktop/Tulsa%20PPT%20Videos:Graphics/Slide%2020%20Communication%20Problems.mp4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7.xml"/><Relationship Id="rId5" Type="http://schemas.openxmlformats.org/officeDocument/2006/relationships/image" Target="../media/image30.png"/><Relationship Id="rId1" Type="http://schemas.microsoft.com/office/2007/relationships/media" Target="file://localhost/Users/marcianeel/Desktop/Tulsa%20PPT%20Videos:Graphics/Slide%2022%20Result-Driven%20Communication.mp4" TargetMode="External"/><Relationship Id="rId2" Type="http://schemas.openxmlformats.org/officeDocument/2006/relationships/video" Target="file://localhost/Users/marcianeel/Desktop/Tulsa%20PPT%20Videos:Graphics/Slide%2022%20Result-Driven%20Communication.mp4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8.xml"/><Relationship Id="rId5" Type="http://schemas.openxmlformats.org/officeDocument/2006/relationships/hyperlink" Target="https://youtu.be/FIya6xaWDWo" TargetMode="External"/><Relationship Id="rId6" Type="http://schemas.openxmlformats.org/officeDocument/2006/relationships/image" Target="../media/image31.png"/><Relationship Id="rId1" Type="http://schemas.microsoft.com/office/2007/relationships/media" Target="file://localhost/Users/marcianeel/Desktop/Tulsa%20PPT%20Videos:Graphics/Slide%2044%20Teamwork.mp4" TargetMode="External"/><Relationship Id="rId2" Type="http://schemas.openxmlformats.org/officeDocument/2006/relationships/video" Target="file://localhost/Users/marcianeel/Desktop/Tulsa%20PPT%20Videos:Graphics/Slide%2044%20Teamwork.mp4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0.xml"/><Relationship Id="rId5" Type="http://schemas.openxmlformats.org/officeDocument/2006/relationships/image" Target="../media/image32.png"/><Relationship Id="rId1" Type="http://schemas.microsoft.com/office/2007/relationships/media" Target="file://localhost/Users/marcianeel/Desktop/Tulsa%20PPT%20Videos:Graphics/Slide%2033%20Lux%20Arumque.mp4" TargetMode="External"/><Relationship Id="rId2" Type="http://schemas.openxmlformats.org/officeDocument/2006/relationships/video" Target="file://localhost/Users/marcianeel/Desktop/Tulsa%20PPT%20Videos:Graphics/Slide%2033%20Lux%20Arumque.mp4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2.xml"/><Relationship Id="rId5" Type="http://schemas.openxmlformats.org/officeDocument/2006/relationships/hyperlink" Target="https://www.youtube.com/watch?v=rVvaX6n3ClM" TargetMode="External"/><Relationship Id="rId6" Type="http://schemas.openxmlformats.org/officeDocument/2006/relationships/image" Target="../media/image33.png"/><Relationship Id="rId1" Type="http://schemas.microsoft.com/office/2007/relationships/media" Target="file://localhost/Users/marcianeel/Desktop/Tulsa%20PPT%20Videos:Graphics/Slide%2046%20Tenor%20Drummer%20Wipe%20Out.mp4" TargetMode="External"/><Relationship Id="rId2" Type="http://schemas.openxmlformats.org/officeDocument/2006/relationships/video" Target="file://localhost/Users/marcianeel/Desktop/Tulsa%20PPT%20Videos:Graphics/Slide%2046%20Tenor%20Drummer%20Wipe%20Out.mp4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7.xml"/><Relationship Id="rId5" Type="http://schemas.openxmlformats.org/officeDocument/2006/relationships/image" Target="../media/image36.png"/><Relationship Id="rId1" Type="http://schemas.microsoft.com/office/2007/relationships/media" Target="file://localhost/Users/marcianeel/Desktop/Tulsa%20PPT%20Videos:Graphics/Slide%2038%20An%20AP%20Music%20Theory%20Christmas%20Card%20copy.mp4" TargetMode="External"/><Relationship Id="rId2" Type="http://schemas.openxmlformats.org/officeDocument/2006/relationships/video" Target="file://localhost/Users/marcianeel/Desktop/Tulsa%20PPT%20Videos:Graphics/Slide%2038%20An%20AP%20Music%20Theory%20Christmas%20Card%20copy.mp4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9.xml"/><Relationship Id="rId5" Type="http://schemas.openxmlformats.org/officeDocument/2006/relationships/image" Target="../media/image37.png"/><Relationship Id="rId1" Type="http://schemas.microsoft.com/office/2007/relationships/media" Target="file://localhost/Users/marcianeel/Desktop/Tulsa%20PPT%20Videos:Graphics/Slide%2056%2013%20Reasons%20Why%20Kids%20Stay%20In%20Band.mp4" TargetMode="External"/><Relationship Id="rId2" Type="http://schemas.openxmlformats.org/officeDocument/2006/relationships/video" Target="file://localhost/Users/marcianeel/Desktop/Tulsa%20PPT%20Videos:Graphics/Slide%2056%2013%20Reasons%20Why%20Kids%20Stay%20In%20Band.mp4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1.xml"/><Relationship Id="rId5" Type="http://schemas.openxmlformats.org/officeDocument/2006/relationships/image" Target="../media/image38.png"/><Relationship Id="rId1" Type="http://schemas.microsoft.com/office/2007/relationships/media" Target="file://localhost/Users/marcianeel/Desktop/Tulsa%20PPT%20Videos:Graphics/PPT%20Slide%2040%20I%20Belong%20in%20Music%20copy.mp4" TargetMode="External"/><Relationship Id="rId2" Type="http://schemas.openxmlformats.org/officeDocument/2006/relationships/video" Target="file://localhost/Users/marcianeel/Desktop/Tulsa%20PPT%20Videos:Graphics/PPT%20Slide%2040%20I%20Belong%20in%20Music%20copy.mp4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4.xml"/><Relationship Id="rId5" Type="http://schemas.openxmlformats.org/officeDocument/2006/relationships/image" Target="../media/image42.png"/><Relationship Id="rId1" Type="http://schemas.microsoft.com/office/2007/relationships/media" Target="file://localhost/Users/marcianeel/Desktop/Tulsa%20PPT%20Videos:Graphics/Slide%2059%20Excellence-Dudamel%20and%20the%20Simo%CC%81n%20Boli%CC%81var%20HS%20Orch.mp4" TargetMode="External"/><Relationship Id="rId2" Type="http://schemas.openxmlformats.org/officeDocument/2006/relationships/video" Target="file://localhost/Users/marcianeel/Desktop/Tulsa%20PPT%20Videos:Graphics/Slide%2059%20Excellence-Dudamel%20and%20the%20Simo%CC%81n%20Boli%CC%81var%20HS%20Orch.mp4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45.xml"/><Relationship Id="rId5" Type="http://schemas.openxmlformats.org/officeDocument/2006/relationships/image" Target="../media/image43.png"/><Relationship Id="rId1" Type="http://schemas.microsoft.com/office/2007/relationships/media" Target="file://localhost/Users/marcianeel/Desktop/Tulsa%20PPT%20Videos:Graphics/Slide%2051%20First%20Performance.mov" TargetMode="External"/><Relationship Id="rId2" Type="http://schemas.openxmlformats.org/officeDocument/2006/relationships/video" Target="file://localhost/Users/marcianeel/Desktop/Tulsa%20PPT%20Videos:Graphics/Slide%2051%20First%20Performance.mov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46.xml"/><Relationship Id="rId5" Type="http://schemas.openxmlformats.org/officeDocument/2006/relationships/image" Target="../media/image44.png"/><Relationship Id="rId1" Type="http://schemas.microsoft.com/office/2007/relationships/media" Target="file://localhost/Users/marcianeel/Desktop/Tulsa%20PPT%20Videos:Graphics/Slide%2055%20The%20Parent%20Band.mp4" TargetMode="External"/><Relationship Id="rId2" Type="http://schemas.openxmlformats.org/officeDocument/2006/relationships/video" Target="file://localhost/Users/marcianeel/Desktop/Tulsa%20PPT%20Videos:Graphics/Slide%2055%20The%20Parent%20Band.mp4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7.png"/><Relationship Id="rId1" Type="http://schemas.microsoft.com/office/2007/relationships/media" Target="file://localhost/Users/marcianeel/Desktop/Tulsa%20PPT%20Videos:Graphics/Slide%2062%20There%20Is%20A%20Place%20-%20Foothill%20HS.mp4" TargetMode="External"/><Relationship Id="rId2" Type="http://schemas.openxmlformats.org/officeDocument/2006/relationships/video" Target="file://localhost/Users/marcianeel/Desktop/Tulsa%20PPT%20Videos:Graphics/Slide%2062%20There%20Is%20A%20Place%20-%20Foothill%20HS.mp4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5" Type="http://schemas.openxmlformats.org/officeDocument/2006/relationships/image" Target="../media/image50.png"/><Relationship Id="rId6" Type="http://schemas.openxmlformats.org/officeDocument/2006/relationships/image" Target="../media/image51.emf"/><Relationship Id="rId7" Type="http://schemas.openxmlformats.org/officeDocument/2006/relationships/image" Target="../media/image52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jpe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253410"/>
            <a:ext cx="8610600" cy="1981200"/>
          </a:xfrm>
          <a:effectLst/>
        </p:spPr>
        <p:txBody>
          <a:bodyPr/>
          <a:lstStyle/>
          <a:p>
            <a:pPr eaLnBrk="1" hangingPunct="1">
              <a:buFont typeface="Wingdings" charset="2"/>
              <a:buNone/>
              <a:defRPr/>
            </a:pPr>
            <a:r>
              <a:rPr lang="en-US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Tulsa Public Schools Professional Development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4339" name="Rectangle 6"/>
          <p:cNvSpPr>
            <a:spLocks noChangeArrowheads="1"/>
          </p:cNvSpPr>
          <p:nvPr/>
        </p:nvSpPr>
        <p:spPr bwMode="auto">
          <a:xfrm>
            <a:off x="0" y="4126796"/>
            <a:ext cx="91440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Marcia Neel</a:t>
            </a:r>
            <a:endParaRPr lang="en-US" sz="4000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  <a:p>
            <a:pPr algn="ctr"/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April 27-28, 2017</a:t>
            </a:r>
            <a:endParaRPr lang="en-US" sz="3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4341" name="Rectangle 8"/>
          <p:cNvSpPr>
            <a:spLocks noChangeArrowheads="1"/>
          </p:cNvSpPr>
          <p:nvPr/>
        </p:nvSpPr>
        <p:spPr bwMode="auto">
          <a:xfrm>
            <a:off x="0" y="1220808"/>
            <a:ext cx="9144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Engage, Excite and Enrich:</a:t>
            </a:r>
          </a:p>
          <a:p>
            <a:pPr algn="ctr"/>
            <a:r>
              <a:rPr lang="en-US" sz="48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Rediscovering the Joy of </a:t>
            </a:r>
          </a:p>
          <a:p>
            <a:pPr algn="ctr"/>
            <a:r>
              <a:rPr lang="en-US" sz="48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Music-Making</a:t>
            </a:r>
          </a:p>
        </p:txBody>
      </p:sp>
      <p:sp>
        <p:nvSpPr>
          <p:cNvPr id="14342" name="Rectangle 10"/>
          <p:cNvSpPr>
            <a:spLocks noChangeArrowheads="1"/>
          </p:cNvSpPr>
          <p:nvPr/>
        </p:nvSpPr>
        <p:spPr bwMode="auto">
          <a:xfrm>
            <a:off x="0" y="5424294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i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marcia@musicedconsultants.net</a:t>
            </a:r>
            <a:endParaRPr lang="en-US" sz="28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4343" name="Rectangle 1032"/>
          <p:cNvSpPr>
            <a:spLocks noChangeArrowheads="1"/>
          </p:cNvSpPr>
          <p:nvPr/>
        </p:nvSpPr>
        <p:spPr bwMode="auto">
          <a:xfrm>
            <a:off x="1143000" y="43005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0" y="597964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i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musiceducationconsultants.net</a:t>
            </a:r>
            <a:endParaRPr lang="en-US" sz="28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10" name="Picture 9" descr="iPhone Graphi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4816" y="2879025"/>
            <a:ext cx="1044384" cy="13002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3049"/>
            <a:ext cx="9144000" cy="762000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The </a:t>
            </a:r>
            <a:r>
              <a:rPr lang="en-US" i="1" u="sng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WHY</a:t>
            </a:r>
            <a:r>
              <a:rPr lang="en-US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/>
            </a:r>
            <a:br>
              <a:rPr lang="en-US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</a:br>
            <a:r>
              <a:rPr lang="en-US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ATTENDANCE RATES</a:t>
            </a:r>
            <a:endParaRPr lang="en-US" dirty="0">
              <a:solidFill>
                <a:srgbClr val="FFFF00"/>
              </a:solidFill>
              <a:latin typeface="Times New Roman"/>
              <a:ea typeface="ＭＳ Ｐゴシック" charset="-128"/>
              <a:cs typeface="Times New Roman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867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http://</a:t>
            </a:r>
            <a:r>
              <a:rPr lang="en-US" sz="36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musicmakesus.org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/resources/research</a:t>
            </a:r>
          </a:p>
        </p:txBody>
      </p:sp>
      <p:pic>
        <p:nvPicPr>
          <p:cNvPr id="9" name="Picture 8" descr="Screen Shot 2014-01-23 at 5.05.0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1596783"/>
            <a:ext cx="8597900" cy="401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3049"/>
            <a:ext cx="9144000" cy="762000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The </a:t>
            </a:r>
            <a:r>
              <a:rPr lang="en-US" i="1" u="sng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WHY</a:t>
            </a:r>
            <a:r>
              <a:rPr lang="en-US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/>
            </a:r>
            <a:br>
              <a:rPr lang="en-US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</a:br>
            <a:r>
              <a:rPr lang="en-US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DISCIPLINE REFERRALS</a:t>
            </a:r>
            <a:endParaRPr lang="en-US" dirty="0">
              <a:solidFill>
                <a:srgbClr val="FFFF00"/>
              </a:solidFill>
              <a:latin typeface="Times New Roman"/>
              <a:ea typeface="ＭＳ Ｐゴシック" charset="-128"/>
              <a:cs typeface="Times New Roman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867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http://</a:t>
            </a:r>
            <a:r>
              <a:rPr lang="en-US" sz="36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musicmakesus.org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/resources/research</a:t>
            </a:r>
          </a:p>
        </p:txBody>
      </p:sp>
      <p:pic>
        <p:nvPicPr>
          <p:cNvPr id="5" name="Picture 4" descr="Screen Shot 2014-01-23 at 5.05.3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603656"/>
            <a:ext cx="8204200" cy="3921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1492" y="354444"/>
            <a:ext cx="9092508" cy="762000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The </a:t>
            </a:r>
            <a:r>
              <a:rPr lang="en-US" i="1" u="sng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WHY</a:t>
            </a:r>
            <a:r>
              <a:rPr lang="en-US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/>
            </a:r>
            <a:br>
              <a:rPr lang="en-US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</a:br>
            <a:r>
              <a:rPr lang="en-US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GPA</a:t>
            </a:r>
            <a:endParaRPr lang="en-US" dirty="0">
              <a:solidFill>
                <a:srgbClr val="FFFF00"/>
              </a:solidFill>
              <a:latin typeface="Times New Roman"/>
              <a:ea typeface="ＭＳ Ｐゴシック" charset="-128"/>
              <a:cs typeface="Times New Roman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7658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http://</a:t>
            </a:r>
            <a:r>
              <a:rPr lang="en-US" sz="36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musicmakesus.org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/resources/research</a:t>
            </a:r>
          </a:p>
        </p:txBody>
      </p:sp>
      <p:pic>
        <p:nvPicPr>
          <p:cNvPr id="5" name="Picture 4" descr="Screen Shot 2014-01-23 at 5.06.0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92" y="1496551"/>
            <a:ext cx="9042400" cy="421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48727"/>
            <a:ext cx="9144000" cy="762000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The </a:t>
            </a:r>
            <a:r>
              <a:rPr lang="en-US" i="1" u="sng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WHY</a:t>
            </a:r>
            <a:r>
              <a:rPr lang="en-US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/>
            </a:r>
            <a:br>
              <a:rPr lang="en-US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</a:br>
            <a:r>
              <a:rPr lang="en-US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ON-TIME GRADUATION RATES</a:t>
            </a:r>
            <a:endParaRPr lang="en-US" dirty="0">
              <a:solidFill>
                <a:srgbClr val="FFFF00"/>
              </a:solidFill>
              <a:latin typeface="Times New Roman"/>
              <a:ea typeface="ＭＳ Ｐゴシック" charset="-128"/>
              <a:cs typeface="Times New Roman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867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http://</a:t>
            </a:r>
            <a:r>
              <a:rPr lang="en-US" sz="36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musicmakesus.org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/resources/research</a:t>
            </a:r>
          </a:p>
        </p:txBody>
      </p:sp>
      <p:pic>
        <p:nvPicPr>
          <p:cNvPr id="5" name="Picture 4" descr="Screen Shot 2014-01-23 at 5.06.3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741899"/>
            <a:ext cx="8229600" cy="38090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27468"/>
            <a:ext cx="9144000" cy="1219200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The </a:t>
            </a:r>
            <a:r>
              <a:rPr lang="en-US" i="1" u="sng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WHY</a:t>
            </a:r>
            <a:r>
              <a:rPr lang="en-US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/>
            </a:r>
            <a:br>
              <a:rPr lang="en-US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</a:br>
            <a:r>
              <a:rPr lang="en-US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SUMMARY: What Was Learned?</a:t>
            </a:r>
            <a:endParaRPr lang="en-US" dirty="0">
              <a:solidFill>
                <a:srgbClr val="FFFF00"/>
              </a:solidFill>
              <a:latin typeface="Times New Roman"/>
              <a:ea typeface="ＭＳ Ｐゴシック" charset="-128"/>
              <a:cs typeface="Times New Roman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1816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http://</a:t>
            </a:r>
            <a:r>
              <a:rPr lang="en-US" sz="36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musicmakesus.org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/resources/research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201279"/>
            <a:ext cx="9144000" cy="3235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/>
                <a:ea typeface="ＭＳ Ｐゴシック" charset="-128"/>
                <a:cs typeface="Times New Roman"/>
              </a:rPr>
              <a:t>“The</a:t>
            </a:r>
            <a:r>
              <a:rPr kumimoji="0" lang="en-US" sz="4800" i="1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/>
                <a:ea typeface="ＭＳ Ｐゴシック" charset="-128"/>
                <a:cs typeface="Times New Roman"/>
              </a:rPr>
              <a:t> </a:t>
            </a:r>
            <a:r>
              <a:rPr lang="en-US" sz="4800" i="1" kern="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more a student participates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i="1" kern="0" noProof="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i</a:t>
            </a:r>
            <a:r>
              <a:rPr kumimoji="0" lang="en-US" sz="4800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/>
                <a:ea typeface="ＭＳ Ｐゴシック" charset="-128"/>
                <a:cs typeface="Times New Roman"/>
              </a:rPr>
              <a:t>n</a:t>
            </a:r>
            <a:r>
              <a:rPr lang="en-US" sz="4800" i="1" kern="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 </a:t>
            </a:r>
            <a:r>
              <a:rPr kumimoji="0" lang="en-US" sz="4800" i="1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/>
                <a:ea typeface="ＭＳ Ｐゴシック" charset="-128"/>
                <a:cs typeface="Times New Roman"/>
              </a:rPr>
              <a:t>music, the more positive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i="1" kern="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t</a:t>
            </a:r>
            <a:r>
              <a:rPr lang="en-US" sz="4800" i="1" kern="0" baseline="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hese benefits become.”</a:t>
            </a:r>
            <a:endParaRPr kumimoji="0" lang="en-US" sz="4800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Times New Roman"/>
              <a:ea typeface="ＭＳ Ｐゴシック" charset="-128"/>
              <a:cs typeface="Times New Roman"/>
            </a:endParaRPr>
          </a:p>
        </p:txBody>
      </p:sp>
      <p:pic>
        <p:nvPicPr>
          <p:cNvPr id="5" name="Picture 4" descr="iPhone Graphi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3967" y="3881387"/>
            <a:ext cx="1044384" cy="13002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955235" y="727639"/>
            <a:ext cx="4782122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So </a:t>
            </a:r>
            <a:r>
              <a:rPr lang="en-US" sz="6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HOW </a:t>
            </a:r>
            <a:r>
              <a:rPr lang="en-US" sz="6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is it that</a:t>
            </a:r>
          </a:p>
          <a:p>
            <a:pPr algn="ctr"/>
            <a:r>
              <a:rPr lang="en-US" sz="6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Music Can Be So Impactful?</a:t>
            </a:r>
            <a:endParaRPr lang="en-US" sz="60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56" y="1207831"/>
            <a:ext cx="2857500" cy="28575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84869" y="5270363"/>
            <a:ext cx="845248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A couple of examples. . .</a:t>
            </a:r>
            <a:endParaRPr lang="en-US" sz="54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0" y="21648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kern="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Example: Impacted Student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kern="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Jason Collier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580158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u="sng" dirty="0" smtClean="0">
                <a:latin typeface="Times New Roman"/>
                <a:cs typeface="Times New Roman"/>
                <a:hlinkClick r:id="rId4"/>
              </a:rPr>
              <a:t>https://youtu.be/Qw1CZ6Biqdw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9" name="Slide 47 Isn't She Lovely Video.mp4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3286" y="1664029"/>
            <a:ext cx="5940095" cy="4455071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8582"/>
            <a:ext cx="9144000" cy="1143000"/>
          </a:xfrm>
        </p:spPr>
        <p:txBody>
          <a:bodyPr/>
          <a:lstStyle/>
          <a:p>
            <a:pPr lvl="0">
              <a:defRPr/>
            </a:pPr>
            <a:r>
              <a:rPr lang="en-US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Example: Impacted Student</a:t>
            </a:r>
            <a:br>
              <a:rPr lang="en-US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</a:b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Senior Project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8090" y="583044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u="sng" dirty="0" smtClean="0">
                <a:latin typeface="Times New Roman"/>
                <a:cs typeface="Times New Roman"/>
                <a:hlinkClick r:id="rId4"/>
              </a:rPr>
              <a:t>https://youtu.be/II_znS7pbRE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7" name="Slide 48 My PVC Instrument, Disney Medley.mp4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1729830"/>
            <a:ext cx="7315200" cy="41148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49482" y="9708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How do we get them there?</a:t>
            </a:r>
            <a:endParaRPr lang="en-US" sz="6000" b="1" u="sng" dirty="0">
              <a:solidFill>
                <a:schemeClr val="bg2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56" y="2156446"/>
            <a:ext cx="2857500" cy="28575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49482" y="9708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How do we get them there?</a:t>
            </a:r>
            <a:endParaRPr lang="en-US" sz="6000" b="1" u="sng" dirty="0">
              <a:solidFill>
                <a:schemeClr val="bg2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56" y="2156446"/>
            <a:ext cx="2857500" cy="28575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-25742" y="889264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FIRST, we C.A.R.E.</a:t>
            </a:r>
            <a:endParaRPr lang="en-US" sz="6000" b="1" u="sng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5" name="Picture 4" descr="caring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573" y="1904927"/>
            <a:ext cx="3458444" cy="3458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505"/>
            <a:ext cx="8229600" cy="762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Today’s </a:t>
            </a:r>
            <a:r>
              <a:rPr lang="en-US" sz="5400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Session</a:t>
            </a:r>
            <a:endParaRPr lang="en-US" sz="5400" dirty="0">
              <a:solidFill>
                <a:srgbClr val="FFFF00"/>
              </a:solidFill>
              <a:latin typeface="Times New Roman"/>
              <a:ea typeface="ＭＳ Ｐゴシック" charset="-128"/>
              <a:cs typeface="Times New Roman"/>
            </a:endParaRPr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238760" y="1941371"/>
            <a:ext cx="3124200" cy="4302125"/>
          </a:xfrm>
        </p:spPr>
        <p:txBody>
          <a:bodyPr/>
          <a:lstStyle/>
          <a:p>
            <a:pPr eaLnBrk="1" hangingPunct="1">
              <a:buClr>
                <a:schemeClr val="accent2"/>
              </a:buClr>
              <a:buNone/>
            </a:pPr>
            <a:r>
              <a:rPr lang="en-US" sz="4400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The </a:t>
            </a:r>
            <a:r>
              <a:rPr lang="en-US" sz="4400" i="1" u="sng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WHAT</a:t>
            </a:r>
          </a:p>
          <a:p>
            <a:pPr eaLnBrk="1" hangingPunct="1">
              <a:buClr>
                <a:schemeClr val="tx1"/>
              </a:buClr>
              <a:buFont typeface="Wingdings" charset="2"/>
              <a:buChar char="q"/>
            </a:pPr>
            <a:endParaRPr lang="en-US" sz="4400" dirty="0" smtClean="0">
              <a:solidFill>
                <a:srgbClr val="FFFF00"/>
              </a:solidFill>
              <a:latin typeface="Times New Roman"/>
              <a:ea typeface="ＭＳ Ｐゴシック" charset="-128"/>
              <a:cs typeface="Times New Roman"/>
            </a:endParaRPr>
          </a:p>
          <a:p>
            <a:pPr eaLnBrk="1" hangingPunct="1">
              <a:buClr>
                <a:schemeClr val="accent2"/>
              </a:buClr>
              <a:buNone/>
            </a:pPr>
            <a:r>
              <a:rPr lang="en-US" sz="4400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The </a:t>
            </a:r>
            <a:r>
              <a:rPr lang="en-US" sz="4400" i="1" u="sng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WHY</a:t>
            </a:r>
          </a:p>
          <a:p>
            <a:pPr eaLnBrk="1" hangingPunct="1">
              <a:buClr>
                <a:schemeClr val="tx1"/>
              </a:buClr>
              <a:buNone/>
            </a:pPr>
            <a:endParaRPr lang="en-US" sz="4400" dirty="0" smtClean="0">
              <a:solidFill>
                <a:srgbClr val="FFFF00"/>
              </a:solidFill>
              <a:latin typeface="Times New Roman"/>
              <a:ea typeface="ＭＳ Ｐゴシック" charset="-128"/>
              <a:cs typeface="Times New Roman"/>
            </a:endParaRPr>
          </a:p>
          <a:p>
            <a:pPr eaLnBrk="1" hangingPunct="1">
              <a:buClr>
                <a:schemeClr val="accent2"/>
              </a:buClr>
              <a:buNone/>
            </a:pPr>
            <a:r>
              <a:rPr lang="en-US" sz="4400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The </a:t>
            </a:r>
            <a:r>
              <a:rPr lang="en-US" sz="4400" i="1" u="sng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HOW</a:t>
            </a:r>
          </a:p>
        </p:txBody>
      </p:sp>
      <p:pic>
        <p:nvPicPr>
          <p:cNvPr id="23557" name="Picture 6" descr="director pictur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111250" y="2514600"/>
            <a:ext cx="3460750" cy="3048000"/>
          </a:xfrm>
        </p:spPr>
      </p:pic>
      <p:pic>
        <p:nvPicPr>
          <p:cNvPr id="23558" name="Picture 7" descr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958" y="1998433"/>
            <a:ext cx="5594064" cy="3959225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87587" y="1108303"/>
            <a:ext cx="8943524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 smtClean="0">
                <a:ln>
                  <a:noFill/>
                </a:ln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/>
                <a:ea typeface="ＭＳ Ｐゴシック" charset="-128"/>
                <a:cs typeface="Times New Roman"/>
              </a:rPr>
              <a:t>Rediscovering the Joy of Music-Making!</a:t>
            </a:r>
            <a:endParaRPr kumimoji="0" lang="en-US" sz="4000" i="0" u="none" strike="noStrike" kern="0" cap="none" spc="0" normalizeH="0" baseline="0" noProof="0" dirty="0">
              <a:ln>
                <a:noFill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Times New Roman"/>
              <a:ea typeface="ＭＳ Ｐゴシック" charset="-128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52164" y="1449792"/>
            <a:ext cx="464969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1. We </a:t>
            </a:r>
            <a:r>
              <a:rPr lang="en-US" sz="40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ommunicate </a:t>
            </a:r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a Unified Message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56" y="1481795"/>
            <a:ext cx="2857500" cy="28575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" y="189133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C.A.R.E.</a:t>
            </a:r>
            <a:endParaRPr lang="en-US" sz="6000" b="1" u="sng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23388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Ever had trouble getting someone to</a:t>
            </a:r>
          </a:p>
          <a:p>
            <a:pPr algn="ctr"/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understand what you’re trying to say?</a:t>
            </a:r>
            <a:endParaRPr lang="en-US" sz="4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6031865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u="sng" dirty="0" smtClean="0">
                <a:solidFill>
                  <a:srgbClr val="FFFF00"/>
                </a:solidFill>
                <a:latin typeface="Times New Roman"/>
                <a:cs typeface="Times New Roman"/>
                <a:hlinkClick r:id="rId5"/>
              </a:rPr>
              <a:t>https://youtu.be/H8xNj8mfcCU</a:t>
            </a:r>
            <a:endParaRPr lang="en-US" sz="24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6" name="Slide 20 Communication Problems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0" y="1402445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23388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What is the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message </a:t>
            </a:r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of your program and </a:t>
            </a:r>
          </a:p>
          <a:p>
            <a:pPr algn="ctr"/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is everyone “on board?”</a:t>
            </a:r>
            <a:endParaRPr lang="en-US" sz="4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3322" y="1652204"/>
            <a:ext cx="8538069" cy="4090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3600" b="1" i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Every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student is interested and contributes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endParaRPr lang="en-US" sz="36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ea typeface="ＭＳ Ｐゴシック" charset="-128"/>
              <a:cs typeface="Times New Roman"/>
            </a:endParaRP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3600" b="1" i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All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students experience success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endParaRPr lang="en-US" sz="36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ea typeface="ＭＳ Ｐゴシック" charset="-128"/>
              <a:cs typeface="Times New Roman"/>
            </a:endParaRP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3600" b="1" i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Every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student is eagerly welcome regardless of talent or ability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endParaRPr lang="en-US" sz="36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ea typeface="ＭＳ Ｐゴシック" charset="-128"/>
              <a:cs typeface="Times New Roman"/>
            </a:endParaRP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We are FAMILY!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56" y="1481795"/>
            <a:ext cx="2857500" cy="28575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166762" y="1561175"/>
            <a:ext cx="4635101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2. We generate the proper </a:t>
            </a:r>
            <a:r>
              <a:rPr lang="en-US" sz="40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A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ttitudes </a:t>
            </a:r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toward Music Education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" y="189133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C.A.R.E.</a:t>
            </a:r>
            <a:endParaRPr lang="en-US" sz="6000" b="1" u="sng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creen Shot 2015-08-05 at 10.38.5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8"/>
          <p:cNvSpPr>
            <a:spLocks noChangeArrowheads="1"/>
          </p:cNvSpPr>
          <p:nvPr/>
        </p:nvSpPr>
        <p:spPr bwMode="auto">
          <a:xfrm>
            <a:off x="0" y="1356444"/>
            <a:ext cx="9144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algn="ctr"/>
            <a:r>
              <a:rPr lang="en-US" sz="40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A focus on these </a:t>
            </a:r>
            <a:r>
              <a:rPr lang="en-US" sz="4000" i="1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5 C’s</a:t>
            </a:r>
            <a:r>
              <a:rPr lang="en-US" sz="40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</a:t>
            </a:r>
            <a:r>
              <a:rPr lang="en-US" sz="40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is essential </a:t>
            </a:r>
          </a:p>
          <a:p>
            <a:pPr marL="457200" indent="-457200" algn="ctr"/>
            <a:r>
              <a:rPr lang="en-US" sz="4000" i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to prepare students for the</a:t>
            </a:r>
            <a:r>
              <a:rPr lang="en-US" sz="40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</a:t>
            </a:r>
            <a:r>
              <a:rPr lang="en-US" sz="40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21</a:t>
            </a:r>
            <a:r>
              <a:rPr lang="en-US" sz="4000" i="1" baseline="30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st</a:t>
            </a:r>
            <a:r>
              <a:rPr lang="en-US" sz="40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Century</a:t>
            </a:r>
            <a:r>
              <a:rPr lang="en-US" sz="44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</a:t>
            </a:r>
            <a:endParaRPr lang="en-US" sz="36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685800" y="2784098"/>
            <a:ext cx="4419600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algn="l">
              <a:buFont typeface="Arial" pitchFamily="-104" charset="0"/>
              <a:buNone/>
            </a:pPr>
            <a:r>
              <a:rPr lang="en-US" sz="4000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</a:t>
            </a:r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ritical Thinking</a:t>
            </a:r>
          </a:p>
          <a:p>
            <a:pPr marL="457200" indent="-457200" algn="l">
              <a:buFont typeface="Arial" pitchFamily="-104" charset="0"/>
              <a:buNone/>
            </a:pPr>
            <a:r>
              <a:rPr lang="en-US" sz="4000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</a:t>
            </a:r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ommunication </a:t>
            </a:r>
          </a:p>
          <a:p>
            <a:pPr marL="457200" indent="-457200" algn="l">
              <a:buFont typeface="Arial" pitchFamily="-104" charset="0"/>
              <a:buNone/>
            </a:pPr>
            <a:r>
              <a:rPr lang="en-US" sz="4000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</a:t>
            </a:r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ollaboration</a:t>
            </a:r>
          </a:p>
          <a:p>
            <a:pPr marL="457200" indent="-457200" algn="l">
              <a:buFont typeface="Arial" pitchFamily="-104" charset="0"/>
              <a:buNone/>
            </a:pPr>
            <a:r>
              <a:rPr lang="en-US" sz="4000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</a:t>
            </a:r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reativity</a:t>
            </a:r>
          </a:p>
          <a:p>
            <a:pPr marL="457200" indent="-457200" algn="l">
              <a:buFont typeface="Arial" pitchFamily="-104" charset="0"/>
              <a:buNone/>
            </a:pPr>
            <a:r>
              <a:rPr lang="en-US" sz="4000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</a:t>
            </a:r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onfidence</a:t>
            </a:r>
          </a:p>
        </p:txBody>
      </p:sp>
      <p:pic>
        <p:nvPicPr>
          <p:cNvPr id="20484" name="Picture 7" descr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4581120"/>
            <a:ext cx="3657600" cy="214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20485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2899958"/>
            <a:ext cx="36576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20486" name="Rectangle 1030"/>
          <p:cNvSpPr>
            <a:spLocks noChangeArrowheads="1"/>
          </p:cNvSpPr>
          <p:nvPr/>
        </p:nvSpPr>
        <p:spPr bwMode="auto">
          <a:xfrm>
            <a:off x="1371600" y="6053220"/>
            <a:ext cx="326047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Therefore. . .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95639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 algn="ctr"/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Lucida Grande"/>
                <a:cs typeface="Times New Roman"/>
              </a:rPr>
              <a:t>Promulgate </a:t>
            </a:r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the Correct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Attitude!</a:t>
            </a:r>
          </a:p>
          <a:p>
            <a:pPr marL="457200" indent="-457200" algn="ctr"/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We’re </a:t>
            </a:r>
            <a:r>
              <a:rPr lang="en-US" sz="40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so much more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than what it seems!</a:t>
            </a:r>
            <a:endParaRPr lang="en-US" sz="4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6" grpId="0"/>
      <p:bldP spid="2048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312738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Music Skills Practice Room is. . .</a:t>
            </a:r>
            <a:endParaRPr lang="en-US" sz="4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928688" y="942975"/>
            <a:ext cx="70437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</a:t>
            </a:r>
            <a:r>
              <a:rPr lang="en-US" sz="4400" b="1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Life Skills</a:t>
            </a:r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Practice Room</a:t>
            </a:r>
            <a:endParaRPr lang="en-US" sz="44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319231" y="2409860"/>
            <a:ext cx="848576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1.  </a:t>
            </a:r>
            <a:r>
              <a:rPr lang="en-US" sz="4000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</a:t>
            </a:r>
            <a:r>
              <a:rPr lang="en-US" sz="4000" u="sng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ritical Thinking</a:t>
            </a:r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 . .</a:t>
            </a:r>
          </a:p>
          <a:p>
            <a:pPr algn="l"/>
            <a:endParaRPr lang="en-US" sz="2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  <a:p>
            <a:pPr lvl="1" algn="l"/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Ability to reason effectively and </a:t>
            </a:r>
            <a:r>
              <a:rPr lang="en-US" sz="40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solve </a:t>
            </a:r>
            <a:endParaRPr lang="en-US" sz="4000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  <a:p>
            <a:pPr lvl="1" algn="l"/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problems </a:t>
            </a:r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creatively</a:t>
            </a:r>
          </a:p>
          <a:p>
            <a:pPr lvl="1" algn="l"/>
            <a:endParaRPr lang="en-US" sz="2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/>
      <p:bldP spid="645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312738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Music Skills Practice Room is. . .</a:t>
            </a:r>
            <a:endParaRPr lang="en-US" sz="4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2209800" y="838200"/>
            <a:ext cx="4549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</a:t>
            </a:r>
            <a:r>
              <a:rPr lang="en-US" sz="2800" b="1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Life Skills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Practice Room</a:t>
            </a:r>
            <a:endParaRPr lang="en-US" sz="44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1371600"/>
            <a:ext cx="9144000" cy="5201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Problem Solving:</a:t>
            </a:r>
            <a:r>
              <a:rPr lang="en-US" sz="44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</a:t>
            </a:r>
          </a:p>
          <a:p>
            <a:pPr algn="ctr"/>
            <a:r>
              <a:rPr lang="en-US" sz="44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Ability to solve problems.</a:t>
            </a:r>
            <a:endParaRPr lang="en-US" sz="44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  <a:p>
            <a:endParaRPr lang="en-US" sz="24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  <a:p>
            <a:r>
              <a:rPr lang="en-US" sz="4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  EX</a:t>
            </a:r>
            <a:r>
              <a:rPr lang="en-US" sz="44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: Having a problem getting</a:t>
            </a:r>
            <a:r>
              <a:rPr lang="en-US" sz="4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</a:t>
            </a:r>
          </a:p>
          <a:p>
            <a:r>
              <a:rPr lang="en-US" sz="4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  people to </a:t>
            </a:r>
            <a:r>
              <a:rPr lang="en-US" sz="44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turn off their phones and</a:t>
            </a:r>
            <a:endParaRPr lang="en-US" sz="44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  <a:p>
            <a:r>
              <a:rPr lang="en-US" sz="4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  beepers </a:t>
            </a:r>
            <a:r>
              <a:rPr lang="en-US" sz="44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at your concerts</a:t>
            </a:r>
            <a:r>
              <a:rPr lang="en-US" sz="44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? See how 	one student found a creative solution!</a:t>
            </a:r>
          </a:p>
          <a:p>
            <a:endParaRPr lang="en-US" sz="44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312738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Music Skills Practice Room is. . .</a:t>
            </a:r>
            <a:endParaRPr lang="en-US" sz="4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2209800" y="838200"/>
            <a:ext cx="4549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</a:t>
            </a:r>
            <a:r>
              <a:rPr lang="en-US" sz="2800" b="1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Life Skills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Practice Room</a:t>
            </a:r>
            <a:endParaRPr lang="en-US" sz="44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44037" name="Picture 5" descr="Basso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0477"/>
            <a:ext cx="9144000" cy="6280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04800" y="656370"/>
            <a:ext cx="8686800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2.  </a:t>
            </a:r>
            <a:r>
              <a:rPr lang="en-US" sz="3600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</a:t>
            </a:r>
            <a:r>
              <a:rPr lang="en-US" sz="3600" u="sng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ommunication</a:t>
            </a:r>
            <a:r>
              <a:rPr lang="en-US" sz="3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 . .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  <a:p>
            <a:pPr algn="l"/>
            <a:endParaRPr lang="en-US" sz="20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  <a:p>
            <a:pPr lvl="1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Ability to </a:t>
            </a:r>
            <a:r>
              <a:rPr lang="en-US" sz="32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listen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</a:t>
            </a:r>
          </a:p>
          <a:p>
            <a:pPr lvl="1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effectively</a:t>
            </a:r>
          </a:p>
          <a:p>
            <a:pPr lvl="1" algn="l"/>
            <a:endParaRPr lang="en-US" sz="20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  <a:p>
            <a:pPr lvl="1" algn="l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Ability 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to </a:t>
            </a:r>
            <a:r>
              <a:rPr lang="en-US" sz="3200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express</a:t>
            </a: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</a:t>
            </a:r>
          </a:p>
          <a:p>
            <a:pPr lvl="1" algn="l"/>
            <a:r>
              <a:rPr lang="en-US" sz="3200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thoughts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effectively </a:t>
            </a:r>
          </a:p>
          <a:p>
            <a:pPr lvl="1" algn="l"/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with others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– </a:t>
            </a:r>
          </a:p>
          <a:p>
            <a:pPr lvl="1" algn="l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both 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verbally and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non</a:t>
            </a:r>
            <a:r>
              <a:rPr lang="en-US" sz="32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-</a:t>
            </a:r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verbally</a:t>
            </a:r>
          </a:p>
          <a:p>
            <a:pPr lvl="1" algn="l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Have you tried. . . .</a:t>
            </a:r>
          </a:p>
          <a:p>
            <a:pPr lvl="1" algn="l"/>
            <a:r>
              <a:rPr lang="en-US" sz="32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</a:t>
            </a:r>
            <a:r>
              <a:rPr lang="en-US" sz="40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Result-driven Communication</a:t>
            </a:r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?</a:t>
            </a:r>
          </a:p>
          <a:p>
            <a:pPr lvl="1" algn="l"/>
            <a:endParaRPr lang="en-US" sz="32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  <a:p>
            <a:pPr lvl="1" algn="l"/>
            <a:endParaRPr lang="en-US" sz="2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26629" name="Picture 9" descr="1459055735_3480b4050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1958" y="599920"/>
            <a:ext cx="4039641" cy="3240129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762000"/>
          </a:xfrm>
        </p:spPr>
        <p:txBody>
          <a:bodyPr/>
          <a:lstStyle/>
          <a:p>
            <a:pPr algn="ctr" eaLnBrk="1" hangingPunct="1"/>
            <a:r>
              <a:rPr lang="en-US" sz="4800" i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WHA</a:t>
            </a:r>
            <a:r>
              <a:rPr lang="en-US" sz="48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T </a:t>
            </a:r>
            <a:r>
              <a:rPr lang="en-US" sz="4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Other Teachers Think I Do!</a:t>
            </a:r>
            <a:endParaRPr lang="en-US" sz="4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ea typeface="ＭＳ Ｐゴシック" charset="-128"/>
              <a:cs typeface="Times New Roma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575" y="1243758"/>
            <a:ext cx="6353321" cy="4764991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57076"/>
            <a:ext cx="9144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 algn="ctr">
              <a:buFont typeface="Arial" pitchFamily="-104" charset="0"/>
              <a:buNone/>
            </a:pPr>
            <a:r>
              <a:rPr lang="en-US" sz="3600" u="sng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2. </a:t>
            </a:r>
            <a:r>
              <a:rPr lang="en-US" sz="36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</a:t>
            </a:r>
            <a:r>
              <a:rPr lang="en-US" sz="3600" u="sng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ommunication </a:t>
            </a:r>
          </a:p>
          <a:p>
            <a:pPr marL="457200" indent="-457200" algn="l">
              <a:buFont typeface="Arial" pitchFamily="-104" charset="0"/>
              <a:buNone/>
            </a:pP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Precise, result-driven communication at the right place and the right time is a guarantee for success.</a:t>
            </a:r>
            <a:endParaRPr lang="en-US" sz="32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6251896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u="sng" dirty="0" smtClean="0">
                <a:solidFill>
                  <a:srgbClr val="FFFF00"/>
                </a:solidFill>
                <a:latin typeface="Times New Roman"/>
                <a:cs typeface="Times New Roman"/>
              </a:rPr>
              <a:t>https://</a:t>
            </a:r>
            <a:r>
              <a:rPr lang="en-US" sz="2400" u="sng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www.youtube.com/watch?v</a:t>
            </a:r>
            <a:r>
              <a:rPr lang="en-US" sz="2400" u="sng" dirty="0" smtClean="0">
                <a:solidFill>
                  <a:srgbClr val="FFFF00"/>
                </a:solidFill>
                <a:latin typeface="Times New Roman"/>
                <a:cs typeface="Times New Roman"/>
              </a:rPr>
              <a:t>=6nPXRAvY5Zo</a:t>
            </a:r>
            <a:endParaRPr lang="en-US" sz="24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5" name="Slide 22 Result-Driven Communication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5187" y="1706642"/>
            <a:ext cx="7431498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Music Skills Practice Room is. . .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2133600" y="609600"/>
            <a:ext cx="4549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</a:t>
            </a:r>
            <a:r>
              <a:rPr lang="en-US" sz="2800" b="1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Life Skills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Practice Room</a:t>
            </a:r>
            <a:endParaRPr lang="en-US" sz="44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0" y="114300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3.</a:t>
            </a:r>
            <a:r>
              <a:rPr lang="en-US" sz="3600" dirty="0" smtClean="0">
                <a:latin typeface="Times New Roman" pitchFamily="-104" charset="0"/>
              </a:rPr>
              <a:t> </a:t>
            </a:r>
            <a:r>
              <a:rPr lang="en-US" sz="36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ollaboration</a:t>
            </a:r>
          </a:p>
          <a:p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  Effective </a:t>
            </a:r>
            <a:r>
              <a:rPr lang="en-US" sz="3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when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</a:t>
            </a:r>
            <a:r>
              <a:rPr lang="en-US" sz="3600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EVERYONE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does </a:t>
            </a:r>
            <a:r>
              <a:rPr lang="en-US" sz="3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their job.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620795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 smtClean="0">
                <a:latin typeface="Times New Roman"/>
                <a:cs typeface="Times New Roman"/>
                <a:hlinkClick r:id="rId5"/>
              </a:rPr>
              <a:t>https://youtu.be/FIya6xaWDWo</a:t>
            </a:r>
            <a:endParaRPr lang="en-US" sz="2400" dirty="0" smtClean="0">
              <a:latin typeface="Times New Roman"/>
              <a:cs typeface="Times New Roman"/>
            </a:endParaRPr>
          </a:p>
          <a:p>
            <a:pPr algn="ctr"/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9" name="Slide 44 Teamwork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15530" y="2462399"/>
            <a:ext cx="4844312" cy="36332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312738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Music Skills Practice Room is. . .</a:t>
            </a:r>
            <a:endParaRPr lang="en-US" sz="4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2209800" y="762000"/>
            <a:ext cx="4549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</a:t>
            </a:r>
            <a:r>
              <a:rPr lang="en-US" sz="2800" b="1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Life Skills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Practice Room</a:t>
            </a:r>
            <a:endParaRPr lang="en-US" sz="44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304800" y="1905000"/>
            <a:ext cx="83820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4</a:t>
            </a:r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  </a:t>
            </a:r>
            <a:r>
              <a:rPr lang="en-US" sz="40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</a:t>
            </a:r>
            <a:r>
              <a:rPr lang="en-US" sz="4000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reativity</a:t>
            </a:r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 </a:t>
            </a:r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 .</a:t>
            </a:r>
          </a:p>
          <a:p>
            <a:pPr algn="l"/>
            <a:endParaRPr lang="en-US" sz="20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  <a:p>
            <a:pPr lvl="1"/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Ability to </a:t>
            </a:r>
            <a:r>
              <a:rPr lang="en-US" sz="4000" b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create new and more worthwhile ideas</a:t>
            </a:r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and to work creatively with others.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312738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Music Skills Practice Room is. . .</a:t>
            </a:r>
            <a:endParaRPr lang="en-US" sz="4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2209800" y="762000"/>
            <a:ext cx="4549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</a:t>
            </a:r>
            <a:r>
              <a:rPr lang="en-US" sz="2800" b="1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Life Skills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Practice Room</a:t>
            </a:r>
            <a:endParaRPr lang="en-US" sz="44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304800" y="1397168"/>
            <a:ext cx="8839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742950" indent="-742950" algn="l">
              <a:buAutoNum type="arabicPeriod" startAt="4"/>
            </a:pPr>
            <a:r>
              <a:rPr lang="en-US" sz="40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</a:t>
            </a:r>
            <a:r>
              <a:rPr lang="en-US" sz="4000" u="sng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reativity</a:t>
            </a:r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: New, Worthwhile Ideas</a:t>
            </a:r>
          </a:p>
          <a:p>
            <a:pPr marL="457200" indent="-457200" algn="l">
              <a:buAutoNum type="arabicPeriod" startAt="4"/>
            </a:pPr>
            <a:endParaRPr lang="en-US" sz="2000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5" name="Slide 33 Lux Arumque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664" y="2246651"/>
            <a:ext cx="7656975" cy="4307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946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312738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Music Skills Practice Room is. . .</a:t>
            </a:r>
            <a:endParaRPr lang="en-US" sz="4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2209800" y="762000"/>
            <a:ext cx="4549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</a:t>
            </a:r>
            <a:r>
              <a:rPr lang="en-US" sz="2800" b="1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Life Skills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Practice Room</a:t>
            </a:r>
            <a:endParaRPr lang="en-US" sz="44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304800" y="1905000"/>
            <a:ext cx="83820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5.  </a:t>
            </a:r>
            <a:r>
              <a:rPr lang="en-US" sz="4000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</a:t>
            </a:r>
            <a:r>
              <a:rPr lang="en-US" sz="4000" u="sng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onfidence</a:t>
            </a:r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 . .</a:t>
            </a:r>
          </a:p>
          <a:p>
            <a:pPr algn="l"/>
            <a:endParaRPr lang="en-US" sz="2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  <a:p>
            <a:pPr lvl="1" algn="l"/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Ability to handle </a:t>
            </a:r>
            <a:r>
              <a:rPr lang="en-US" sz="4000" b="1" u="sng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EVERY</a:t>
            </a:r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CIRCUMSTANCE</a:t>
            </a:r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and </a:t>
            </a:r>
            <a:r>
              <a:rPr lang="en-US" sz="4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grow from it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Music Skills Practice Room is. . .</a:t>
            </a:r>
            <a:endParaRPr lang="en-US" sz="4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2133600" y="609600"/>
            <a:ext cx="4549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</a:t>
            </a:r>
            <a:r>
              <a:rPr lang="en-US" sz="2800" b="1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Life Skills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Practice Room</a:t>
            </a:r>
            <a:endParaRPr lang="en-US" sz="44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0" y="10668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Confidence:</a:t>
            </a:r>
            <a:r>
              <a:rPr lang="en-US" sz="28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Ability to handle </a:t>
            </a:r>
            <a:r>
              <a:rPr lang="en-US" sz="2800" b="1" u="sng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EVERY</a:t>
            </a:r>
            <a:r>
              <a:rPr lang="en-US" sz="28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CIRCUMSTANCE </a:t>
            </a:r>
            <a:endParaRPr lang="en-US" sz="32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6118825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u="sng" dirty="0" smtClean="0">
                <a:latin typeface="Times New Roman"/>
                <a:cs typeface="Times New Roman"/>
                <a:hlinkClick r:id="rId5"/>
              </a:rPr>
              <a:t>https://www.youtube.com/watch?v=rVvaX6n3ClM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7" name="Slide 46 Tenor Drummer Wipe Out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8289" y="1751509"/>
            <a:ext cx="7018602" cy="4138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52164" y="1449792"/>
            <a:ext cx="4649699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3. We guarantee group </a:t>
            </a:r>
            <a:r>
              <a:rPr lang="en-US" sz="40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R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esponsibility </a:t>
            </a:r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toward the agreed-upon Purpose</a:t>
            </a:r>
            <a:endParaRPr lang="en-US" sz="4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56" y="1481795"/>
            <a:ext cx="2857500" cy="28575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" y="189133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C.A.R.E.</a:t>
            </a:r>
            <a:endParaRPr lang="en-US" sz="6000" b="1" u="sng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16198"/>
            <a:ext cx="91440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Inclusion and Tolerance: </a:t>
            </a:r>
          </a:p>
          <a:p>
            <a:pPr algn="ctr"/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Success through Music for ALL</a:t>
            </a:r>
          </a:p>
          <a:p>
            <a:pPr algn="ctr"/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Have students. . .</a:t>
            </a:r>
            <a:endParaRPr lang="en-US" sz="36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65033" y="2083560"/>
            <a:ext cx="3302053" cy="359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Serve as “intern instructor” for Summer Lesson Program for Beginning Students 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endParaRPr lang="en-US" sz="36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ea typeface="ＭＳ Ｐゴシック" charset="-128"/>
              <a:cs typeface="Times New Roman"/>
            </a:endParaRPr>
          </a:p>
        </p:txBody>
      </p:sp>
      <p:pic>
        <p:nvPicPr>
          <p:cNvPr id="6" name="Picture 5" descr="cello_20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77" y="2083560"/>
            <a:ext cx="4526828" cy="3395121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6020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Inclusion and Tolerance: </a:t>
            </a:r>
          </a:p>
          <a:p>
            <a:pPr algn="ctr"/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Success through Music for ALL</a:t>
            </a:r>
          </a:p>
          <a:p>
            <a:pPr algn="ctr"/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Have students. . .</a:t>
            </a:r>
            <a:endParaRPr lang="en-US" sz="36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3322" y="1945012"/>
            <a:ext cx="853806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Write letters of invitation and congratulations</a:t>
            </a:r>
          </a:p>
        </p:txBody>
      </p:sp>
      <p:pic>
        <p:nvPicPr>
          <p:cNvPr id="4" name="Picture 3" descr="Screen Shot 2015-01-23 at 8.01.3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954" y="2827696"/>
            <a:ext cx="2536554" cy="2839837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283322" y="2637776"/>
            <a:ext cx="4523843" cy="159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  <a:buClr>
                <a:schemeClr val="tx1"/>
              </a:buClr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Invitation to the</a:t>
            </a:r>
          </a:p>
          <a:p>
            <a:pPr algn="r">
              <a:lnSpc>
                <a:spcPct val="90000"/>
              </a:lnSpc>
              <a:buClr>
                <a:schemeClr val="tx1"/>
              </a:buClr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Choir, Band or Orchestra Program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7022" y="4432017"/>
            <a:ext cx="4523843" cy="159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  <a:buClr>
                <a:schemeClr val="tx1"/>
              </a:buClr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Congratulations on your Solo &amp; Ensemble Festival Performance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194248"/>
            <a:ext cx="91440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Inclusion and Tolerance: </a:t>
            </a:r>
          </a:p>
          <a:p>
            <a:pPr algn="ctr"/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Success through Music for ALL</a:t>
            </a:r>
          </a:p>
          <a:p>
            <a:pPr algn="ctr"/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Have students. . .</a:t>
            </a:r>
            <a:endParaRPr lang="en-US" sz="36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3322" y="2231595"/>
            <a:ext cx="8538069" cy="109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Send musical greeting cards to former teachers, family members, etc.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21592"/>
            <a:ext cx="9144000" cy="762000"/>
          </a:xfrm>
        </p:spPr>
        <p:txBody>
          <a:bodyPr/>
          <a:lstStyle/>
          <a:p>
            <a:pPr algn="ctr" eaLnBrk="1" hangingPunct="1"/>
            <a:r>
              <a:rPr lang="en-US" sz="4800" i="1" u="sng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WHA</a:t>
            </a:r>
            <a:r>
              <a:rPr lang="en-US" sz="4800" i="1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T </a:t>
            </a:r>
            <a:r>
              <a:rPr lang="en-US" sz="4800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the Kids (I Don’t Teach) Think I Do!</a:t>
            </a:r>
            <a:endParaRPr lang="en-US" sz="4800" dirty="0">
              <a:solidFill>
                <a:srgbClr val="FFFF00"/>
              </a:solidFill>
              <a:latin typeface="Times New Roman"/>
              <a:ea typeface="ＭＳ Ｐゴシック" charset="-128"/>
              <a:cs typeface="Times New Roman"/>
            </a:endParaRPr>
          </a:p>
        </p:txBody>
      </p:sp>
      <p:pic>
        <p:nvPicPr>
          <p:cNvPr id="5" name="Content Placeholder 10" descr="Jack_Black_in_School_of_Rock_Wallpaper_3_1024.jpg"/>
          <p:cNvPicPr>
            <a:picLocks noGrp="1" noChangeAspect="1"/>
          </p:cNvPicPr>
          <p:nvPr/>
        </p:nvPicPr>
        <p:blipFill>
          <a:blip r:embed="rId3"/>
          <a:srcRect l="-16823" r="-16823"/>
          <a:stretch>
            <a:fillRect/>
          </a:stretch>
        </p:blipFill>
        <p:spPr>
          <a:xfrm>
            <a:off x="-457200" y="1600200"/>
            <a:ext cx="6330462" cy="30480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pic>
        <p:nvPicPr>
          <p:cNvPr id="6" name="Picture 5" descr="school-of-rock-2003-645-7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2680" y="3838720"/>
            <a:ext cx="5138582" cy="22860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3322" y="154312"/>
            <a:ext cx="8538069" cy="109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chemeClr val="tx1"/>
              </a:buClr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Send musical greeting cards to former teachers, family members, etc. </a:t>
            </a:r>
          </a:p>
        </p:txBody>
      </p:sp>
      <p:pic>
        <p:nvPicPr>
          <p:cNvPr id="4" name="Slide 38 An AP Music Theory Christmas Card copy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0" y="154658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194248"/>
            <a:ext cx="91440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Inclusion and Tolerance: </a:t>
            </a:r>
          </a:p>
          <a:p>
            <a:pPr algn="ctr"/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Success through Music for ALL</a:t>
            </a:r>
          </a:p>
          <a:p>
            <a:pPr algn="ctr"/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Have students. . .</a:t>
            </a:r>
            <a:endParaRPr lang="en-US" sz="36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3322" y="2160376"/>
            <a:ext cx="8538069" cy="109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Participate 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ACTIVELY 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in all recruitment efforts—give testimonials!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3322" y="142442"/>
            <a:ext cx="8538069" cy="109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Participate 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ACTIVELY 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in all recruitment efforts—give testimonials!</a:t>
            </a:r>
          </a:p>
        </p:txBody>
      </p:sp>
      <p:pic>
        <p:nvPicPr>
          <p:cNvPr id="4" name="Slide 56 13 Reasons Why Kids Stay In Band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5102" y="1336164"/>
            <a:ext cx="6924395" cy="5193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194248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Inclusion and Tolerance: </a:t>
            </a:r>
          </a:p>
          <a:p>
            <a:pPr algn="ctr"/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Success through Music for ALL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3322" y="1685566"/>
            <a:ext cx="8538069" cy="4090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3600" b="1" i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Every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student is interested and contributes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endParaRPr lang="en-US" sz="36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ea typeface="ＭＳ Ｐゴシック" charset="-128"/>
              <a:cs typeface="Times New Roman"/>
            </a:endParaRP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3600" b="1" i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All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students experience success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endParaRPr lang="en-US" sz="36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ea typeface="ＭＳ Ｐゴシック" charset="-128"/>
              <a:cs typeface="Times New Roman"/>
            </a:endParaRP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3600" b="1" i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Every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student is eagerly welcome regardless of talent or ability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endParaRPr lang="en-US" sz="3600" dirty="0" smtClean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ea typeface="ＭＳ Ｐゴシック" charset="-128"/>
              <a:cs typeface="Times New Roman"/>
            </a:endParaRP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We are FAMILY!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194248"/>
            <a:ext cx="91440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Inclusion and Tolerance: </a:t>
            </a:r>
          </a:p>
          <a:p>
            <a:pPr algn="ctr"/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Success through Music for ALL</a:t>
            </a:r>
          </a:p>
          <a:p>
            <a:pPr algn="ctr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United Sound</a:t>
            </a:r>
          </a:p>
          <a:p>
            <a:pPr algn="ctr"/>
            <a:endParaRPr lang="en-US" sz="3600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  <a:p>
            <a:pPr algn="ctr"/>
            <a:endParaRPr lang="en-US" sz="4000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8" name="PPT Slide 40 I Belong in Music copy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0" y="212821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194248"/>
            <a:ext cx="91440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Inclusion and Tolerance: </a:t>
            </a:r>
          </a:p>
          <a:p>
            <a:pPr algn="ctr"/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Success through Music for ALL</a:t>
            </a:r>
          </a:p>
          <a:p>
            <a:pPr algn="ctr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United Sound</a:t>
            </a:r>
          </a:p>
          <a:p>
            <a:pPr algn="ctr"/>
            <a:endParaRPr lang="en-US" sz="3600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  <a:p>
            <a:pPr algn="ctr"/>
            <a:endParaRPr lang="en-US" sz="4000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4" name="Picture 3" descr="marimb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31" y="2022696"/>
            <a:ext cx="4873947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-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971" y="2842702"/>
            <a:ext cx="4267200" cy="3011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Screen Shot 2017-04-20 at 3.19.4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71" y="6139240"/>
            <a:ext cx="8382000" cy="517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69" y="1481795"/>
            <a:ext cx="2857500" cy="28575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367961" y="1481795"/>
            <a:ext cx="5455563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4. We ensure </a:t>
            </a:r>
            <a:r>
              <a:rPr lang="en-US" sz="40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E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xcellence</a:t>
            </a:r>
          </a:p>
          <a:p>
            <a:pPr algn="ctr"/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for the right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REASON—</a:t>
            </a:r>
          </a:p>
          <a:p>
            <a:pPr algn="ctr"/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Joy </a:t>
            </a:r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of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Music-making!</a:t>
            </a:r>
            <a:endParaRPr lang="en-US" sz="4000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endParaRPr lang="en-US" sz="4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" y="189133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C.A.R.E.</a:t>
            </a:r>
            <a:endParaRPr lang="en-US" sz="6000" b="1" u="sng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87594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Excellence </a:t>
            </a:r>
            <a:r>
              <a:rPr lang="en-US" sz="4800" i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for the RIGHT </a:t>
            </a:r>
            <a:r>
              <a:rPr lang="en-US" sz="4800" i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REASON</a:t>
            </a:r>
          </a:p>
          <a:p>
            <a:pPr algn="ctr"/>
            <a:r>
              <a:rPr lang="en-US" sz="48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The </a:t>
            </a:r>
            <a:r>
              <a:rPr lang="en-US" sz="4800" i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Simón</a:t>
            </a:r>
            <a:r>
              <a:rPr lang="en-US" sz="48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</a:t>
            </a:r>
            <a:r>
              <a:rPr lang="en-US" sz="4800" i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Bolivár</a:t>
            </a:r>
            <a:r>
              <a:rPr lang="en-US" sz="48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HS Youth </a:t>
            </a:r>
            <a:r>
              <a:rPr lang="en-US" sz="4800" i="1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Orch</a:t>
            </a:r>
            <a:endParaRPr lang="en-US" sz="4800" i="1" dirty="0" smtClean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endParaRPr lang="en-US" sz="4800" i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Slide 59 Excellence-Dudamel and the Simón Bolívar HS Orch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8000" y="166189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3790"/>
            <a:ext cx="9144000" cy="1219200"/>
          </a:xfrm>
        </p:spPr>
        <p:txBody>
          <a:bodyPr/>
          <a:lstStyle/>
          <a:p>
            <a:pPr lvl="0" algn="ctr" eaLnBrk="1" hangingPunct="1">
              <a:defRPr/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Instill the Vision EARLY – ELEMENTARY!</a:t>
            </a:r>
            <a:b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</a:br>
            <a:r>
              <a:rPr lang="en-US" sz="36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First Performance</a:t>
            </a:r>
            <a:endParaRPr lang="en-US" sz="36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ea typeface="ＭＳ Ｐゴシック" charset="-128"/>
              <a:cs typeface="Times New Roman"/>
            </a:endParaRPr>
          </a:p>
        </p:txBody>
      </p:sp>
      <p:pic>
        <p:nvPicPr>
          <p:cNvPr id="8" name="Slide 51 First Performance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2248" y="1517300"/>
            <a:ext cx="7373918" cy="41478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pPr algn="ctr" eaLnBrk="1" hangingPunct="1"/>
            <a:r>
              <a:rPr lang="en-US" sz="3600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Engage Parents EARLY—The Parent Band!</a:t>
            </a:r>
            <a:endParaRPr lang="en-US" sz="3600" dirty="0">
              <a:solidFill>
                <a:srgbClr val="FFFF00"/>
              </a:solidFill>
              <a:latin typeface="Times New Roman"/>
              <a:ea typeface="ＭＳ Ｐゴシック" charset="-128"/>
              <a:cs typeface="Times New Roman"/>
            </a:endParaRPr>
          </a:p>
        </p:txBody>
      </p:sp>
      <p:pic>
        <p:nvPicPr>
          <p:cNvPr id="5" name="Slide 55 The Parent Band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22675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25419"/>
            <a:ext cx="9144000" cy="762000"/>
          </a:xfrm>
        </p:spPr>
        <p:txBody>
          <a:bodyPr/>
          <a:lstStyle/>
          <a:p>
            <a:pPr algn="ctr" eaLnBrk="1" hangingPunct="1"/>
            <a:r>
              <a:rPr lang="en-US" sz="4800" i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WHA</a:t>
            </a:r>
            <a:r>
              <a:rPr lang="en-US" sz="48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T </a:t>
            </a:r>
            <a:r>
              <a:rPr lang="en-US" sz="4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Society Thinks I Do!</a:t>
            </a:r>
            <a:endParaRPr lang="en-US" sz="4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ea typeface="ＭＳ Ｐゴシック" charset="-128"/>
              <a:cs typeface="Times New Roman"/>
            </a:endParaRPr>
          </a:p>
        </p:txBody>
      </p:sp>
      <p:pic>
        <p:nvPicPr>
          <p:cNvPr id="7" name="Content Placeholder 10" descr="Screen Shot 2013-09-29 at 2.08.40 PM.png"/>
          <p:cNvPicPr>
            <a:picLocks noGrp="1" noChangeAspect="1"/>
          </p:cNvPicPr>
          <p:nvPr/>
        </p:nvPicPr>
        <p:blipFill>
          <a:blip r:embed="rId3"/>
          <a:srcRect l="-12398" r="-12398"/>
          <a:stretch>
            <a:fillRect/>
          </a:stretch>
        </p:blipFill>
        <p:spPr>
          <a:xfrm>
            <a:off x="0" y="1348462"/>
            <a:ext cx="9144000" cy="4247444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85438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Ensuring Excellence </a:t>
            </a:r>
            <a:endParaRPr lang="en-US" sz="4400" i="1" u="sng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93775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 algn="ctr"/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Approaching Rehearsals</a:t>
            </a:r>
            <a:endParaRPr lang="en-US" sz="40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64563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 algn="ctr"/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It’s very simple:</a:t>
            </a:r>
            <a:endParaRPr lang="en-US" sz="40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753879"/>
            <a:ext cx="9144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 algn="ctr"/>
            <a:r>
              <a:rPr lang="en-US" sz="44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Through the teaching of </a:t>
            </a:r>
            <a:r>
              <a:rPr lang="en-US" sz="4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SKILLS</a:t>
            </a:r>
            <a:r>
              <a:rPr lang="en-US" sz="44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,</a:t>
            </a:r>
          </a:p>
          <a:p>
            <a:pPr marL="914400" indent="-914400" algn="ctr"/>
            <a:r>
              <a:rPr lang="en-US" sz="44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students discover their </a:t>
            </a:r>
            <a:r>
              <a:rPr lang="en-US" sz="4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PASSION </a:t>
            </a:r>
            <a:r>
              <a:rPr lang="en-US" sz="44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for</a:t>
            </a:r>
          </a:p>
          <a:p>
            <a:pPr marL="914400" indent="-914400" algn="ctr"/>
            <a:r>
              <a:rPr lang="en-US" sz="44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and </a:t>
            </a:r>
            <a:r>
              <a:rPr lang="en-US" sz="4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JOY </a:t>
            </a:r>
            <a:r>
              <a:rPr lang="en-US" sz="44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of active</a:t>
            </a:r>
          </a:p>
          <a:p>
            <a:pPr marL="914400" indent="-914400" algn="ctr"/>
            <a:r>
              <a:rPr lang="en-US" sz="4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MUSIC-MAKING</a:t>
            </a:r>
            <a:endParaRPr lang="en-US" sz="44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8543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charset="0"/>
              </a:rPr>
              <a:t>Defining Excellence Ensures Excellence </a:t>
            </a:r>
            <a:endParaRPr lang="en-US" sz="4000" i="1" u="sng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93775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 algn="ctr"/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Skills-based Teaching</a:t>
            </a:r>
            <a:endParaRPr lang="en-US" sz="40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6" name="Picture 5" descr="Screen Shot 2017-04-27 at 10.57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0608"/>
            <a:ext cx="9144000" cy="2270147"/>
          </a:xfrm>
          <a:prstGeom prst="rect">
            <a:avLst/>
          </a:prstGeom>
        </p:spPr>
      </p:pic>
      <p:pic>
        <p:nvPicPr>
          <p:cNvPr id="9" name="Picture 8" descr="Screen Shot 2017-04-27 at 10.58.1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1828350"/>
            <a:ext cx="91059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43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0" y="81858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So. . .Do </a:t>
            </a:r>
            <a:r>
              <a:rPr lang="en-US" sz="4400" b="1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We</a:t>
            </a:r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</a:t>
            </a:r>
            <a:r>
              <a:rPr lang="en-US" sz="4400" b="1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</a:t>
            </a:r>
            <a:r>
              <a:rPr lang="en-US" sz="44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</a:t>
            </a:r>
            <a:r>
              <a:rPr lang="en-US" sz="4400" b="1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A</a:t>
            </a:r>
            <a:r>
              <a:rPr lang="en-US" sz="44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</a:t>
            </a:r>
            <a:r>
              <a:rPr lang="en-US" sz="4400" b="1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R</a:t>
            </a:r>
            <a:r>
              <a:rPr lang="en-US" sz="44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</a:t>
            </a:r>
            <a:r>
              <a:rPr lang="en-US" sz="4400" b="1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E</a:t>
            </a:r>
            <a:r>
              <a:rPr lang="en-US" sz="44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.</a:t>
            </a:r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?</a:t>
            </a:r>
            <a:endParaRPr lang="en-US" sz="4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  <a:p>
            <a:pPr algn="ctr"/>
            <a:r>
              <a:rPr lang="en-US" sz="3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With </a:t>
            </a:r>
            <a:r>
              <a:rPr lang="en-US" sz="3600" b="1" i="1" u="sng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GREAT</a:t>
            </a:r>
            <a:r>
              <a:rPr lang="en-US" sz="3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</a:t>
            </a:r>
            <a:r>
              <a:rPr lang="en-US" sz="36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THANKS</a:t>
            </a:r>
            <a:r>
              <a:rPr lang="en-US" sz="36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 to Dr. Tim!</a:t>
            </a:r>
            <a:endParaRPr lang="en-US" sz="4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47108" name="Rectangle 5"/>
          <p:cNvSpPr>
            <a:spLocks noChangeArrowheads="1"/>
          </p:cNvSpPr>
          <p:nvPr/>
        </p:nvSpPr>
        <p:spPr bwMode="auto">
          <a:xfrm>
            <a:off x="304800" y="1646517"/>
            <a:ext cx="8534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1. </a:t>
            </a:r>
            <a:r>
              <a:rPr lang="en-US" sz="40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C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ommunicate </a:t>
            </a:r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a Unified Message</a:t>
            </a:r>
            <a:endParaRPr lang="en-US" sz="4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04800" y="2354403"/>
            <a:ext cx="8534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2. Generate the Proper </a:t>
            </a:r>
            <a:r>
              <a:rPr lang="en-US" sz="40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A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ttitudes </a:t>
            </a:r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toward Music Education</a:t>
            </a:r>
            <a:endParaRPr lang="en-US" sz="4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4800" y="3677842"/>
            <a:ext cx="8534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3. Guarantee Group </a:t>
            </a:r>
            <a:r>
              <a:rPr lang="en-US" sz="40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R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esponsibility </a:t>
            </a:r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Toward the Agreed-upon Purpose</a:t>
            </a:r>
            <a:endParaRPr lang="en-US" sz="4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04800" y="5102291"/>
            <a:ext cx="8534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4. Ensure </a:t>
            </a:r>
            <a:r>
              <a:rPr lang="en-US" sz="4000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E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xcellence</a:t>
            </a:r>
            <a:endParaRPr lang="en-US" sz="4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15018" y="44823"/>
            <a:ext cx="84190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One final bit of inspiration. . .</a:t>
            </a:r>
          </a:p>
          <a:p>
            <a:pPr algn="ctr"/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The “Message” of the Foothill HS Band</a:t>
            </a:r>
            <a:endParaRPr lang="en-US" sz="4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5" name="Slide 62 There Is A Place - Foothill HS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470720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/>
        </p:nvSpPr>
        <p:spPr bwMode="auto">
          <a:xfrm>
            <a:off x="0" y="10101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/>
              </a:defRPr>
            </a:lvl9pPr>
          </a:lstStyle>
          <a:p>
            <a:pPr algn="ctr" eaLnBrk="1" hangingPunct="1"/>
            <a:r>
              <a:rPr lang="en-US" sz="6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Got SMART Phone?</a:t>
            </a:r>
            <a:endParaRPr lang="en-US" sz="60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ea typeface="ＭＳ Ｐゴシック" charset="-128"/>
              <a:cs typeface="Times New Roman"/>
            </a:endParaRPr>
          </a:p>
        </p:txBody>
      </p:sp>
      <p:pic>
        <p:nvPicPr>
          <p:cNvPr id="5" name="Picture 4" descr="Use this QR Code for Emai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5740400"/>
            <a:ext cx="1002463" cy="9906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6" name="Picture 5" descr="Use this QR Code for Emai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463" y="5715000"/>
            <a:ext cx="1002463" cy="9906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" name="Picture 6" descr="MAC0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6330" y="1828801"/>
            <a:ext cx="270710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First Perf cover"/>
          <p:cNvPicPr>
            <a:picLocks noChangeAspect="1" noChangeArrowheads="1"/>
          </p:cNvPicPr>
          <p:nvPr/>
        </p:nvPicPr>
        <p:blipFill>
          <a:blip r:embed="rId5">
            <a:lum bright="-4000" contrast="6000"/>
          </a:blip>
          <a:srcRect/>
          <a:stretch>
            <a:fillRect/>
          </a:stretch>
        </p:blipFill>
        <p:spPr bwMode="auto">
          <a:xfrm rot="21408970">
            <a:off x="1623381" y="2503090"/>
            <a:ext cx="2430834" cy="364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 descr="Tips for Success Book Cover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800" y="1752600"/>
            <a:ext cx="2642330" cy="3331835"/>
          </a:xfrm>
          <a:prstGeom prst="rect">
            <a:avLst/>
          </a:prstGeom>
          <a:effectLst/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24600" y="2286000"/>
            <a:ext cx="2590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1625018" y="6096000"/>
            <a:ext cx="60662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www.musicachievementcouncil.org</a:t>
            </a:r>
            <a:endParaRPr lang="en-US" sz="32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101541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www.musicedconsultants.net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/conference-materials</a:t>
            </a:r>
            <a:endParaRPr lang="en-US" sz="32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882650" y="4508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7587" name="Rectangle 6"/>
          <p:cNvSpPr>
            <a:spLocks noChangeArrowheads="1"/>
          </p:cNvSpPr>
          <p:nvPr/>
        </p:nvSpPr>
        <p:spPr bwMode="auto">
          <a:xfrm>
            <a:off x="0" y="152400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Got Smart Phone?</a:t>
            </a:r>
            <a:endParaRPr lang="en-US" sz="4400" i="1" dirty="0">
              <a:solidFill>
                <a:schemeClr val="hlink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7588" name="Rectangle 7"/>
          <p:cNvSpPr>
            <a:spLocks noChangeArrowheads="1"/>
          </p:cNvSpPr>
          <p:nvPr/>
        </p:nvSpPr>
        <p:spPr bwMode="auto">
          <a:xfrm>
            <a:off x="3733800" y="1789614"/>
            <a:ext cx="50292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@</a:t>
            </a:r>
            <a:r>
              <a:rPr lang="en-US" sz="4400" dirty="0" err="1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MusicEdConsult</a:t>
            </a:r>
            <a:endParaRPr lang="en-US" sz="44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  <a:p>
            <a:r>
              <a:rPr lang="en-US" sz="36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On Twitter</a:t>
            </a:r>
            <a:endParaRPr lang="en-US" sz="3600" dirty="0">
              <a:solidFill>
                <a:srgbClr val="8000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7589" name="Rectangle 12"/>
          <p:cNvSpPr>
            <a:spLocks noChangeArrowheads="1"/>
          </p:cNvSpPr>
          <p:nvPr/>
        </p:nvSpPr>
        <p:spPr bwMode="auto">
          <a:xfrm>
            <a:off x="0" y="914400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 err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marcia@musicedconsultants.net</a:t>
            </a:r>
            <a:endParaRPr lang="en-US" sz="3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sp>
        <p:nvSpPr>
          <p:cNvPr id="67590" name="Rectangle 13"/>
          <p:cNvSpPr>
            <a:spLocks noChangeArrowheads="1"/>
          </p:cNvSpPr>
          <p:nvPr/>
        </p:nvSpPr>
        <p:spPr bwMode="auto">
          <a:xfrm>
            <a:off x="0" y="3762849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i="1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Thank You!</a:t>
            </a:r>
            <a:endParaRPr lang="en-US" sz="60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 pitchFamily="-104" charset="0"/>
            </a:endParaRPr>
          </a:p>
        </p:txBody>
      </p:sp>
      <p:pic>
        <p:nvPicPr>
          <p:cNvPr id="67591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5299" y="1650341"/>
            <a:ext cx="2029861" cy="150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0" y="5974144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www.musicedconsultants.net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/conference-materials</a:t>
            </a:r>
            <a:endParaRPr lang="en-US" sz="32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5483518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 pitchFamily="-104" charset="0"/>
              </a:rPr>
              <a:t>All materials are posted: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>
        <p14:flip dir="r"/>
      </p:transition>
    </mc:Choice>
    <mc:Fallback xmlns:mv="urn:schemas-microsoft-com:mac:vml" xmlns="">
      <p:transition advClick="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762000"/>
          </a:xfrm>
        </p:spPr>
        <p:txBody>
          <a:bodyPr/>
          <a:lstStyle/>
          <a:p>
            <a:pPr algn="ctr" eaLnBrk="1" hangingPunct="1"/>
            <a:r>
              <a:rPr lang="en-US" sz="4800" i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WHA</a:t>
            </a:r>
            <a:r>
              <a:rPr lang="en-US" sz="48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T </a:t>
            </a:r>
            <a:r>
              <a:rPr lang="en-US" sz="4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My Mom Thinks I Do!</a:t>
            </a:r>
            <a:endParaRPr lang="en-US" sz="4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ea typeface="ＭＳ Ｐゴシック" charset="-128"/>
              <a:cs typeface="Times New Roman"/>
            </a:endParaRPr>
          </a:p>
        </p:txBody>
      </p:sp>
      <p:pic>
        <p:nvPicPr>
          <p:cNvPr id="5" name="Content Placeholder 7" descr="soundofmusic-topper.jpg"/>
          <p:cNvPicPr>
            <a:picLocks noGrp="1" noChangeAspect="1"/>
          </p:cNvPicPr>
          <p:nvPr/>
        </p:nvPicPr>
        <p:blipFill>
          <a:blip r:embed="rId3"/>
          <a:srcRect l="-2363" r="-2363"/>
          <a:stretch>
            <a:fillRect/>
          </a:stretch>
        </p:blipFill>
        <p:spPr>
          <a:xfrm>
            <a:off x="233390" y="1252900"/>
            <a:ext cx="8665597" cy="4172324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42580"/>
            <a:ext cx="9144000" cy="762000"/>
          </a:xfrm>
        </p:spPr>
        <p:txBody>
          <a:bodyPr/>
          <a:lstStyle/>
          <a:p>
            <a:pPr algn="ctr" eaLnBrk="1" hangingPunct="1"/>
            <a:r>
              <a:rPr lang="en-US" sz="4800" i="1" u="sng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WHA</a:t>
            </a:r>
            <a:r>
              <a:rPr lang="en-US" sz="4800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T </a:t>
            </a:r>
            <a:r>
              <a:rPr lang="en-US" sz="4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I Think I Do!</a:t>
            </a:r>
            <a:endParaRPr lang="en-US" sz="4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ea typeface="ＭＳ Ｐゴシック" charset="-128"/>
              <a:cs typeface="Times New Roman"/>
            </a:endParaRPr>
          </a:p>
        </p:txBody>
      </p:sp>
      <p:pic>
        <p:nvPicPr>
          <p:cNvPr id="6" name="Content Placeholder 7" descr="Screen Shot 2013-09-29 at 3.18.17 PM.png"/>
          <p:cNvPicPr>
            <a:picLocks noGrp="1" noChangeAspect="1"/>
          </p:cNvPicPr>
          <p:nvPr/>
        </p:nvPicPr>
        <p:blipFill>
          <a:blip r:embed="rId3"/>
          <a:srcRect l="-9501" r="-9501"/>
          <a:stretch>
            <a:fillRect/>
          </a:stretch>
        </p:blipFill>
        <p:spPr>
          <a:xfrm>
            <a:off x="300621" y="1588546"/>
            <a:ext cx="8546123" cy="41148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24927"/>
            <a:ext cx="9144000" cy="762000"/>
          </a:xfrm>
        </p:spPr>
        <p:txBody>
          <a:bodyPr/>
          <a:lstStyle/>
          <a:p>
            <a:pPr algn="ctr" eaLnBrk="1" hangingPunct="1"/>
            <a:r>
              <a:rPr lang="en-US" sz="4800" i="1" u="sng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WHA</a:t>
            </a:r>
            <a:r>
              <a:rPr lang="en-US" sz="4800" i="1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T </a:t>
            </a:r>
            <a:r>
              <a:rPr lang="en-US" sz="4800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I Really Get to Do!</a:t>
            </a:r>
            <a:br>
              <a:rPr lang="en-US" sz="4800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</a:br>
            <a:endParaRPr lang="en-US" sz="4800" dirty="0">
              <a:solidFill>
                <a:srgbClr val="FFFF00"/>
              </a:solidFill>
              <a:latin typeface="Times New Roman"/>
              <a:ea typeface="ＭＳ Ｐゴシック" charset="-128"/>
              <a:cs typeface="Times New Roman"/>
            </a:endParaRPr>
          </a:p>
        </p:txBody>
      </p:sp>
      <p:pic>
        <p:nvPicPr>
          <p:cNvPr id="5" name="Picture 4" descr="Screen Shot 2013-09-29 at 7.41.5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828800"/>
            <a:ext cx="3161155" cy="2273300"/>
          </a:xfrm>
          <a:prstGeom prst="rect">
            <a:avLst/>
          </a:prstGeom>
        </p:spPr>
      </p:pic>
      <p:pic>
        <p:nvPicPr>
          <p:cNvPr id="8" name="Picture 7" descr="Drum Lin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1905000"/>
            <a:ext cx="3124200" cy="2113886"/>
          </a:xfrm>
          <a:prstGeom prst="rect">
            <a:avLst/>
          </a:prstGeom>
        </p:spPr>
      </p:pic>
      <p:pic>
        <p:nvPicPr>
          <p:cNvPr id="9" name="Content Placeholder 12" descr="ViolinTherapy-1024x682.jpg"/>
          <p:cNvPicPr>
            <a:picLocks noGrp="1" noChangeAspect="1"/>
          </p:cNvPicPr>
          <p:nvPr/>
        </p:nvPicPr>
        <p:blipFill>
          <a:blip r:embed="rId5"/>
          <a:srcRect l="-19163" r="-19163"/>
          <a:stretch>
            <a:fillRect/>
          </a:stretch>
        </p:blipFill>
        <p:spPr>
          <a:xfrm>
            <a:off x="-457200" y="4267200"/>
            <a:ext cx="4572000" cy="2201333"/>
          </a:xfrm>
          <a:prstGeom prst="rect">
            <a:avLst/>
          </a:prstGeom>
        </p:spPr>
      </p:pic>
      <p:pic>
        <p:nvPicPr>
          <p:cNvPr id="10" name="Picture 9" descr="Girl Giving Her Al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600" y="4191000"/>
            <a:ext cx="3373394" cy="2286000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2252" y="771605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/>
                <a:ea typeface="ＭＳ Ｐゴシック" charset="-128"/>
                <a:cs typeface="Times New Roman"/>
              </a:rPr>
              <a:t/>
            </a:r>
            <a:br>
              <a:rPr kumimoji="0" lang="en-US" sz="480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/>
                <a:ea typeface="ＭＳ Ｐゴシック" charset="-128"/>
                <a:cs typeface="Times New Roman"/>
              </a:rPr>
            </a:br>
            <a:r>
              <a:rPr kumimoji="0" lang="en-US" sz="480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/>
                <a:ea typeface="ＭＳ Ｐゴシック" charset="-128"/>
                <a:cs typeface="Times New Roman"/>
              </a:rPr>
              <a:t>Facilitate</a:t>
            </a:r>
            <a:r>
              <a:rPr kumimoji="0" lang="en-US" sz="4800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/>
                <a:ea typeface="ＭＳ Ｐゴシック" charset="-128"/>
                <a:cs typeface="Times New Roman"/>
              </a:rPr>
              <a:t> </a:t>
            </a:r>
            <a:r>
              <a:rPr lang="en-US" sz="4800" kern="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ea typeface="ＭＳ Ｐゴシック" charset="-128"/>
                <a:cs typeface="Times New Roman"/>
              </a:rPr>
              <a:t>Success and Fulfillment</a:t>
            </a:r>
            <a:endParaRPr kumimoji="0" lang="en-US" sz="480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Times New Roman"/>
              <a:ea typeface="ＭＳ Ｐゴシック" charset="-128"/>
              <a:cs typeface="Times New Roman"/>
            </a:endParaRPr>
          </a:p>
        </p:txBody>
      </p:sp>
      <p:pic>
        <p:nvPicPr>
          <p:cNvPr id="12" name="Picture 11" descr="Clarinetists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3083" y="2879982"/>
            <a:ext cx="3323254" cy="20612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75191"/>
            <a:ext cx="8229600" cy="1285429"/>
          </a:xfrm>
        </p:spPr>
        <p:txBody>
          <a:bodyPr/>
          <a:lstStyle/>
          <a:p>
            <a:pPr algn="ctr" eaLnBrk="1" hangingPunct="1"/>
            <a:r>
              <a:rPr lang="en-US" sz="4800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The </a:t>
            </a:r>
            <a:r>
              <a:rPr lang="en-US" sz="4800" i="1" u="sng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Why</a:t>
            </a:r>
            <a:r>
              <a:rPr lang="en-US" sz="4800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/>
            </a:r>
            <a:br>
              <a:rPr lang="en-US" sz="4800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</a:br>
            <a:r>
              <a:rPr lang="en-US" sz="4800" dirty="0" smtClean="0">
                <a:solidFill>
                  <a:srgbClr val="FFFF00"/>
                </a:solidFill>
                <a:latin typeface="Times New Roman"/>
                <a:ea typeface="ＭＳ Ｐゴシック" charset="-128"/>
                <a:cs typeface="Times New Roman"/>
              </a:rPr>
              <a:t>RECENT FINDINGS</a:t>
            </a:r>
            <a:endParaRPr lang="en-US" sz="4800" dirty="0">
              <a:solidFill>
                <a:srgbClr val="FFFF00"/>
              </a:solidFill>
              <a:latin typeface="Times New Roman"/>
              <a:ea typeface="ＭＳ Ｐゴシック" charset="-128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0" y="1705930"/>
            <a:ext cx="86106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6600"/>
                </a:solidFill>
                <a:latin typeface="Zapfino"/>
                <a:cs typeface="Zapfino"/>
              </a:rPr>
              <a:t> </a:t>
            </a:r>
          </a:p>
          <a:p>
            <a:r>
              <a:rPr lang="en-US" sz="3600" b="1" dirty="0">
                <a:solidFill>
                  <a:srgbClr val="FF6600"/>
                </a:solidFill>
                <a:latin typeface="Zapfino"/>
                <a:cs typeface="Zapfino"/>
              </a:rPr>
              <a:t>Prelude:</a:t>
            </a:r>
          </a:p>
          <a:p>
            <a:endParaRPr lang="en-US" sz="3600" dirty="0" smtClean="0">
              <a:solidFill>
                <a:srgbClr val="FF6600"/>
              </a:solidFill>
              <a:latin typeface="Times New Roman"/>
              <a:cs typeface="Times New Roman"/>
            </a:endParaRPr>
          </a:p>
          <a:p>
            <a:endParaRPr lang="en-US" sz="3600" dirty="0" smtClean="0">
              <a:latin typeface="Times New Roman"/>
              <a:cs typeface="Times New Roman"/>
            </a:endParaRPr>
          </a:p>
          <a:p>
            <a:pPr algn="ctr"/>
            <a:r>
              <a:rPr lang="en-US" sz="4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Music </a:t>
            </a:r>
            <a:r>
              <a:rPr lang="en-US" sz="48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Makes Us</a:t>
            </a:r>
            <a:r>
              <a:rPr lang="en-US" sz="4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algn="ctr"/>
            <a:r>
              <a:rPr lang="en-US" sz="4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Baseline </a:t>
            </a:r>
            <a:r>
              <a:rPr lang="en-US" sz="48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Research </a:t>
            </a:r>
            <a:r>
              <a:rPr lang="en-US" sz="4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Report</a:t>
            </a:r>
          </a:p>
          <a:p>
            <a:endParaRPr lang="en-US" sz="3600" b="1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cs typeface="Zapfino"/>
            </a:endParaRPr>
          </a:p>
          <a:p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610985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http://</a:t>
            </a:r>
            <a:r>
              <a:rPr lang="en-US" sz="36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musicmakesus.org</a:t>
            </a:r>
            <a:r>
              <a:rPr lang="en-US" sz="3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/resources/research</a:t>
            </a:r>
          </a:p>
        </p:txBody>
      </p:sp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214" y="1711160"/>
            <a:ext cx="6467399" cy="2231823"/>
          </a:xfrm>
          <a:prstGeom prst="rect">
            <a:avLst/>
          </a:prstGeom>
        </p:spPr>
      </p:pic>
      <p:pic>
        <p:nvPicPr>
          <p:cNvPr id="6" name="Picture 5" descr="iPhone Graphi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1394" y="104636"/>
            <a:ext cx="1044384" cy="13002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alm Seas">
  <a:themeElements>
    <a:clrScheme name="Calm Seas 1">
      <a:dk1>
        <a:srgbClr val="010199"/>
      </a:dk1>
      <a:lt1>
        <a:srgbClr val="FFFFFF"/>
      </a:lt1>
      <a:dk2>
        <a:srgbClr val="A2B3DD"/>
      </a:dk2>
      <a:lt2>
        <a:srgbClr val="FFFFFF"/>
      </a:lt2>
      <a:accent1>
        <a:srgbClr val="33CCCC"/>
      </a:accent1>
      <a:accent2>
        <a:srgbClr val="00C600"/>
      </a:accent2>
      <a:accent3>
        <a:srgbClr val="CED6EB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Calm Seas">
      <a:majorFont>
        <a:latin typeface="Tahoma"/>
        <a:ea typeface="ＭＳ Ｐゴシック"/>
        <a:cs typeface="ＭＳ Ｐゴシック"/>
      </a:majorFont>
      <a:minorFont>
        <a:latin typeface="Tahom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  <a:ea typeface="ＭＳ Ｐゴシック" pitchFamily="-109" charset="-128"/>
            <a:cs typeface="ＭＳ Ｐゴシック" pitchFamily="-109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  <a:ea typeface="ＭＳ Ｐゴシック" pitchFamily="-109" charset="-128"/>
            <a:cs typeface="ＭＳ Ｐゴシック" pitchFamily="-109" charset="-128"/>
          </a:defRPr>
        </a:defPPr>
      </a:lstStyle>
    </a:lnDef>
  </a:objectDefaults>
  <a:extraClrSchemeLst>
    <a:extraClrScheme>
      <a:clrScheme name="Calm Seas 1">
        <a:dk1>
          <a:srgbClr val="010199"/>
        </a:dk1>
        <a:lt1>
          <a:srgbClr val="FFFFFF"/>
        </a:lt1>
        <a:dk2>
          <a:srgbClr val="A2B3DD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CED6EB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lm Seas 2">
        <a:dk1>
          <a:srgbClr val="000066"/>
        </a:dk1>
        <a:lt1>
          <a:srgbClr val="FFFFFF"/>
        </a:lt1>
        <a:dk2>
          <a:srgbClr val="A2B3DD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CED6EB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lm Seas 3">
        <a:dk1>
          <a:srgbClr val="000000"/>
        </a:dk1>
        <a:lt1>
          <a:srgbClr val="FFFFFF"/>
        </a:lt1>
        <a:dk2>
          <a:srgbClr val="A2B3DD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CED6EB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lm Seas 4">
        <a:dk1>
          <a:srgbClr val="003366"/>
        </a:dk1>
        <a:lt1>
          <a:srgbClr val="FFFFFF"/>
        </a:lt1>
        <a:dk2>
          <a:srgbClr val="A2B3DD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CED6EB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5138</TotalTime>
  <Words>1154</Words>
  <Application>Microsoft Macintosh PowerPoint</Application>
  <PresentationFormat>On-screen Show (4:3)</PresentationFormat>
  <Paragraphs>272</Paragraphs>
  <Slides>55</Slides>
  <Notes>51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Calm Seas</vt:lpstr>
      <vt:lpstr>PowerPoint Presentation</vt:lpstr>
      <vt:lpstr>Today’s Session</vt:lpstr>
      <vt:lpstr>WHAT Other Teachers Think I Do!</vt:lpstr>
      <vt:lpstr>WHAT the Kids (I Don’t Teach) Think I Do!</vt:lpstr>
      <vt:lpstr>WHAT Society Thinks I Do!</vt:lpstr>
      <vt:lpstr>WHAT My Mom Thinks I Do!</vt:lpstr>
      <vt:lpstr>WHAT I Think I Do!</vt:lpstr>
      <vt:lpstr>WHAT I Really Get to Do! </vt:lpstr>
      <vt:lpstr>The Why RECENT FINDINGS</vt:lpstr>
      <vt:lpstr>The WHY ATTENDANCE RATES</vt:lpstr>
      <vt:lpstr>The WHY DISCIPLINE REFERRALS</vt:lpstr>
      <vt:lpstr>The WHY GPA</vt:lpstr>
      <vt:lpstr>The WHY ON-TIME GRADUATION RATES</vt:lpstr>
      <vt:lpstr>The WHY SUMMARY: What Was Learned?</vt:lpstr>
      <vt:lpstr>PowerPoint Presentation</vt:lpstr>
      <vt:lpstr>PowerPoint Presentation</vt:lpstr>
      <vt:lpstr>Example: Impacted Student Senior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Instill the Vision EARLY – ELEMENTARY! First Performance</vt:lpstr>
      <vt:lpstr>Engage Parents EARLY—The Parent Band!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Music Education Consultants,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Marcia Neel</dc:creator>
  <cp:lastModifiedBy>Marcia Neel</cp:lastModifiedBy>
  <cp:revision>886</cp:revision>
  <cp:lastPrinted>2015-08-08T21:32:26Z</cp:lastPrinted>
  <dcterms:created xsi:type="dcterms:W3CDTF">2017-04-28T12:24:23Z</dcterms:created>
  <dcterms:modified xsi:type="dcterms:W3CDTF">2017-04-30T17:17:16Z</dcterms:modified>
</cp:coreProperties>
</file>