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6" r:id="rId1"/>
  </p:sldMasterIdLst>
  <p:notesMasterIdLst>
    <p:notesMasterId r:id="rId38"/>
  </p:notesMasterIdLst>
  <p:handoutMasterIdLst>
    <p:handoutMasterId r:id="rId39"/>
  </p:handoutMasterIdLst>
  <p:sldIdLst>
    <p:sldId id="256" r:id="rId2"/>
    <p:sldId id="368" r:id="rId3"/>
    <p:sldId id="298" r:id="rId4"/>
    <p:sldId id="353" r:id="rId5"/>
    <p:sldId id="258" r:id="rId6"/>
    <p:sldId id="262" r:id="rId7"/>
    <p:sldId id="266" r:id="rId8"/>
    <p:sldId id="372" r:id="rId9"/>
    <p:sldId id="263" r:id="rId10"/>
    <p:sldId id="357" r:id="rId11"/>
    <p:sldId id="369" r:id="rId12"/>
    <p:sldId id="265" r:id="rId13"/>
    <p:sldId id="305" r:id="rId14"/>
    <p:sldId id="371" r:id="rId15"/>
    <p:sldId id="362" r:id="rId16"/>
    <p:sldId id="354" r:id="rId17"/>
    <p:sldId id="308" r:id="rId18"/>
    <p:sldId id="366" r:id="rId19"/>
    <p:sldId id="330" r:id="rId20"/>
    <p:sldId id="367" r:id="rId21"/>
    <p:sldId id="331" r:id="rId22"/>
    <p:sldId id="352" r:id="rId23"/>
    <p:sldId id="355" r:id="rId24"/>
    <p:sldId id="370" r:id="rId25"/>
    <p:sldId id="314" r:id="rId26"/>
    <p:sldId id="375" r:id="rId27"/>
    <p:sldId id="338" r:id="rId28"/>
    <p:sldId id="342" r:id="rId29"/>
    <p:sldId id="360" r:id="rId30"/>
    <p:sldId id="348" r:id="rId31"/>
    <p:sldId id="349" r:id="rId32"/>
    <p:sldId id="364" r:id="rId33"/>
    <p:sldId id="376" r:id="rId34"/>
    <p:sldId id="361" r:id="rId35"/>
    <p:sldId id="374" r:id="rId36"/>
    <p:sldId id="363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6E6E6"/>
    <a:srgbClr val="008080"/>
    <a:srgbClr val="FF7051"/>
    <a:srgbClr val="C531C8"/>
    <a:srgbClr val="7E7E7E"/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77"/>
    <p:restoredTop sz="90893"/>
  </p:normalViewPr>
  <p:slideViewPr>
    <p:cSldViewPr>
      <p:cViewPr varScale="1">
        <p:scale>
          <a:sx n="86" d="100"/>
          <a:sy n="86" d="100"/>
        </p:scale>
        <p:origin x="29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Produced by the Music Achievement Council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E8422B36-9810-A94F-B947-B7CA23D8F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Produced by the Music Achievement Council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3D0190FC-3E52-6846-AB88-04579E93A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163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DFC6E-F700-234A-A240-24519C7A0FFA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7F40202-339C-5743-ACE6-0612D55E5F6D}" type="slidenum">
              <a:rPr lang="en-US" sz="1200"/>
              <a:pPr algn="r"/>
              <a:t>10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7F40202-339C-5743-ACE6-0612D55E5F6D}" type="slidenum">
              <a:rPr lang="en-US" sz="1200"/>
              <a:pPr algn="r"/>
              <a:t>11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368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98FC07-A6E0-5E41-A585-35483D248958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63609-25FA-2F4E-9057-F3562D84528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13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63609-25FA-2F4E-9057-F3562D84528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5EFBB97B-EBDB-4F44-834E-BB3A37F134E4}" type="slidenum">
              <a:rPr lang="en-US" sz="1200"/>
              <a:pPr algn="r"/>
              <a:t>15</a:t>
            </a:fld>
            <a:endParaRPr lang="en-US" sz="1200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4301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1F21986-6C5A-7A47-98EF-95BCC03985CA}" type="slidenum">
              <a:rPr lang="en-US" sz="1200"/>
              <a:pPr algn="r"/>
              <a:t>16</a:t>
            </a:fld>
            <a:endParaRPr lang="en-US" sz="1200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450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592002-4822-C944-BA3C-B6D090F717B2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2338478-1039-4449-9568-7265CD17C53C}" type="slidenum">
              <a:rPr lang="en-US" sz="1200"/>
              <a:pPr algn="r"/>
              <a:t>18</a:t>
            </a:fld>
            <a:endParaRPr lang="en-US" sz="1200"/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C787A7-C9C4-CA40-B597-EFFC1C648CFB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19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E43D52-0FDB-C349-BEC2-4BFD7604C89D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F6FD6D3-CFDA-2A4D-B67E-71D22279C17D}" type="slidenum">
              <a:rPr lang="en-US" sz="1200"/>
              <a:pPr algn="r"/>
              <a:t>20</a:t>
            </a:fld>
            <a:endParaRPr lang="en-US" sz="120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6D3C4D-589A-274A-88FC-CADE8781ACEB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512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441E17-2ADC-C042-B0A8-B7326D12CB79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CD48491-1693-2A43-A35A-5D51A5A0773B}" type="slidenum">
              <a:rPr lang="en-US" sz="1200"/>
              <a:pPr algn="r"/>
              <a:t>23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CD48491-1693-2A43-A35A-5D51A5A0773B}" type="slidenum">
              <a:rPr lang="en-US" sz="1200"/>
              <a:pPr algn="r"/>
              <a:t>24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5734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1D5A86-C303-784B-8C38-23FCA4A3C201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25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5734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1D5A86-C303-784B-8C38-23FCA4A3C201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088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2F55F4-3CAF-8741-A77A-8E6FEA1B923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614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45E81D-C5EE-D546-9446-12160BD89686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349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5A40C6D-E44B-9142-B239-B429F8521985}" type="slidenum">
              <a:rPr lang="en-US" sz="1200"/>
              <a:pPr algn="r"/>
              <a:t>29</a:t>
            </a:fld>
            <a:endParaRPr lang="en-US" sz="1200"/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79DF05-8EA5-414C-9180-7B852B7E1099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7E1848-B556-944F-A825-6F01BCB73260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30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675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E79DB3-768E-4945-AD0F-1C7DDF13BA9D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E68A76A-F0BA-FE4A-9BAF-C9933595882B}" type="slidenum">
              <a:rPr lang="en-US" sz="1200"/>
              <a:pPr algn="r"/>
              <a:t>32</a:t>
            </a:fld>
            <a:endParaRPr lang="en-US" sz="1200"/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E68A76A-F0BA-FE4A-9BAF-C9933595882B}" type="slidenum">
              <a:rPr lang="en-US" sz="1200"/>
              <a:pPr algn="r"/>
              <a:t>33</a:t>
            </a:fld>
            <a:endParaRPr lang="en-US" sz="1200"/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716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70E7ED9-B0BE-2C49-9D8D-669D52BAD3DA}" type="slidenum">
              <a:rPr lang="en-US" sz="1200"/>
              <a:pPr algn="r"/>
              <a:t>34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70E7ED9-B0BE-2C49-9D8D-669D52BAD3DA}" type="slidenum">
              <a:rPr lang="en-US" sz="1200"/>
              <a:pPr algn="r"/>
              <a:t>35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9E8A155-4149-8E40-9865-05CD889BAE6F}" type="slidenum">
              <a:rPr lang="en-US" sz="1200"/>
              <a:pPr algn="r"/>
              <a:t>36</a:t>
            </a:fld>
            <a:endParaRPr lang="en-US" sz="120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288FF581-3853-BD4E-95B7-36729BF287E1}" type="slidenum">
              <a:rPr lang="en-US" sz="1200"/>
              <a:pPr algn="r"/>
              <a:t>4</a:t>
            </a:fld>
            <a:endParaRPr lang="en-US" sz="1200"/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A34E91-7D91-6D49-BE97-6ACB975E29F9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5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FE06AF-1BCC-2F47-9036-4CF2644EBBDF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1EDB61-9274-5F41-8D50-F3E6FABEF7DD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3277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8F0759-3873-594A-B64B-7C4CE13DEF92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9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5EA12-3073-A840-BF59-8FB3718AC144}" type="datetime1">
              <a:rPr lang="en-US"/>
              <a:pPr>
                <a:defRPr/>
              </a:pPr>
              <a:t>12/1/18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1F59F-33E8-E742-9552-925D3FE1B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1D22A-8A35-4448-A01E-EEB7114269DF}" type="datetime1">
              <a:rPr lang="en-US"/>
              <a:pPr>
                <a:defRPr/>
              </a:pPr>
              <a:t>12/1/18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F9350-417B-FC43-8433-35BCA79C3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33AEE-407E-AE49-8443-1637DC26CC2B}" type="datetime1">
              <a:rPr lang="en-US"/>
              <a:pPr>
                <a:defRPr/>
              </a:pPr>
              <a:t>12/1/18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2E68E-0CDB-F044-ABFA-6783B1DEF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1AE75-DB5A-2B44-A00B-0C5F110808BC}" type="datetime1">
              <a:rPr lang="en-US"/>
              <a:pPr>
                <a:defRPr/>
              </a:pPr>
              <a:t>12/1/18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20ECE-258C-8C46-A503-35941962D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68BE7-EABD-4A48-A03B-4791340C9BC4}" type="datetime1">
              <a:rPr lang="en-US"/>
              <a:pPr>
                <a:defRPr/>
              </a:pPr>
              <a:t>12/1/18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1AAC6-D40B-A441-B370-988CE6F73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35DDA-873C-8741-86BF-E5FADD62E104}" type="datetime1">
              <a:rPr lang="en-US"/>
              <a:pPr>
                <a:defRPr/>
              </a:pPr>
              <a:t>12/1/18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B513C-957D-C040-8960-B0030C242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7C9F5-1237-954A-AB3C-59A0AAB72CF0}" type="datetime1">
              <a:rPr lang="en-US"/>
              <a:pPr>
                <a:defRPr/>
              </a:pPr>
              <a:t>12/1/18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61664-1719-9E49-99EB-88029D9C6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C5871-8852-5744-BB13-C3FB0F6FD01B}" type="datetime1">
              <a:rPr lang="en-US"/>
              <a:pPr>
                <a:defRPr/>
              </a:pPr>
              <a:t>12/1/18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C92FB-5F3B-1641-82DA-FC0B45920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CD37D-D31C-4F4E-8B86-5A97B2357A18}" type="datetime1">
              <a:rPr lang="en-US"/>
              <a:pPr>
                <a:defRPr/>
              </a:pPr>
              <a:t>12/1/18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FF9D9-B735-824E-9439-B5B227CA2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E9066-026B-7E41-885C-CC17561DCE07}" type="datetime1">
              <a:rPr lang="en-US"/>
              <a:pPr>
                <a:defRPr/>
              </a:pPr>
              <a:t>12/1/18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CFBDA-7A37-C44F-87F5-B86F211C4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2F53C-78BD-9348-8CC0-3E9D020417B5}" type="datetime1">
              <a:rPr lang="en-US"/>
              <a:pPr>
                <a:defRPr/>
              </a:pPr>
              <a:t>12/1/18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225DE-59FE-1A44-95D0-ED8CE9D10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hlink">
                <a:gamma/>
                <a:shade val="46275"/>
                <a:invGamma/>
              </a:schemeClr>
            </a:gs>
            <a:gs pos="100000">
              <a:schemeClr val="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A26B7FC-EE9E-F44B-99C9-943CCADF7E26}" type="datetime1">
              <a:rPr lang="en-US"/>
              <a:pPr>
                <a:defRPr/>
              </a:pPr>
              <a:t>12/1/18</a:t>
            </a:fld>
            <a:endParaRPr lang="en-US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60C5569-37A7-DC44-A564-B13DA1634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marcianeel/Desktop/NYSSMA%20Videos/Slide%2042%20First%20Performance.mov" TargetMode="External"/><Relationship Id="rId1" Type="http://schemas.microsoft.com/office/2007/relationships/media" Target="file:////Users/marcianeel/Desktop/NYSSMA%20Videos/Slide%2042%20First%20Performance.mov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d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d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marcianeel/Desktop/NYSSMA%20Videos/Tenor%20Drummer%20Wipe%20Out%20copy.mp4" TargetMode="External"/><Relationship Id="rId1" Type="http://schemas.microsoft.com/office/2007/relationships/media" Target="file:////Users/marcianeel/Desktop/NYSSMA%20Videos/Tenor%20Drummer%20Wipe%20Out%20copy.mp4" TargetMode="External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0" y="152400"/>
            <a:ext cx="91440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i="1">
                <a:solidFill>
                  <a:srgbClr val="FFFF00"/>
                </a:solidFill>
                <a:latin typeface="Times New Roman" charset="0"/>
              </a:rPr>
              <a:t>TIPS</a:t>
            </a:r>
            <a:r>
              <a:rPr lang="en-US" sz="5400" i="1">
                <a:solidFill>
                  <a:srgbClr val="FFFF00"/>
                </a:solidFill>
                <a:latin typeface="Times New Roman" charset="0"/>
              </a:rPr>
              <a:t> for Success!</a:t>
            </a:r>
            <a:endParaRPr lang="en-US" sz="5400">
              <a:solidFill>
                <a:srgbClr val="FFFF00"/>
              </a:solidFill>
              <a:latin typeface="Times New Roman" charset="0"/>
            </a:endParaRPr>
          </a:p>
          <a:p>
            <a:pPr algn="ctr"/>
            <a:r>
              <a:rPr lang="en-US" sz="4400">
                <a:solidFill>
                  <a:srgbClr val="FFFF00"/>
                </a:solidFill>
                <a:latin typeface="Times New Roman" charset="0"/>
              </a:rPr>
              <a:t>Secrets Revealed From Our Very Best!</a:t>
            </a:r>
            <a:endParaRPr lang="en-US" sz="320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15365" name="Rectangle 13"/>
          <p:cNvSpPr>
            <a:spLocks noChangeArrowheads="1"/>
          </p:cNvSpPr>
          <p:nvPr/>
        </p:nvSpPr>
        <p:spPr bwMode="auto">
          <a:xfrm>
            <a:off x="2209800" y="60198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 err="1">
                <a:solidFill>
                  <a:srgbClr val="FFFF00"/>
                </a:solidFill>
                <a:latin typeface="Times New Roman" charset="0"/>
              </a:rPr>
              <a:t>www.MusicAchievementCouncil.org</a:t>
            </a:r>
            <a:endParaRPr lang="en-US" sz="2000" i="1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15366" name="Picture 10" descr="MAC logo color.jpg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3931" y="3932700"/>
            <a:ext cx="4372338" cy="1313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45D217-9CC9-1F45-8DB2-4A2A54FF2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828800"/>
            <a:ext cx="1885950" cy="1885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1890CD-23DB-B443-9897-A7BEAA416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4891410"/>
            <a:ext cx="2877911" cy="12045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932E49-A5FC-654A-BCA0-6327A60C8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2" y="5137689"/>
            <a:ext cx="3238628" cy="941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991600" cy="1371600"/>
          </a:xfrm>
        </p:spPr>
        <p:txBody>
          <a:bodyPr/>
          <a:lstStyle/>
          <a:p>
            <a:pPr eaLnBrk="1" hangingPunct="1"/>
            <a:r>
              <a:rPr lang="en-US" sz="3600" i="1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br>
              <a:rPr lang="en-US" sz="3600" i="1">
                <a:solidFill>
                  <a:srgbClr val="FFFF00"/>
                </a:solidFill>
                <a:latin typeface="Times New Roman" charset="0"/>
              </a:rPr>
            </a:br>
            <a:r>
              <a:rPr lang="en-US" sz="3600" i="1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>
                <a:solidFill>
                  <a:srgbClr val="FFFF00"/>
                </a:solidFill>
                <a:latin typeface="Times New Roman" charset="0"/>
              </a:rPr>
              <a:t>Recruiting and Retaining Students</a:t>
            </a:r>
            <a:endParaRPr lang="en-US" sz="280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5" name="Picture 4" descr="Screen Shot 2018-10-18 at 7.55.1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057400"/>
            <a:ext cx="8435910" cy="472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37880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FFFF"/>
                </a:solidFill>
                <a:latin typeface="Times New Roman" charset="0"/>
              </a:rPr>
              <a:t>First Performance National Day of Celebration</a:t>
            </a:r>
            <a:endParaRPr lang="en-US" sz="3600" dirty="0">
              <a:solidFill>
                <a:srgbClr val="FFFFFF"/>
              </a:solidFill>
              <a:latin typeface="Times New Roman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991600" cy="1371600"/>
          </a:xfrm>
        </p:spPr>
        <p:txBody>
          <a:bodyPr/>
          <a:lstStyle/>
          <a:p>
            <a:pPr eaLnBrk="1" hangingPunct="1"/>
            <a:r>
              <a:rPr lang="en-US" sz="3600" i="1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br>
              <a:rPr lang="en-US" sz="3600" i="1">
                <a:solidFill>
                  <a:srgbClr val="FFFF00"/>
                </a:solidFill>
                <a:latin typeface="Times New Roman" charset="0"/>
              </a:rPr>
            </a:br>
            <a:r>
              <a:rPr lang="en-US" sz="3600" i="1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>
                <a:solidFill>
                  <a:srgbClr val="FFFF00"/>
                </a:solidFill>
                <a:latin typeface="Times New Roman" charset="0"/>
              </a:rPr>
              <a:t>Recruiting and Retaining Students</a:t>
            </a:r>
            <a:endParaRPr lang="en-US" sz="280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5" name="Slide 42 First Performance.mo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2024062"/>
            <a:ext cx="8458200" cy="4757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703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FFFF"/>
                </a:solidFill>
                <a:latin typeface="Times New Roman" charset="0"/>
              </a:rPr>
              <a:t>First Performance National Day of Celebration</a:t>
            </a:r>
            <a:endParaRPr lang="en-US" sz="3600" dirty="0">
              <a:solidFill>
                <a:srgbClr val="FFFFFF"/>
              </a:solidFill>
              <a:latin typeface="Times New Roman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Recruitment and Retention</a:t>
            </a:r>
            <a:endParaRPr lang="en-US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0" y="12192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Your Most Valuable Resources</a:t>
            </a:r>
            <a:endParaRPr lang="en-US" sz="36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35845" name="Rectangle 12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846" name="Rectangle 1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847" name="Rectangle 18"/>
          <p:cNvSpPr>
            <a:spLocks noChangeArrowheads="1"/>
          </p:cNvSpPr>
          <p:nvPr/>
        </p:nvSpPr>
        <p:spPr bwMode="auto">
          <a:xfrm>
            <a:off x="228600" y="2514600"/>
            <a:ext cx="5943600" cy="403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1.	Make aesthetic pleasure the top  priority 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charset="0"/>
              <a:buNone/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2. 	 Foster pride and group recognition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charset="0"/>
              <a:buNone/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3. 	 Give credit to individual   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charset="0"/>
              <a:buNone/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	 accomplishments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charset="0"/>
              <a:buNone/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4. 	 Show interest in the music they like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5.	Make sure all instruments are in excellent playing condition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charset="0"/>
              <a:buAutoNum type="arabicPeriod" startAt="5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5848" name="Picture 21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9050" y="2514600"/>
            <a:ext cx="22955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  <p:sp>
        <p:nvSpPr>
          <p:cNvPr id="52241" name="Rectangle 17"/>
          <p:cNvSpPr>
            <a:spLocks noChangeArrowheads="1"/>
          </p:cNvSpPr>
          <p:nvPr/>
        </p:nvSpPr>
        <p:spPr bwMode="auto">
          <a:xfrm>
            <a:off x="0" y="17526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u="sng" dirty="0">
                <a:solidFill>
                  <a:srgbClr val="FFFFFF"/>
                </a:solidFill>
                <a:latin typeface="Times New Roman" charset="0"/>
              </a:rPr>
              <a:t>YOUR STUDENTS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3728" y="556260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FF"/>
                </a:solidFill>
                <a:latin typeface="Times New Roman" charset="0"/>
              </a:rPr>
              <a:t>“I’m going to stand here until you get quiet!”!</a:t>
            </a:r>
            <a:endParaRPr lang="en-US" sz="3600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Band Director as Skelet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380" y="914400"/>
            <a:ext cx="3707620" cy="495300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16986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+mj-ea"/>
                <a:cs typeface="+mj-cs"/>
              </a:rPr>
              <a:t>Motivate</a:t>
            </a:r>
            <a:r>
              <a:rPr kumimoji="0" lang="en-US" sz="4400" b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+mj-ea"/>
                <a:cs typeface="+mj-cs"/>
              </a:rPr>
              <a:t> Them to Play!</a:t>
            </a:r>
            <a:br>
              <a:rPr kumimoji="0" lang="en-US" sz="4400" b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+mj-ea"/>
                <a:cs typeface="+mj-cs"/>
              </a:rPr>
            </a:br>
            <a:endParaRPr kumimoji="0" lang="en-US" sz="4400" b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019800"/>
            <a:ext cx="8001000" cy="457200"/>
          </a:xfrm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r>
              <a:rPr lang="en-US" sz="3200" dirty="0" err="1">
                <a:solidFill>
                  <a:srgbClr val="FFFFFF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38400"/>
            <a:ext cx="9144000" cy="1143000"/>
          </a:xfrm>
        </p:spPr>
        <p:txBody>
          <a:bodyPr/>
          <a:lstStyle/>
          <a:p>
            <a:pPr eaLnBrk="1" hangingPunct="1"/>
            <a:r>
              <a:rPr lang="en-US" sz="9600" i="1">
                <a:solidFill>
                  <a:srgbClr val="FFFF00"/>
                </a:solidFill>
                <a:latin typeface="Times New Roman" charset="0"/>
              </a:rPr>
              <a:t>2. The Business Side of </a:t>
            </a:r>
            <a:br>
              <a:rPr lang="en-US" sz="9600" i="1">
                <a:solidFill>
                  <a:srgbClr val="FFFF00"/>
                </a:solidFill>
                <a:latin typeface="Times New Roman" charset="0"/>
              </a:rPr>
            </a:br>
            <a:r>
              <a:rPr lang="en-US" sz="9600" i="1">
                <a:solidFill>
                  <a:srgbClr val="FFFF00"/>
                </a:solidFill>
                <a:latin typeface="Times New Roman" charset="0"/>
              </a:rPr>
              <a:t>Teaching</a:t>
            </a:r>
            <a:br>
              <a:rPr lang="en-US" sz="9600">
                <a:solidFill>
                  <a:srgbClr val="FFFF00"/>
                </a:solidFill>
                <a:latin typeface="Times New Roman" charset="0"/>
              </a:rPr>
            </a:br>
            <a:endParaRPr lang="en-US" sz="1000">
              <a:latin typeface="Times New Roman" charset="0"/>
            </a:endParaRP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" name="Footer Placeholder 5"/>
          <p:cNvSpPr txBox="1">
            <a:spLocks noGrp="1"/>
          </p:cNvSpPr>
          <p:nvPr/>
        </p:nvSpPr>
        <p:spPr bwMode="auto">
          <a:xfrm>
            <a:off x="1447800" y="6019800"/>
            <a:ext cx="61722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>
                <a:solidFill>
                  <a:srgbClr val="FFFFFF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www.musiceducationconsultants.net/WMEA2011</a:t>
            </a:r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38400"/>
            <a:ext cx="9144000" cy="1143000"/>
          </a:xfrm>
        </p:spPr>
        <p:txBody>
          <a:bodyPr/>
          <a:lstStyle/>
          <a:p>
            <a:pPr eaLnBrk="1" hangingPunct="1"/>
            <a:br>
              <a:rPr lang="en-US" sz="9600">
                <a:solidFill>
                  <a:srgbClr val="FFFF00"/>
                </a:solidFill>
                <a:latin typeface="Times New Roman" charset="0"/>
              </a:rPr>
            </a:br>
            <a:endParaRPr lang="en-US" sz="1000">
              <a:latin typeface="Times New Roman" charset="0"/>
            </a:endParaRPr>
          </a:p>
        </p:txBody>
      </p:sp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2" name="Rectangle 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9943" name="Picture 1031" descr="Director's Flowch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i="1">
                <a:solidFill>
                  <a:srgbClr val="FFFF00"/>
                </a:solidFill>
                <a:latin typeface="Times New Roman" charset="0"/>
              </a:rPr>
              <a:t>The Business Side of Teaching</a:t>
            </a:r>
            <a:br>
              <a:rPr lang="en-US">
                <a:solidFill>
                  <a:srgbClr val="FFFF00"/>
                </a:solidFill>
                <a:latin typeface="Times New Roman" charset="0"/>
              </a:rPr>
            </a:br>
            <a:r>
              <a:rPr lang="en-US" sz="4000">
                <a:solidFill>
                  <a:srgbClr val="FFFF00"/>
                </a:solidFill>
                <a:latin typeface="Times New Roman" charset="0"/>
              </a:rPr>
              <a:t>Working with Administrators</a:t>
            </a:r>
            <a:r>
              <a:rPr lang="en-US">
                <a:latin typeface="Times New Roman" charset="0"/>
              </a:rPr>
              <a:t> </a:t>
            </a:r>
            <a:br>
              <a:rPr lang="en-US" sz="1000">
                <a:latin typeface="Times New Roman" charset="0"/>
              </a:rPr>
            </a:br>
            <a:endParaRPr lang="en-US" sz="1000">
              <a:latin typeface="Times New Roman" charset="0"/>
            </a:endParaRP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2327275"/>
            <a:ext cx="3598862" cy="3736975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91" name="Rectangle 12"/>
          <p:cNvSpPr>
            <a:spLocks noChangeArrowheads="1"/>
          </p:cNvSpPr>
          <p:nvPr/>
        </p:nvSpPr>
        <p:spPr bwMode="auto">
          <a:xfrm>
            <a:off x="304800" y="1981200"/>
            <a:ext cx="860425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Include the principal and other faculty members as special guest soloists or narrators on concerts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Help your principal prepare congratulatory letters to students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Keep faculty informed of activities/concerts and</a:t>
            </a:r>
            <a:endParaRPr lang="en-US" sz="2800" u="sng">
              <a:solidFill>
                <a:srgbClr val="FFFF00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	</a:t>
            </a:r>
            <a:r>
              <a:rPr lang="en-US" sz="2800" u="sng">
                <a:solidFill>
                  <a:srgbClr val="FFFF00"/>
                </a:solidFill>
                <a:latin typeface="Times New Roman" charset="0"/>
              </a:rPr>
              <a:t>THANK THEM</a:t>
            </a:r>
            <a:r>
              <a:rPr lang="en-US" sz="2800">
                <a:solidFill>
                  <a:srgbClr val="FFFFFF"/>
                </a:solidFill>
                <a:latin typeface="Times New Roman" charset="0"/>
              </a:rPr>
              <a:t> for their cooperation and assistance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Have students send personal invitations to administration, faculty, and school board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Sign up to chaperone a dance, cover a class, attend a game and serve on committees</a:t>
            </a: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1992" name="Rectangle 14"/>
          <p:cNvSpPr>
            <a:spLocks noChangeArrowheads="1"/>
          </p:cNvSpPr>
          <p:nvPr/>
        </p:nvSpPr>
        <p:spPr bwMode="auto">
          <a:xfrm>
            <a:off x="304800" y="1295400"/>
            <a:ext cx="3751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Think </a:t>
            </a:r>
            <a:r>
              <a:rPr lang="en-US" sz="3200" b="1" i="1" u="sng">
                <a:solidFill>
                  <a:srgbClr val="FFFF00"/>
                </a:solidFill>
                <a:latin typeface="Times New Roman" charset="0"/>
              </a:rPr>
              <a:t>BIG</a:t>
            </a:r>
            <a:r>
              <a:rPr lang="en-US" sz="3200" i="1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3200" i="1" u="sng">
                <a:solidFill>
                  <a:srgbClr val="FFFF00"/>
                </a:solidFill>
                <a:latin typeface="Times New Roman" charset="0"/>
              </a:rPr>
              <a:t>PICTURE</a:t>
            </a: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latin typeface="Times New Roman" charset="0"/>
              </a:rPr>
              <a:t>The Business Side of Teaching</a:t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Choosing a Music Dealer</a:t>
            </a:r>
            <a:r>
              <a:rPr lang="en-US" dirty="0">
                <a:latin typeface="Times New Roman" charset="0"/>
              </a:rPr>
              <a:t> </a:t>
            </a:r>
            <a:br>
              <a:rPr lang="en-US" dirty="0">
                <a:latin typeface="Times New Roman" charset="0"/>
              </a:rPr>
            </a:br>
            <a:endParaRPr lang="en-US" sz="1000" dirty="0">
              <a:latin typeface="Times New Roman" charset="0"/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2327275"/>
            <a:ext cx="3598862" cy="3736975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038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304800" y="1371600"/>
            <a:ext cx="8839200" cy="513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charset="0"/>
              </a:rPr>
              <a:t>You Should Expect. . .</a:t>
            </a:r>
            <a:endParaRPr lang="en-US" sz="2800" dirty="0">
              <a:solidFill>
                <a:srgbClr val="FFFFFF"/>
              </a:solidFill>
              <a:latin typeface="Times New Roman" charset="0"/>
            </a:endParaRPr>
          </a:p>
          <a:p>
            <a:endParaRPr lang="en-US" sz="800" dirty="0">
              <a:solidFill>
                <a:srgbClr val="FFFFFF"/>
              </a:solidFill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 Honesty and fairness</a:t>
            </a:r>
          </a:p>
          <a:p>
            <a:pPr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 An understanding, professional dealer rep</a:t>
            </a:r>
          </a:p>
          <a:p>
            <a:pPr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 Regular service calls</a:t>
            </a:r>
          </a:p>
          <a:p>
            <a:pPr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 A complete, in-house repair shop</a:t>
            </a:r>
          </a:p>
          <a:p>
            <a:pPr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 Competitive prices</a:t>
            </a:r>
          </a:p>
          <a:p>
            <a:pPr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 Lease programs for new instrument purchases</a:t>
            </a:r>
          </a:p>
          <a:p>
            <a:pPr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 Specially priced folders, calendars, nametags, etc.</a:t>
            </a:r>
          </a:p>
          <a:p>
            <a:pPr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 Comprehensive student-recruiting support for your  </a:t>
            </a:r>
          </a:p>
          <a:p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  program</a:t>
            </a:r>
            <a:endParaRPr lang="en-US" sz="2800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44040" name="Picture 11" descr="j0217314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228600" y="0"/>
            <a:ext cx="17526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i="1">
                <a:solidFill>
                  <a:srgbClr val="FFFF00"/>
                </a:solidFill>
                <a:latin typeface="Times New Roman" charset="0"/>
              </a:rPr>
              <a:t>The Business Side of Teaching</a:t>
            </a:r>
            <a:br>
              <a:rPr lang="en-US">
                <a:solidFill>
                  <a:srgbClr val="FFFF00"/>
                </a:solidFill>
                <a:latin typeface="Times New Roman" charset="0"/>
              </a:rPr>
            </a:br>
            <a:r>
              <a:rPr lang="en-US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>
                <a:solidFill>
                  <a:srgbClr val="FFFF00"/>
                </a:solidFill>
                <a:latin typeface="Times New Roman" charset="0"/>
              </a:rPr>
              <a:t>Choosing a Music Dealer</a:t>
            </a:r>
            <a:r>
              <a:rPr lang="en-US">
                <a:latin typeface="Times New Roman" charset="0"/>
              </a:rPr>
              <a:t> </a:t>
            </a:r>
            <a:br>
              <a:rPr lang="en-US">
                <a:latin typeface="Times New Roman" charset="0"/>
              </a:rPr>
            </a:br>
            <a:endParaRPr lang="en-US" sz="1000">
              <a:latin typeface="Times New Roman" charset="0"/>
            </a:endParaRPr>
          </a:p>
        </p:txBody>
      </p:sp>
      <p:sp>
        <p:nvSpPr>
          <p:cNvPr id="7885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2327275"/>
            <a:ext cx="3598862" cy="3736975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</p:txBody>
      </p:sp>
      <p:sp>
        <p:nvSpPr>
          <p:cNvPr id="78853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4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5" name="Rectangle 8"/>
          <p:cNvSpPr>
            <a:spLocks noChangeArrowheads="1"/>
          </p:cNvSpPr>
          <p:nvPr/>
        </p:nvSpPr>
        <p:spPr bwMode="auto">
          <a:xfrm>
            <a:off x="228600" y="1524000"/>
            <a:ext cx="86868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charset="0"/>
              </a:rPr>
              <a:t>The Dealer Should…</a:t>
            </a:r>
          </a:p>
          <a:p>
            <a:pPr algn="ctr"/>
            <a:endParaRPr lang="en-US" sz="800" dirty="0">
              <a:solidFill>
                <a:srgbClr val="FFFFFF"/>
              </a:solidFill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 Be an authorized selling agent for a variety of </a:t>
            </a:r>
          </a:p>
          <a:p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   brands, method books, and materials</a:t>
            </a:r>
          </a:p>
          <a:p>
            <a:pPr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 Provide loaner instruments for repair needs</a:t>
            </a:r>
          </a:p>
          <a:p>
            <a:pPr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 Provide advocacy materials and educational  </a:t>
            </a:r>
          </a:p>
          <a:p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   research reports</a:t>
            </a:r>
          </a:p>
          <a:p>
            <a:pPr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 Be a partner in helping to develop your program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78856" name="Picture 11" descr="j0217314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228600" y="0"/>
            <a:ext cx="17526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i="1">
                <a:solidFill>
                  <a:srgbClr val="FFFF00"/>
                </a:solidFill>
                <a:latin typeface="Times New Roman" charset="0"/>
              </a:rPr>
              <a:t>The Business Side of Teaching</a:t>
            </a:r>
            <a:br>
              <a:rPr lang="en-US">
                <a:solidFill>
                  <a:srgbClr val="FFFF00"/>
                </a:solidFill>
                <a:latin typeface="Times New Roman" charset="0"/>
              </a:rPr>
            </a:br>
            <a:r>
              <a:rPr lang="en-US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>
                <a:solidFill>
                  <a:srgbClr val="FFFF00"/>
                </a:solidFill>
                <a:latin typeface="Times New Roman" charset="0"/>
              </a:rPr>
              <a:t>Instrument Replacement Plan</a:t>
            </a:r>
            <a:r>
              <a:rPr lang="en-US">
                <a:latin typeface="Times New Roman" charset="0"/>
              </a:rPr>
              <a:t> </a:t>
            </a:r>
            <a:br>
              <a:rPr lang="en-US">
                <a:latin typeface="Times New Roman" charset="0"/>
              </a:rPr>
            </a:br>
            <a:endParaRPr lang="en-US" sz="1000">
              <a:latin typeface="Times New Roman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6" name="Rectangle 7"/>
          <p:cNvSpPr>
            <a:spLocks noChangeArrowheads="1"/>
          </p:cNvSpPr>
          <p:nvPr/>
        </p:nvSpPr>
        <p:spPr bwMode="auto">
          <a:xfrm>
            <a:off x="0" y="140335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  <a:latin typeface="Times New Roman" charset="0"/>
              </a:rPr>
              <a:t>Four (4) Steps to Preparing a Proposal for Your Supervisor</a:t>
            </a:r>
          </a:p>
        </p:txBody>
      </p:sp>
      <p:sp>
        <p:nvSpPr>
          <p:cNvPr id="46087" name="Rectangle 8"/>
          <p:cNvSpPr>
            <a:spLocks noChangeArrowheads="1"/>
          </p:cNvSpPr>
          <p:nvPr/>
        </p:nvSpPr>
        <p:spPr bwMode="auto">
          <a:xfrm>
            <a:off x="304800" y="2133600"/>
            <a:ext cx="8534400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None/>
            </a:pPr>
            <a:r>
              <a:rPr lang="en-US" sz="3200">
                <a:solidFill>
                  <a:srgbClr val="FFFFFF"/>
                </a:solidFill>
                <a:latin typeface="Times New Roman" charset="0"/>
              </a:rPr>
              <a:t>1.  Evaluate the instruments. Create an </a:t>
            </a:r>
            <a:r>
              <a:rPr lang="en-US" sz="3200">
                <a:solidFill>
                  <a:srgbClr val="FFFF00"/>
                </a:solidFill>
                <a:latin typeface="Times New Roman" charset="0"/>
              </a:rPr>
              <a:t>Inventory Record Guide</a:t>
            </a:r>
            <a:endParaRPr lang="en-US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endParaRPr lang="en-US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>
              <a:solidFill>
                <a:srgbClr val="FFFFFF"/>
              </a:solidFill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46088" name="Picture 12" descr="Exhibi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276600"/>
            <a:ext cx="85344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rgbClr val="FFFF00"/>
                </a:solidFill>
                <a:latin typeface="Times New Roman" charset="0"/>
              </a:rPr>
              <a:t>Consider the Education/Training Needed for These Careers</a:t>
            </a:r>
            <a:endParaRPr lang="en-US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17412" name="Rectangle 12"/>
          <p:cNvSpPr>
            <a:spLocks noChangeArrowheads="1"/>
          </p:cNvSpPr>
          <p:nvPr/>
        </p:nvSpPr>
        <p:spPr bwMode="auto">
          <a:xfrm>
            <a:off x="657225" y="2286000"/>
            <a:ext cx="2057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Accountant</a:t>
            </a:r>
            <a:endParaRPr lang="en-US">
              <a:latin typeface="Times New Roman" charset="0"/>
            </a:endParaRPr>
          </a:p>
        </p:txBody>
      </p:sp>
      <p:sp>
        <p:nvSpPr>
          <p:cNvPr id="17413" name="Rectangle 13"/>
          <p:cNvSpPr>
            <a:spLocks noChangeArrowheads="1"/>
          </p:cNvSpPr>
          <p:nvPr/>
        </p:nvSpPr>
        <p:spPr bwMode="auto">
          <a:xfrm>
            <a:off x="3810000" y="4495800"/>
            <a:ext cx="2768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Sales Executive</a:t>
            </a:r>
          </a:p>
        </p:txBody>
      </p:sp>
      <p:sp>
        <p:nvSpPr>
          <p:cNvPr id="17414" name="Rectangle 14"/>
          <p:cNvSpPr>
            <a:spLocks noChangeArrowheads="1"/>
          </p:cNvSpPr>
          <p:nvPr/>
        </p:nvSpPr>
        <p:spPr bwMode="auto">
          <a:xfrm>
            <a:off x="657225" y="3886200"/>
            <a:ext cx="2609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Career Planner</a:t>
            </a:r>
            <a:endParaRPr lang="en-US">
              <a:latin typeface="Times New Roman" charset="0"/>
            </a:endParaRPr>
          </a:p>
        </p:txBody>
      </p:sp>
      <p:sp>
        <p:nvSpPr>
          <p:cNvPr id="17415" name="Rectangle 15"/>
          <p:cNvSpPr>
            <a:spLocks noChangeArrowheads="1"/>
          </p:cNvSpPr>
          <p:nvPr/>
        </p:nvSpPr>
        <p:spPr bwMode="auto">
          <a:xfrm>
            <a:off x="3810000" y="5029200"/>
            <a:ext cx="1719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Magician</a:t>
            </a:r>
            <a:endParaRPr lang="en-US" sz="3200">
              <a:latin typeface="Times New Roman" charset="0"/>
            </a:endParaRPr>
          </a:p>
        </p:txBody>
      </p:sp>
      <p:sp>
        <p:nvSpPr>
          <p:cNvPr id="17416" name="Rectangle 16"/>
          <p:cNvSpPr>
            <a:spLocks noChangeArrowheads="1"/>
          </p:cNvSpPr>
          <p:nvPr/>
        </p:nvSpPr>
        <p:spPr bwMode="auto">
          <a:xfrm>
            <a:off x="3810000" y="3886200"/>
            <a:ext cx="4924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Quality Assurance Executive</a:t>
            </a:r>
            <a:endParaRPr lang="en-US">
              <a:latin typeface="Times New Roman" charset="0"/>
            </a:endParaRPr>
          </a:p>
        </p:txBody>
      </p:sp>
      <p:sp>
        <p:nvSpPr>
          <p:cNvPr id="17417" name="Rectangle 17"/>
          <p:cNvSpPr>
            <a:spLocks noChangeArrowheads="1"/>
          </p:cNvSpPr>
          <p:nvPr/>
        </p:nvSpPr>
        <p:spPr bwMode="auto">
          <a:xfrm>
            <a:off x="3810000" y="2819400"/>
            <a:ext cx="22621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Psychologist</a:t>
            </a:r>
            <a:endParaRPr lang="en-US">
              <a:latin typeface="Times New Roman" charset="0"/>
            </a:endParaRPr>
          </a:p>
        </p:txBody>
      </p:sp>
      <p:sp>
        <p:nvSpPr>
          <p:cNvPr id="17418" name="Rectangle 18"/>
          <p:cNvSpPr>
            <a:spLocks noChangeArrowheads="1"/>
          </p:cNvSpPr>
          <p:nvPr/>
        </p:nvSpPr>
        <p:spPr bwMode="auto">
          <a:xfrm>
            <a:off x="3810000" y="3352800"/>
            <a:ext cx="45862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Public Relations Executive</a:t>
            </a:r>
            <a:endParaRPr lang="en-US">
              <a:latin typeface="Times New Roman" charset="0"/>
            </a:endParaRPr>
          </a:p>
        </p:txBody>
      </p:sp>
      <p:sp>
        <p:nvSpPr>
          <p:cNvPr id="17419" name="Rectangle 19"/>
          <p:cNvSpPr>
            <a:spLocks noChangeArrowheads="1"/>
          </p:cNvSpPr>
          <p:nvPr/>
        </p:nvSpPr>
        <p:spPr bwMode="auto">
          <a:xfrm>
            <a:off x="657225" y="5029200"/>
            <a:ext cx="2339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Travel Agent</a:t>
            </a: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420" name="Rectangle 21"/>
          <p:cNvSpPr>
            <a:spLocks noChangeArrowheads="1"/>
          </p:cNvSpPr>
          <p:nvPr/>
        </p:nvSpPr>
        <p:spPr bwMode="auto">
          <a:xfrm>
            <a:off x="657225" y="3352800"/>
            <a:ext cx="1335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Author</a:t>
            </a:r>
            <a:endParaRPr lang="en-US" sz="3200">
              <a:latin typeface="Times New Roman" charset="0"/>
            </a:endParaRPr>
          </a:p>
        </p:txBody>
      </p:sp>
      <p:sp>
        <p:nvSpPr>
          <p:cNvPr id="17421" name="Rectangle 23"/>
          <p:cNvSpPr>
            <a:spLocks noChangeArrowheads="1"/>
          </p:cNvSpPr>
          <p:nvPr/>
        </p:nvSpPr>
        <p:spPr bwMode="auto">
          <a:xfrm>
            <a:off x="657225" y="2819400"/>
            <a:ext cx="1695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Architect</a:t>
            </a:r>
            <a:endParaRPr lang="en-US" sz="3200">
              <a:latin typeface="Times New Roman" charset="0"/>
            </a:endParaRPr>
          </a:p>
        </p:txBody>
      </p:sp>
      <p:sp>
        <p:nvSpPr>
          <p:cNvPr id="17422" name="Rectangle 26"/>
          <p:cNvSpPr>
            <a:spLocks noChangeArrowheads="1"/>
          </p:cNvSpPr>
          <p:nvPr/>
        </p:nvSpPr>
        <p:spPr bwMode="auto">
          <a:xfrm>
            <a:off x="657225" y="4495800"/>
            <a:ext cx="30400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Financial Planner</a:t>
            </a: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423" name="Rectangle 27"/>
          <p:cNvSpPr>
            <a:spLocks noChangeArrowheads="1"/>
          </p:cNvSpPr>
          <p:nvPr/>
        </p:nvSpPr>
        <p:spPr bwMode="auto">
          <a:xfrm>
            <a:off x="3810000" y="2286000"/>
            <a:ext cx="17414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Politician</a:t>
            </a:r>
            <a:endParaRPr lang="en-US">
              <a:latin typeface="Times New Roman" charset="0"/>
            </a:endParaRPr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auto">
          <a:xfrm>
            <a:off x="152400" y="1600200"/>
            <a:ext cx="883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charset="0"/>
              </a:rPr>
              <a:t>This is </a:t>
            </a:r>
            <a:r>
              <a:rPr lang="en-US" sz="4000" b="1" i="1" u="sng">
                <a:solidFill>
                  <a:srgbClr val="FFFFFF"/>
                </a:solidFill>
                <a:latin typeface="Times New Roman" charset="0"/>
              </a:rPr>
              <a:t>YOUR</a:t>
            </a:r>
            <a:r>
              <a:rPr lang="en-US" sz="4000">
                <a:solidFill>
                  <a:srgbClr val="FFFF00"/>
                </a:solidFill>
                <a:latin typeface="Times New Roman" charset="0"/>
              </a:rPr>
              <a:t> Job! How is it going?</a:t>
            </a:r>
            <a:endParaRPr lang="en-US" sz="4400">
              <a:solidFill>
                <a:srgbClr val="FFFF00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i="1">
                <a:solidFill>
                  <a:srgbClr val="FFFF00"/>
                </a:solidFill>
                <a:latin typeface="Times New Roman" charset="0"/>
              </a:rPr>
              <a:t>The Business Side of Teaching</a:t>
            </a:r>
            <a:br>
              <a:rPr lang="en-US">
                <a:solidFill>
                  <a:srgbClr val="FFFF00"/>
                </a:solidFill>
                <a:latin typeface="Times New Roman" charset="0"/>
              </a:rPr>
            </a:br>
            <a:r>
              <a:rPr lang="en-US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>
                <a:solidFill>
                  <a:srgbClr val="FFFF00"/>
                </a:solidFill>
                <a:latin typeface="Times New Roman" charset="0"/>
              </a:rPr>
              <a:t>Instrument Replacement Plan</a:t>
            </a:r>
            <a:r>
              <a:rPr lang="en-US">
                <a:latin typeface="Times New Roman" charset="0"/>
              </a:rPr>
              <a:t> </a:t>
            </a:r>
            <a:br>
              <a:rPr lang="en-US">
                <a:latin typeface="Times New Roman" charset="0"/>
              </a:rPr>
            </a:br>
            <a:endParaRPr lang="en-US" sz="1000">
              <a:latin typeface="Times New Roman" charset="0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0902" name="Rectangle 7"/>
          <p:cNvSpPr>
            <a:spLocks noChangeArrowheads="1"/>
          </p:cNvSpPr>
          <p:nvPr/>
        </p:nvSpPr>
        <p:spPr bwMode="auto">
          <a:xfrm>
            <a:off x="0" y="140335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  <a:latin typeface="Times New Roman" charset="0"/>
              </a:rPr>
              <a:t>Four (4) Steps to Preparing a Proposal for Your Supervisor</a:t>
            </a:r>
          </a:p>
        </p:txBody>
      </p:sp>
      <p:sp>
        <p:nvSpPr>
          <p:cNvPr id="80903" name="Rectangle 8"/>
          <p:cNvSpPr>
            <a:spLocks noChangeArrowheads="1"/>
          </p:cNvSpPr>
          <p:nvPr/>
        </p:nvSpPr>
        <p:spPr bwMode="auto">
          <a:xfrm>
            <a:off x="304800" y="2133600"/>
            <a:ext cx="853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None/>
            </a:pPr>
            <a:r>
              <a:rPr lang="en-US" sz="3200">
                <a:solidFill>
                  <a:srgbClr val="FFFFFF"/>
                </a:solidFill>
                <a:latin typeface="Times New Roman" charset="0"/>
              </a:rPr>
              <a:t>2.  Prioritize a list that should be replaced within 5 years. Estimate probable growth of program. </a:t>
            </a: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381000" y="3429000"/>
            <a:ext cx="8429625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AutoNum type="arabicPeriod" startAt="3"/>
            </a:pPr>
            <a:r>
              <a:rPr lang="en-US" sz="3200">
                <a:solidFill>
                  <a:srgbClr val="FFFFFF"/>
                </a:solidFill>
                <a:latin typeface="Times New Roman" charset="0"/>
              </a:rPr>
              <a:t>Write up a complete</a:t>
            </a:r>
            <a:r>
              <a:rPr lang="en-US" sz="3200">
                <a:latin typeface="Times New Roman" charset="0"/>
              </a:rPr>
              <a:t> </a:t>
            </a:r>
            <a:r>
              <a:rPr lang="en-US" sz="3200" i="1" u="sng">
                <a:solidFill>
                  <a:srgbClr val="FFFF00"/>
                </a:solidFill>
                <a:latin typeface="Times New Roman" charset="0"/>
              </a:rPr>
              <a:t>5-YEAR PLAN</a:t>
            </a:r>
            <a:r>
              <a:rPr lang="en-US" sz="3200">
                <a:latin typeface="Times New Roman" charset="0"/>
              </a:rPr>
              <a:t> </a:t>
            </a:r>
            <a:r>
              <a:rPr lang="en-US" sz="3200">
                <a:solidFill>
                  <a:srgbClr val="FFFFFF"/>
                </a:solidFill>
                <a:latin typeface="Times New Roman" charset="0"/>
              </a:rPr>
              <a:t>that begins </a:t>
            </a:r>
          </a:p>
          <a:p>
            <a:pPr marL="457200" indent="-457200">
              <a:buFont typeface="Arial" charset="0"/>
              <a:buNone/>
            </a:pPr>
            <a:r>
              <a:rPr lang="en-US" sz="3200">
                <a:solidFill>
                  <a:srgbClr val="FFFFFF"/>
                </a:solidFill>
                <a:latin typeface="Times New Roman" charset="0"/>
              </a:rPr>
              <a:t>	with a clear</a:t>
            </a:r>
            <a:r>
              <a:rPr lang="en-US" sz="3200">
                <a:latin typeface="Times New Roman" charset="0"/>
              </a:rPr>
              <a:t> </a:t>
            </a:r>
            <a:r>
              <a:rPr lang="en-US" sz="3200">
                <a:solidFill>
                  <a:srgbClr val="FFFFFF"/>
                </a:solidFill>
                <a:latin typeface="Times New Roman" charset="0"/>
              </a:rPr>
              <a:t>explanation. Provide the plan to </a:t>
            </a:r>
          </a:p>
          <a:p>
            <a:pPr marL="457200" indent="-457200">
              <a:buFont typeface="Arial" charset="0"/>
              <a:buNone/>
            </a:pPr>
            <a:r>
              <a:rPr lang="en-US" sz="3200">
                <a:solidFill>
                  <a:srgbClr val="FFFFFF"/>
                </a:solidFill>
                <a:latin typeface="Times New Roman" charset="0"/>
              </a:rPr>
              <a:t>	your supervising administrator.</a:t>
            </a:r>
            <a:r>
              <a:rPr lang="en-US" sz="3200">
                <a:latin typeface="Times New Roman" charset="0"/>
              </a:rPr>
              <a:t>  </a:t>
            </a:r>
          </a:p>
          <a:p>
            <a:pPr marL="457200" indent="-457200">
              <a:buFont typeface="Arial" charset="0"/>
              <a:buNone/>
            </a:pPr>
            <a:r>
              <a:rPr lang="en-US" sz="3200">
                <a:latin typeface="Times New Roman" charset="0"/>
              </a:rPr>
              <a:t>	</a:t>
            </a:r>
            <a:endParaRPr lang="en-US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80906" name="Rectangle 10"/>
          <p:cNvSpPr>
            <a:spLocks noChangeArrowheads="1"/>
          </p:cNvSpPr>
          <p:nvPr/>
        </p:nvSpPr>
        <p:spPr bwMode="auto">
          <a:xfrm>
            <a:off x="109538" y="5181600"/>
            <a:ext cx="903446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None/>
            </a:pPr>
            <a:r>
              <a:rPr lang="en-US" sz="3200">
                <a:solidFill>
                  <a:srgbClr val="FFFF00"/>
                </a:solidFill>
                <a:latin typeface="Times New Roman" charset="0"/>
              </a:rPr>
              <a:t>KEEP YOUR RATIONALE</a:t>
            </a:r>
            <a:r>
              <a:rPr lang="en-US" sz="3200">
                <a:latin typeface="Times New Roman" charset="0"/>
              </a:rPr>
              <a:t> </a:t>
            </a:r>
            <a:r>
              <a:rPr lang="en-US" sz="3200" i="1" u="sng">
                <a:solidFill>
                  <a:srgbClr val="FFFF00"/>
                </a:solidFill>
                <a:latin typeface="Times New Roman" charset="0"/>
              </a:rPr>
              <a:t>STUDENT-CENTERED</a:t>
            </a:r>
            <a:r>
              <a:rPr lang="en-US" sz="3200">
                <a:solidFill>
                  <a:srgbClr val="FFFF00"/>
                </a:solidFill>
                <a:latin typeface="Times New Roman" charset="0"/>
              </a:rPr>
              <a:t>.</a:t>
            </a:r>
            <a:endParaRPr lang="en-US">
              <a:solidFill>
                <a:srgbClr val="FFFF00"/>
              </a:solidFill>
              <a:latin typeface="Times New Roman" charset="0"/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i="1">
                <a:solidFill>
                  <a:srgbClr val="FFFF00"/>
                </a:solidFill>
                <a:latin typeface="Times New Roman" charset="0"/>
              </a:rPr>
              <a:t>The Business Side of Teaching</a:t>
            </a:r>
            <a:br>
              <a:rPr lang="en-US">
                <a:solidFill>
                  <a:srgbClr val="FFFF00"/>
                </a:solidFill>
                <a:latin typeface="Times New Roman" charset="0"/>
              </a:rPr>
            </a:br>
            <a:r>
              <a:rPr lang="en-US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>
                <a:solidFill>
                  <a:srgbClr val="FFFF00"/>
                </a:solidFill>
                <a:latin typeface="Times New Roman" charset="0"/>
              </a:rPr>
              <a:t>Instrument Replacement Plan</a:t>
            </a:r>
            <a:r>
              <a:rPr lang="en-US" sz="4000">
                <a:latin typeface="Times New Roman" charset="0"/>
              </a:rPr>
              <a:t> </a:t>
            </a:r>
            <a:br>
              <a:rPr lang="en-US" sz="4000">
                <a:latin typeface="Times New Roman" charset="0"/>
              </a:rPr>
            </a:br>
            <a:endParaRPr lang="en-US" sz="1000">
              <a:latin typeface="Times New Roman" charset="0"/>
            </a:endParaRP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2327275"/>
            <a:ext cx="3598862" cy="3736975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134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8136" name="Picture 15" descr="Schedule 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981200"/>
            <a:ext cx="83820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16" descr="Schedule 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343400"/>
            <a:ext cx="83058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890588" y="12239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457200" y="1295400"/>
            <a:ext cx="78597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Sample Forms to Use to Develop Your Plan. . 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182" name="Rectangle 7"/>
          <p:cNvSpPr>
            <a:spLocks noChangeArrowheads="1"/>
          </p:cNvSpPr>
          <p:nvPr/>
        </p:nvSpPr>
        <p:spPr bwMode="auto">
          <a:xfrm>
            <a:off x="381000" y="1600200"/>
            <a:ext cx="845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AutoNum type="arabicPeriod" startAt="4"/>
            </a:pPr>
            <a:r>
              <a:rPr lang="en-US" sz="3200">
                <a:solidFill>
                  <a:srgbClr val="FFFFFF"/>
                </a:solidFill>
                <a:latin typeface="Times New Roman" charset="0"/>
              </a:rPr>
              <a:t>Maintain a </a:t>
            </a:r>
            <a:r>
              <a:rPr lang="en-US" sz="3200">
                <a:solidFill>
                  <a:srgbClr val="FFFF00"/>
                </a:solidFill>
                <a:latin typeface="Times New Roman" charset="0"/>
              </a:rPr>
              <a:t>Depreciation Chart</a:t>
            </a:r>
            <a:r>
              <a:rPr lang="en-US" sz="3200">
                <a:solidFill>
                  <a:srgbClr val="FFFFFF"/>
                </a:solidFill>
                <a:latin typeface="Times New Roman" charset="0"/>
              </a:rPr>
              <a:t>. </a:t>
            </a: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50183" name="Picture 8" descr="Exhibit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0"/>
            <a:ext cx="8610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0" y="228600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  <a:t>The Business Side of Teaching</a:t>
            </a:r>
            <a:br>
              <a:rPr lang="en-US" sz="440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</a:br>
            <a:r>
              <a:rPr lang="en-US" sz="440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  <a:t> </a:t>
            </a:r>
            <a:r>
              <a:rPr lang="en-US" sz="400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  <a:t>Instrument Replacement Plan</a:t>
            </a:r>
          </a:p>
        </p:txBody>
      </p:sp>
      <p:pic>
        <p:nvPicPr>
          <p:cNvPr id="50186" name="Picture 10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3886200"/>
            <a:ext cx="4800600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Telling the Story</a:t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Great Ways to Get Out Your Message</a:t>
            </a:r>
            <a:r>
              <a:rPr lang="en-US" dirty="0">
                <a:latin typeface="Times New Roman" charset="0"/>
              </a:rPr>
              <a:t> 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7"/>
          <p:cNvSpPr>
            <a:spLocks noChangeArrowheads="1"/>
          </p:cNvSpPr>
          <p:nvPr/>
        </p:nvSpPr>
        <p:spPr bwMode="auto">
          <a:xfrm>
            <a:off x="228600" y="1447800"/>
            <a:ext cx="48768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 </a:t>
            </a:r>
            <a:r>
              <a:rPr lang="en-US" sz="2800" i="1" u="sng" dirty="0">
                <a:solidFill>
                  <a:srgbClr val="FFFF00"/>
                </a:solidFill>
                <a:latin typeface="Times New Roman" charset="0"/>
              </a:rPr>
              <a:t>ALWAYS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promote the benefits   </a:t>
            </a:r>
          </a:p>
          <a:p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  of an education in music.</a:t>
            </a:r>
          </a:p>
          <a:p>
            <a:pPr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 Have students tell their stories.  </a:t>
            </a:r>
          </a:p>
          <a:p>
            <a:r>
              <a:rPr lang="en-US" sz="2800" i="1" dirty="0">
                <a:solidFill>
                  <a:srgbClr val="FFFFFF"/>
                </a:solidFill>
                <a:latin typeface="Times New Roman" charset="0"/>
              </a:rPr>
              <a:t>   </a:t>
            </a:r>
            <a:r>
              <a:rPr lang="en-US" sz="2800" i="1" dirty="0">
                <a:solidFill>
                  <a:srgbClr val="FFFF00"/>
                </a:solidFill>
                <a:latin typeface="Times New Roman" charset="0"/>
              </a:rPr>
              <a:t>Music Makes the Difference   </a:t>
            </a:r>
          </a:p>
          <a:p>
            <a:r>
              <a:rPr lang="en-US" sz="2800" i="1" dirty="0">
                <a:solidFill>
                  <a:srgbClr val="FFFF00"/>
                </a:solidFill>
                <a:latin typeface="Times New Roman" charset="0"/>
              </a:rPr>
              <a:t>   Because. . .</a:t>
            </a:r>
          </a:p>
          <a:p>
            <a:pPr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 Have </a:t>
            </a:r>
            <a:r>
              <a:rPr lang="en-US" sz="2800" dirty="0">
                <a:solidFill>
                  <a:srgbClr val="FFFF00"/>
                </a:solidFill>
                <a:latin typeface="Times New Roman" charset="0"/>
              </a:rPr>
              <a:t>students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Times New Roman" charset="0"/>
              </a:rPr>
              <a:t>write letters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</a:t>
            </a:r>
          </a:p>
          <a:p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  inviting decision-makers to  </a:t>
            </a:r>
          </a:p>
          <a:p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  concerts to speak, perform, or  </a:t>
            </a:r>
          </a:p>
          <a:p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  even conduct.</a:t>
            </a:r>
          </a:p>
          <a:p>
            <a:pPr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 Stage a </a:t>
            </a:r>
            <a:r>
              <a:rPr lang="en-US" sz="2800" dirty="0">
                <a:solidFill>
                  <a:srgbClr val="FFFF00"/>
                </a:solidFill>
                <a:latin typeface="Times New Roman" charset="0"/>
              </a:rPr>
              <a:t>Music Open House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for </a:t>
            </a:r>
          </a:p>
          <a:p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  your community. Engage little  </a:t>
            </a:r>
          </a:p>
          <a:p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  ones/senior population!</a:t>
            </a:r>
          </a:p>
        </p:txBody>
      </p:sp>
      <p:pic>
        <p:nvPicPr>
          <p:cNvPr id="8" name="Picture 7" descr="IMG_25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828800"/>
            <a:ext cx="3581400" cy="3318351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i="1">
                <a:solidFill>
                  <a:srgbClr val="FFFF00"/>
                </a:solidFill>
                <a:latin typeface="Times New Roman" charset="0"/>
              </a:rPr>
              <a:t>Telling the Story</a:t>
            </a:r>
            <a:br>
              <a:rPr lang="en-US">
                <a:solidFill>
                  <a:srgbClr val="FFFF00"/>
                </a:solidFill>
                <a:latin typeface="Times New Roman" charset="0"/>
              </a:rPr>
            </a:br>
            <a:r>
              <a:rPr lang="en-US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>
                <a:solidFill>
                  <a:srgbClr val="FFFF00"/>
                </a:solidFill>
                <a:latin typeface="Times New Roman" charset="0"/>
              </a:rPr>
              <a:t>Great Ways to Get Out Your Message</a:t>
            </a:r>
            <a:r>
              <a:rPr lang="en-US">
                <a:latin typeface="Times New Roman" charset="0"/>
              </a:rPr>
              <a:t> 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7"/>
          <p:cNvSpPr>
            <a:spLocks noChangeArrowheads="1"/>
          </p:cNvSpPr>
          <p:nvPr/>
        </p:nvSpPr>
        <p:spPr bwMode="auto">
          <a:xfrm>
            <a:off x="4343400" y="1794569"/>
            <a:ext cx="4572000" cy="353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 Profile Student Artists – </a:t>
            </a:r>
          </a:p>
          <a:p>
            <a:r>
              <a:rPr lang="en-US" sz="2800" i="1" dirty="0">
                <a:solidFill>
                  <a:srgbClr val="FFFFFF"/>
                </a:solidFill>
                <a:latin typeface="Times New Roman" charset="0"/>
              </a:rPr>
              <a:t>   </a:t>
            </a:r>
            <a:r>
              <a:rPr lang="en-US" sz="2800" i="1" dirty="0">
                <a:solidFill>
                  <a:srgbClr val="FFFF00"/>
                </a:solidFill>
                <a:latin typeface="Times New Roman" charset="0"/>
              </a:rPr>
              <a:t>Student Artist of the Week</a:t>
            </a:r>
            <a:r>
              <a:rPr lang="en-US" sz="2800" i="1" dirty="0">
                <a:solidFill>
                  <a:srgbClr val="FFFFFF"/>
                </a:solidFill>
                <a:latin typeface="Times New Roman" charset="0"/>
              </a:rPr>
              <a:t>.</a:t>
            </a:r>
          </a:p>
          <a:p>
            <a:pPr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 Engage your school </a:t>
            </a:r>
            <a:r>
              <a:rPr lang="en-US" sz="2800" dirty="0">
                <a:solidFill>
                  <a:srgbClr val="FFFF00"/>
                </a:solidFill>
                <a:latin typeface="Times New Roman" charset="0"/>
              </a:rPr>
              <a:t>faculty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   </a:t>
            </a:r>
          </a:p>
          <a:p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  --involve them in the </a:t>
            </a:r>
          </a:p>
          <a:p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  music-making process.</a:t>
            </a:r>
          </a:p>
          <a:p>
            <a:pPr>
              <a:buFontTx/>
              <a:buChar char="•"/>
            </a:pPr>
            <a:r>
              <a:rPr lang="en-US" sz="2800" i="1" dirty="0">
                <a:solidFill>
                  <a:srgbClr val="FFFFFF"/>
                </a:solidFill>
                <a:latin typeface="Times New Roman" charset="0"/>
              </a:rPr>
              <a:t>  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Provide</a:t>
            </a:r>
            <a:r>
              <a:rPr lang="en-US" sz="2800" i="1" dirty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US" sz="2800" i="1" dirty="0">
                <a:solidFill>
                  <a:srgbClr val="FFFF00"/>
                </a:solidFill>
                <a:latin typeface="Times New Roman" charset="0"/>
              </a:rPr>
              <a:t>Beginner of the </a:t>
            </a:r>
          </a:p>
          <a:p>
            <a:r>
              <a:rPr lang="en-US" sz="2800" i="1" dirty="0">
                <a:solidFill>
                  <a:srgbClr val="FFFF00"/>
                </a:solidFill>
                <a:latin typeface="Times New Roman" charset="0"/>
              </a:rPr>
              <a:t>   Month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Awards--make it a   </a:t>
            </a:r>
          </a:p>
          <a:p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  BIG DEAL!!!</a:t>
            </a:r>
          </a:p>
        </p:txBody>
      </p:sp>
      <p:pic>
        <p:nvPicPr>
          <p:cNvPr id="8" name="Picture 7" descr="Unknow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60897"/>
            <a:ext cx="3721100" cy="286350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Telling the Story: DATA! DATA! DATA!</a:t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latin typeface="Times New Roman" charset="0"/>
              </a:rPr>
              <a:t> </a:t>
            </a:r>
            <a:br>
              <a:rPr lang="en-US" dirty="0">
                <a:latin typeface="Times New Roman" charset="0"/>
              </a:rPr>
            </a:br>
            <a:endParaRPr lang="en-US" sz="1000" dirty="0">
              <a:latin typeface="Times New Roman" charset="0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 descr="open-data-1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1600200"/>
            <a:ext cx="9144001" cy="2743200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4953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+mj-ea"/>
                <a:cs typeface="+mj-cs"/>
              </a:rPr>
              <a:t>Data leads to Action!</a:t>
            </a:r>
            <a:br>
              <a:rPr kumimoji="0" lang="en-US" sz="4400" b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charset="0"/>
                <a:ea typeface="+mj-ea"/>
                <a:cs typeface="+mj-cs"/>
              </a:rPr>
            </a:br>
            <a:endParaRPr kumimoji="0" lang="en-US" sz="4400" b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i="1">
                <a:solidFill>
                  <a:srgbClr val="FFFF00"/>
                </a:solidFill>
                <a:latin typeface="Times New Roman" charset="0"/>
              </a:rPr>
              <a:t>Telling the Story: DATA! DATA! DATA!</a:t>
            </a:r>
            <a:br>
              <a:rPr lang="en-US">
                <a:solidFill>
                  <a:srgbClr val="FFFF00"/>
                </a:solidFill>
                <a:latin typeface="Times New Roman" charset="0"/>
              </a:rPr>
            </a:br>
            <a:r>
              <a:rPr lang="en-US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>
                <a:solidFill>
                  <a:srgbClr val="FFFF00"/>
                </a:solidFill>
                <a:latin typeface="Times New Roman" charset="0"/>
              </a:rPr>
              <a:t>Communicating</a:t>
            </a:r>
            <a:br>
              <a:rPr lang="en-US">
                <a:latin typeface="Times New Roman" charset="0"/>
              </a:rPr>
            </a:br>
            <a:endParaRPr lang="en-US" sz="1000">
              <a:latin typeface="Times New Roman" charset="0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6" name="Rectangle 7"/>
          <p:cNvSpPr>
            <a:spLocks noChangeArrowheads="1"/>
          </p:cNvSpPr>
          <p:nvPr/>
        </p:nvSpPr>
        <p:spPr bwMode="auto">
          <a:xfrm>
            <a:off x="0" y="1447800"/>
            <a:ext cx="5410200" cy="465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  <a:latin typeface="Times New Roman" charset="0"/>
              </a:rPr>
              <a:t>Content</a:t>
            </a:r>
            <a:endParaRPr lang="en-US">
              <a:latin typeface="Times New Roman" charset="0"/>
            </a:endParaRPr>
          </a:p>
          <a:p>
            <a:pPr algn="ctr"/>
            <a:r>
              <a:rPr lang="en-US">
                <a:solidFill>
                  <a:srgbClr val="FFFFFF"/>
                </a:solidFill>
                <a:latin typeface="Times New Roman" charset="0"/>
              </a:rPr>
              <a:t>DATA!  DATA!  DATA!</a:t>
            </a:r>
          </a:p>
          <a:p>
            <a:pPr algn="ctr"/>
            <a:r>
              <a:rPr lang="en-US">
                <a:solidFill>
                  <a:srgbClr val="FFFFFF"/>
                </a:solidFill>
                <a:latin typeface="Times New Roman" charset="0"/>
              </a:rPr>
              <a:t>General Information</a:t>
            </a:r>
          </a:p>
          <a:p>
            <a:pPr algn="ctr"/>
            <a:r>
              <a:rPr lang="en-US">
                <a:solidFill>
                  <a:srgbClr val="FFFFFF"/>
                </a:solidFill>
                <a:latin typeface="Times New Roman" charset="0"/>
              </a:rPr>
              <a:t>Write Professionally/Check Spelling </a:t>
            </a:r>
          </a:p>
          <a:p>
            <a:pPr algn="ctr"/>
            <a:r>
              <a:rPr lang="en-US">
                <a:solidFill>
                  <a:srgbClr val="FFFFFF"/>
                </a:solidFill>
                <a:latin typeface="Times New Roman" charset="0"/>
              </a:rPr>
              <a:t>and Grammar</a:t>
            </a:r>
          </a:p>
          <a:p>
            <a:pPr algn="ctr"/>
            <a:endParaRPr lang="en-US">
              <a:latin typeface="Times New Roman" charset="0"/>
            </a:endParaRPr>
          </a:p>
          <a:p>
            <a:pPr algn="ctr"/>
            <a:r>
              <a:rPr lang="en-US" sz="2800">
                <a:solidFill>
                  <a:srgbClr val="FFFF00"/>
                </a:solidFill>
                <a:latin typeface="Times New Roman" charset="0"/>
              </a:rPr>
              <a:t>Process</a:t>
            </a:r>
            <a:endParaRPr lang="en-US">
              <a:latin typeface="Times New Roman" charset="0"/>
            </a:endParaRPr>
          </a:p>
          <a:p>
            <a:pPr algn="ctr"/>
            <a:r>
              <a:rPr lang="en-US">
                <a:solidFill>
                  <a:srgbClr val="FFFFFF"/>
                </a:solidFill>
                <a:latin typeface="Times New Roman" charset="0"/>
              </a:rPr>
              <a:t>Maintain an Annual Report File</a:t>
            </a:r>
            <a:endParaRPr lang="en-US">
              <a:latin typeface="Times New Roman" charset="0"/>
            </a:endParaRPr>
          </a:p>
          <a:p>
            <a:pPr algn="ctr"/>
            <a:endParaRPr lang="en-US">
              <a:latin typeface="Times New Roman" charset="0"/>
            </a:endParaRPr>
          </a:p>
          <a:p>
            <a:pPr algn="ctr"/>
            <a:r>
              <a:rPr lang="en-US" sz="2800">
                <a:solidFill>
                  <a:srgbClr val="FFFF00"/>
                </a:solidFill>
                <a:latin typeface="Times New Roman" charset="0"/>
              </a:rPr>
              <a:t>Format</a:t>
            </a:r>
            <a:endParaRPr lang="en-US">
              <a:latin typeface="Times New Roman" charset="0"/>
            </a:endParaRPr>
          </a:p>
          <a:p>
            <a:pPr algn="ctr"/>
            <a:r>
              <a:rPr lang="en-US">
                <a:solidFill>
                  <a:srgbClr val="FFFFFF"/>
                </a:solidFill>
                <a:latin typeface="Times New Roman" charset="0"/>
              </a:rPr>
              <a:t>Ensure Organization/Use Categories</a:t>
            </a:r>
          </a:p>
          <a:p>
            <a:pPr algn="ctr"/>
            <a:r>
              <a:rPr lang="en-US">
                <a:solidFill>
                  <a:srgbClr val="FFFFFF"/>
                </a:solidFill>
                <a:latin typeface="Times New Roman" charset="0"/>
              </a:rPr>
              <a:t>Include Spreadsheets for Reporting Data</a:t>
            </a:r>
            <a:endParaRPr lang="en-US">
              <a:latin typeface="Times New Roman" charset="0"/>
            </a:endParaRPr>
          </a:p>
        </p:txBody>
      </p:sp>
      <p:pic>
        <p:nvPicPr>
          <p:cNvPr id="56327" name="Picture 11" descr="communica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773238"/>
            <a:ext cx="37433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4" name="Picture 10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762000"/>
            <a:ext cx="8610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6" name="Picture 12" descr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762000"/>
            <a:ext cx="8763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7" name="Picture 13" descr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762000"/>
            <a:ext cx="8763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990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0"/>
            <a:ext cx="9144000" cy="1143000"/>
          </a:xfrm>
        </p:spPr>
        <p:txBody>
          <a:bodyPr/>
          <a:lstStyle/>
          <a:p>
            <a:pPr eaLnBrk="1" hangingPunct="1"/>
            <a:r>
              <a:rPr lang="en-US" sz="9600" i="1">
                <a:solidFill>
                  <a:srgbClr val="FFFF00"/>
                </a:solidFill>
                <a:latin typeface="Times New Roman" charset="0"/>
              </a:rPr>
              <a:t>4. Supporting Music Education</a:t>
            </a:r>
            <a:br>
              <a:rPr lang="en-US" sz="9600">
                <a:solidFill>
                  <a:srgbClr val="FFFF00"/>
                </a:solidFill>
                <a:latin typeface="Times New Roman" charset="0"/>
              </a:rPr>
            </a:br>
            <a:endParaRPr lang="en-US" sz="1000">
              <a:latin typeface="Times New Roman" charset="0"/>
            </a:endParaRPr>
          </a:p>
        </p:txBody>
      </p:sp>
      <p:sp>
        <p:nvSpPr>
          <p:cNvPr id="58373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4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5715000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FFFF"/>
                </a:solidFill>
                <a:latin typeface="Times New Roman" charset="0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Times New Roman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Supporting Music Education</a:t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Help </a:t>
            </a:r>
            <a:r>
              <a:rPr lang="en-US" sz="4000" i="1" u="sng" dirty="0">
                <a:solidFill>
                  <a:srgbClr val="FFFF00"/>
                </a:solidFill>
                <a:latin typeface="Times New Roman" charset="0"/>
              </a:rPr>
              <a:t>Others</a:t>
            </a: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 Succeed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457200" y="1828800"/>
            <a:ext cx="8229600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Recruit new, quality music educators to your school district</a:t>
            </a:r>
            <a:endParaRPr lang="en-US">
              <a:solidFill>
                <a:srgbClr val="FFFFFF"/>
              </a:solidFill>
              <a:latin typeface="Times New Roman" charset="0"/>
            </a:endParaRPr>
          </a:p>
          <a:p>
            <a:endParaRPr lang="en-US">
              <a:solidFill>
                <a:srgbClr val="FFFFFF"/>
              </a:solidFill>
              <a:latin typeface="Times New Roman" charset="0"/>
            </a:endParaRPr>
          </a:p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Offer to help with the interviewing process</a:t>
            </a:r>
            <a:endParaRPr lang="en-US" sz="2800">
              <a:solidFill>
                <a:srgbClr val="FFFFFF"/>
              </a:solidFill>
              <a:latin typeface="Times New Roman" charset="0"/>
            </a:endParaRPr>
          </a:p>
          <a:p>
            <a:endParaRPr lang="en-US" sz="3200">
              <a:solidFill>
                <a:srgbClr val="FFFFFF"/>
              </a:solidFill>
              <a:latin typeface="Times New Roman" charset="0"/>
            </a:endParaRPr>
          </a:p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Offer to Develop a Mentoring Program or Serve as a mentor </a:t>
            </a:r>
          </a:p>
          <a:p>
            <a:endParaRPr lang="en-US" sz="3200">
              <a:solidFill>
                <a:srgbClr val="FFFFFF"/>
              </a:solidFill>
              <a:latin typeface="Times New Roman" charset="0"/>
            </a:endParaRPr>
          </a:p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Give back to the profession</a:t>
            </a:r>
            <a:endParaRPr lang="en-US">
              <a:solidFill>
                <a:srgbClr val="FFFFFF"/>
              </a:solidFill>
              <a:latin typeface="Times New Roman" charset="0"/>
            </a:endParaRPr>
          </a:p>
          <a:p>
            <a:pPr algn="ctr"/>
            <a:endParaRPr lang="en-US">
              <a:latin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0" y="1676400"/>
            <a:ext cx="91440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Supporting Music Education</a:t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Help </a:t>
            </a:r>
            <a:r>
              <a:rPr lang="en-US" sz="4000" i="1" u="sng" dirty="0">
                <a:solidFill>
                  <a:srgbClr val="FFFF00"/>
                </a:solidFill>
                <a:latin typeface="Times New Roman" charset="0"/>
              </a:rPr>
              <a:t>Others</a:t>
            </a: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 Succeed</a:t>
            </a:r>
            <a:endParaRPr lang="en-US" sz="4000" dirty="0">
              <a:latin typeface="Times New Roman" charset="0"/>
            </a:endParaRPr>
          </a:p>
        </p:txBody>
      </p:sp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469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609600" y="1752600"/>
            <a:ext cx="80010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rgbClr val="FFFF00"/>
                </a:solidFill>
                <a:latin typeface="Times New Roman" charset="0"/>
              </a:rPr>
              <a:t>Help Your Local University Music Program</a:t>
            </a:r>
            <a:endParaRPr lang="en-US" sz="3200">
              <a:solidFill>
                <a:srgbClr val="FFFFFF"/>
              </a:solidFill>
              <a:latin typeface="Times New Roman" charset="0"/>
            </a:endParaRPr>
          </a:p>
          <a:p>
            <a:pPr algn="ctr"/>
            <a:endParaRPr lang="en-US" sz="1000">
              <a:solidFill>
                <a:srgbClr val="FFFFFF"/>
              </a:solidFill>
              <a:latin typeface="Times New Roman" charset="0"/>
            </a:endParaRPr>
          </a:p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Offer to have MusicEd students observe your classes</a:t>
            </a:r>
          </a:p>
          <a:p>
            <a:endParaRPr lang="en-US" sz="1000">
              <a:solidFill>
                <a:srgbClr val="FFFFFF"/>
              </a:solidFill>
              <a:latin typeface="Times New Roman" charset="0"/>
            </a:endParaRPr>
          </a:p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Allow MusicEd students to “get their feet wet”</a:t>
            </a:r>
          </a:p>
          <a:p>
            <a:endParaRPr lang="en-US" sz="1000">
              <a:solidFill>
                <a:srgbClr val="FFFFFF"/>
              </a:solidFill>
              <a:latin typeface="Times New Roman" charset="0"/>
            </a:endParaRPr>
          </a:p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Attend university concerts and encourage your students to attend</a:t>
            </a:r>
          </a:p>
          <a:p>
            <a:endParaRPr lang="en-US" sz="1000">
              <a:solidFill>
                <a:srgbClr val="FFFFFF"/>
              </a:solidFill>
              <a:latin typeface="Times New Roman" charset="0"/>
            </a:endParaRPr>
          </a:p>
          <a:p>
            <a:r>
              <a:rPr lang="en-US" sz="3200">
                <a:solidFill>
                  <a:srgbClr val="FFFFFF"/>
                </a:solidFill>
                <a:latin typeface="Times New Roman" charset="0"/>
              </a:rPr>
              <a:t>Take student teachers and guide them appropriately</a:t>
            </a:r>
            <a:endParaRPr lang="en-US" sz="3200">
              <a:latin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0" y="1676399"/>
            <a:ext cx="9144000" cy="519853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5943600"/>
            <a:ext cx="7848600" cy="457200"/>
          </a:xfrm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r>
              <a:rPr lang="en-US" sz="3200" dirty="0" err="1">
                <a:solidFill>
                  <a:srgbClr val="FFFFFF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90800"/>
            <a:ext cx="9144000" cy="1219200"/>
          </a:xfrm>
        </p:spPr>
        <p:txBody>
          <a:bodyPr/>
          <a:lstStyle/>
          <a:p>
            <a:pPr eaLnBrk="1" hangingPunct="1"/>
            <a:r>
              <a:rPr lang="en-US" sz="9600" i="1" dirty="0">
                <a:solidFill>
                  <a:srgbClr val="FFFF00"/>
                </a:solidFill>
                <a:latin typeface="Times New Roman" charset="0"/>
              </a:rPr>
              <a:t>1. Focusing </a:t>
            </a:r>
            <a:br>
              <a:rPr lang="en-US" sz="9600" i="1" dirty="0">
                <a:solidFill>
                  <a:srgbClr val="FFFF00"/>
                </a:solidFill>
                <a:latin typeface="Times New Roman" charset="0"/>
              </a:rPr>
            </a:br>
            <a:r>
              <a:rPr lang="en-US" sz="9600" i="1" dirty="0">
                <a:solidFill>
                  <a:srgbClr val="FFFF00"/>
                </a:solidFill>
                <a:latin typeface="Times New Roman" charset="0"/>
              </a:rPr>
              <a:t>on the </a:t>
            </a:r>
            <a:br>
              <a:rPr lang="en-US" sz="9600" i="1" dirty="0">
                <a:solidFill>
                  <a:srgbClr val="FFFF00"/>
                </a:solidFill>
                <a:latin typeface="Times New Roman" charset="0"/>
              </a:rPr>
            </a:br>
            <a:r>
              <a:rPr lang="en-US" sz="9600" i="1" dirty="0">
                <a:solidFill>
                  <a:srgbClr val="FFFF00"/>
                </a:solidFill>
                <a:latin typeface="Times New Roman" charset="0"/>
              </a:rPr>
              <a:t>Classroom</a:t>
            </a:r>
            <a:br>
              <a:rPr lang="en-US" sz="9600" dirty="0">
                <a:latin typeface="Times New Roman" charset="0"/>
              </a:rPr>
            </a:br>
            <a:endParaRPr lang="en-US" sz="6000" dirty="0">
              <a:latin typeface="Times New Roman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i="1">
                <a:solidFill>
                  <a:srgbClr val="FFFF00"/>
                </a:solidFill>
                <a:latin typeface="Times New Roman" charset="0"/>
              </a:rPr>
              <a:t>24 Tips for Success</a:t>
            </a:r>
            <a:br>
              <a:rPr lang="en-US">
                <a:solidFill>
                  <a:srgbClr val="FFFF00"/>
                </a:solidFill>
                <a:latin typeface="Times New Roman" charset="0"/>
              </a:rPr>
            </a:br>
            <a:r>
              <a:rPr lang="en-US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>
                <a:solidFill>
                  <a:srgbClr val="FFFF00"/>
                </a:solidFill>
                <a:latin typeface="Times New Roman" charset="0"/>
              </a:rPr>
              <a:t>Traits of the Successful Teacher</a:t>
            </a:r>
            <a:br>
              <a:rPr lang="en-US" sz="4000">
                <a:solidFill>
                  <a:srgbClr val="FFFF00"/>
                </a:solidFill>
                <a:latin typeface="Times New Roman" charset="0"/>
              </a:rPr>
            </a:br>
            <a:r>
              <a:rPr lang="en-US" sz="4000">
                <a:solidFill>
                  <a:srgbClr val="FFFF00"/>
                </a:solidFill>
                <a:latin typeface="Times New Roman" charset="0"/>
              </a:rPr>
              <a:t>Your Personal Checklist</a:t>
            </a:r>
            <a:endParaRPr lang="en-US" sz="4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4517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4518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2057400"/>
            <a:ext cx="48768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Maintain high standards for self and others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Organize class time with a variety of activities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Don’t bore students by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	talking too much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Maintain interest for all students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Recruit all year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Communicate clear goals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600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6451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981200"/>
            <a:ext cx="34290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3" descr="4-DSC_00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3886200"/>
            <a:ext cx="15890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13" descr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3657600"/>
            <a:ext cx="19748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i="1">
                <a:solidFill>
                  <a:srgbClr val="FFFF00"/>
                </a:solidFill>
                <a:latin typeface="Times New Roman" charset="0"/>
              </a:rPr>
              <a:t>24 Tips for Success</a:t>
            </a:r>
            <a:br>
              <a:rPr lang="en-US">
                <a:solidFill>
                  <a:srgbClr val="FFFF00"/>
                </a:solidFill>
                <a:latin typeface="Times New Roman" charset="0"/>
              </a:rPr>
            </a:br>
            <a:r>
              <a:rPr lang="en-US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>
                <a:solidFill>
                  <a:srgbClr val="FFFF00"/>
                </a:solidFill>
                <a:latin typeface="Times New Roman" charset="0"/>
              </a:rPr>
              <a:t>Traits of the Successful Teacher</a:t>
            </a:r>
            <a:br>
              <a:rPr lang="en-US" sz="4000">
                <a:solidFill>
                  <a:srgbClr val="FFFF00"/>
                </a:solidFill>
                <a:latin typeface="Times New Roman" charset="0"/>
              </a:rPr>
            </a:br>
            <a:r>
              <a:rPr lang="en-US" sz="4000">
                <a:solidFill>
                  <a:srgbClr val="FFFF00"/>
                </a:solidFill>
                <a:latin typeface="Times New Roman" charset="0"/>
              </a:rPr>
              <a:t>Your Personal Checklist</a:t>
            </a:r>
            <a:endParaRPr lang="en-US" sz="4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6564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6565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6566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905000"/>
            <a:ext cx="60960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Maintains positive relationships with fellow teachers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Communicates with parents and guardians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Performs in school and community OFTEN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Maintains a professional look and attitude in all performing ensembles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Develops connections among school, parents and community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Advocates for music education</a:t>
            </a:r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66567" name="Picture 10" descr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2133600"/>
            <a:ext cx="2814638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4756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57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1" name="Rectangle 2"/>
          <p:cNvSpPr>
            <a:spLocks noChangeArrowheads="1"/>
          </p:cNvSpPr>
          <p:nvPr/>
        </p:nvSpPr>
        <p:spPr bwMode="auto">
          <a:xfrm>
            <a:off x="228600" y="990600"/>
            <a:ext cx="8915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6000" i="1" dirty="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  <a:t>It’s AMAZING what </a:t>
            </a:r>
            <a:br>
              <a:rPr lang="en-US" sz="6000" i="1" dirty="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</a:br>
            <a:r>
              <a:rPr lang="en-US" sz="6000" i="1" dirty="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  <a:t>our kids can accomplish!</a:t>
            </a:r>
            <a:br>
              <a:rPr lang="en-US" sz="6000" i="1" dirty="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</a:br>
            <a:br>
              <a:rPr lang="en-US" sz="6000" i="1" dirty="0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</a:br>
            <a:endParaRPr lang="en-US" sz="4000" dirty="0">
              <a:latin typeface="Times New Roman" charset="0"/>
              <a:ea typeface="Osaka" charset="-128"/>
              <a:cs typeface="Osaka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54864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FFFF"/>
                </a:solidFill>
                <a:latin typeface="Times New Roman" charset="0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Times New Roman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4756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57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Elton John copy.mp4">
            <a:hlinkClick r:id="" action="ppaction://media"/>
            <a:extLst>
              <a:ext uri="{FF2B5EF4-FFF2-40B4-BE49-F238E27FC236}">
                <a16:creationId xmlns:a16="http://schemas.microsoft.com/office/drawing/2014/main" id="{6C62E9C1-EF33-5042-8462-18167A89E3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9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Let’s Make the MOST of every moment!</a:t>
            </a:r>
            <a:endParaRPr lang="en-US" sz="4000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6027003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FFFF"/>
                </a:solidFill>
                <a:latin typeface="Times New Roman" charset="0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Times New Roman" charset="0"/>
            </a:endParaRPr>
          </a:p>
          <a:p>
            <a:endParaRPr lang="en-US" dirty="0"/>
          </a:p>
        </p:txBody>
      </p:sp>
      <p:pic>
        <p:nvPicPr>
          <p:cNvPr id="12" name="Picture 11" descr="Screen Shot 2018-12-01 at 8.40.0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600200"/>
            <a:ext cx="6286499" cy="339936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Let’s Make the MOST of every moment!</a:t>
            </a:r>
            <a:endParaRPr lang="en-US" sz="4000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6027003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FFFF"/>
                </a:solidFill>
                <a:latin typeface="Times New Roman" charset="0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Times New Roman" charset="0"/>
            </a:endParaRPr>
          </a:p>
          <a:p>
            <a:endParaRPr lang="en-US" dirty="0"/>
          </a:p>
        </p:txBody>
      </p:sp>
      <p:pic>
        <p:nvPicPr>
          <p:cNvPr id="9" name="Tenor Drummer Wipe Out copy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2708" name="Rectangle 2"/>
          <p:cNvSpPr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Sessions Posted at</a:t>
            </a:r>
          </a:p>
          <a:p>
            <a:pPr algn="ctr"/>
            <a:r>
              <a:rPr lang="en-US" sz="3200" dirty="0" err="1">
                <a:solidFill>
                  <a:srgbClr val="FFFFFF"/>
                </a:solidFill>
                <a:latin typeface="Times New Roman" charset="0"/>
              </a:rPr>
              <a:t>www.musicedconsultants.net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/conference-materials</a:t>
            </a: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4424363" y="4786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2729" name="Rectangle 25"/>
          <p:cNvSpPr>
            <a:spLocks noChangeArrowheads="1"/>
          </p:cNvSpPr>
          <p:nvPr/>
        </p:nvSpPr>
        <p:spPr bwMode="auto">
          <a:xfrm>
            <a:off x="3163888" y="5426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2735" name="Picture 31" descr="Hal Leona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800600"/>
            <a:ext cx="1600200" cy="860108"/>
          </a:xfrm>
          <a:prstGeom prst="rect">
            <a:avLst/>
          </a:prstGeom>
          <a:noFill/>
        </p:spPr>
      </p:pic>
      <p:pic>
        <p:nvPicPr>
          <p:cNvPr id="72736" name="Picture 32" descr="D'Addario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656012"/>
            <a:ext cx="2743200" cy="822960"/>
          </a:xfrm>
          <a:prstGeom prst="rect">
            <a:avLst/>
          </a:prstGeom>
          <a:noFill/>
        </p:spPr>
      </p:pic>
      <p:pic>
        <p:nvPicPr>
          <p:cNvPr id="72740" name="Picture 36" descr="Yamah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5789612"/>
            <a:ext cx="2895600" cy="827314"/>
          </a:xfrm>
          <a:prstGeom prst="rect">
            <a:avLst/>
          </a:prstGeom>
          <a:noFill/>
        </p:spPr>
      </p:pic>
      <p:pic>
        <p:nvPicPr>
          <p:cNvPr id="72744" name="Picture 40" descr="large-logo-black_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7200" y="2133600"/>
            <a:ext cx="1298575" cy="1298575"/>
          </a:xfrm>
          <a:prstGeom prst="rect">
            <a:avLst/>
          </a:prstGeom>
          <a:noFill/>
        </p:spPr>
      </p:pic>
      <p:pic>
        <p:nvPicPr>
          <p:cNvPr id="72746" name="Picture 42" descr="Dansr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5200" y="3656011"/>
            <a:ext cx="1828800" cy="844061"/>
          </a:xfrm>
          <a:prstGeom prst="rect">
            <a:avLst/>
          </a:prstGeom>
          <a:noFill/>
        </p:spPr>
      </p:pic>
      <p:pic>
        <p:nvPicPr>
          <p:cNvPr id="72747" name="Picture 43" descr="VIC FIRTH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400" y="5789612"/>
            <a:ext cx="2971800" cy="811898"/>
          </a:xfrm>
          <a:prstGeom prst="rect">
            <a:avLst/>
          </a:prstGeom>
          <a:noFill/>
        </p:spPr>
      </p:pic>
      <p:pic>
        <p:nvPicPr>
          <p:cNvPr id="72748" name="Picture 44" descr="Alfred-logo-600 pixel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" y="2133601"/>
            <a:ext cx="1371600" cy="1315954"/>
          </a:xfrm>
          <a:prstGeom prst="rect">
            <a:avLst/>
          </a:prstGeom>
          <a:noFill/>
        </p:spPr>
      </p:pic>
      <p:pic>
        <p:nvPicPr>
          <p:cNvPr id="72750" name="Picture 46" descr="Eastman Music C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38800" y="3656012"/>
            <a:ext cx="3276600" cy="873760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2636" y="2133600"/>
            <a:ext cx="1076930" cy="12954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197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Times New Roman"/>
                <a:cs typeface="Times New Roman"/>
              </a:rPr>
              <a:t>Thank You to these </a:t>
            </a:r>
            <a:r>
              <a:rPr lang="en-US" sz="4000" u="sng" dirty="0">
                <a:solidFill>
                  <a:srgbClr val="FFFF00"/>
                </a:solidFill>
                <a:latin typeface="Times New Roman"/>
                <a:cs typeface="Times New Roman"/>
              </a:rPr>
              <a:t>Amazing </a:t>
            </a:r>
            <a:r>
              <a:rPr lang="en-US" sz="4000" dirty="0">
                <a:solidFill>
                  <a:srgbClr val="FFFF00"/>
                </a:solidFill>
                <a:latin typeface="Times New Roman"/>
                <a:cs typeface="Times New Roman"/>
              </a:rPr>
              <a:t>Companies</a:t>
            </a:r>
          </a:p>
        </p:txBody>
      </p:sp>
      <p:pic>
        <p:nvPicPr>
          <p:cNvPr id="25" name="Picture 24" descr="Screen Shot 2018-12-01 at 8.47.05 AM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3600" y="4800600"/>
            <a:ext cx="3124200" cy="765863"/>
          </a:xfrm>
          <a:prstGeom prst="rect">
            <a:avLst/>
          </a:prstGeom>
        </p:spPr>
      </p:pic>
      <p:pic>
        <p:nvPicPr>
          <p:cNvPr id="26" name="Picture 25" descr="Screen Shot 2018-12-01 at 8.48.28 AM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09800" y="4800600"/>
            <a:ext cx="3581400" cy="762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48400" y="2362200"/>
            <a:ext cx="2590800" cy="8440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What does a Music Teacher Do?</a:t>
            </a:r>
            <a:endParaRPr lang="en-US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472190" y="1499432"/>
            <a:ext cx="4716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Teach (Standards-based)</a:t>
            </a:r>
            <a:endParaRPr lang="en-US" dirty="0">
              <a:latin typeface="Times New Roman" charset="0"/>
            </a:endParaRPr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473439" y="2005819"/>
            <a:ext cx="2749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Communicate</a:t>
            </a:r>
            <a:endParaRPr lang="en-US" sz="3600" dirty="0">
              <a:latin typeface="Times New Roman" charset="0"/>
            </a:endParaRPr>
          </a:p>
        </p:txBody>
      </p:sp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500921" y="4616450"/>
            <a:ext cx="4094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Prepare Lesson Plans</a:t>
            </a:r>
          </a:p>
        </p:txBody>
      </p:sp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514662" y="3551575"/>
            <a:ext cx="3954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Develop Curriculum</a:t>
            </a:r>
            <a:endParaRPr lang="en-US" dirty="0">
              <a:latin typeface="Times New Roman" charset="0"/>
            </a:endParaRPr>
          </a:p>
        </p:txBody>
      </p:sp>
      <p:sp>
        <p:nvSpPr>
          <p:cNvPr id="113672" name="Rectangle 8"/>
          <p:cNvSpPr>
            <a:spLocks noChangeArrowheads="1"/>
          </p:cNvSpPr>
          <p:nvPr/>
        </p:nvSpPr>
        <p:spPr bwMode="auto">
          <a:xfrm>
            <a:off x="457200" y="5683250"/>
            <a:ext cx="472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Assess Student Progress</a:t>
            </a:r>
            <a:endParaRPr lang="en-US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457200" y="2514600"/>
            <a:ext cx="411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Share Love of Music</a:t>
            </a:r>
            <a:endParaRPr lang="en-US" dirty="0">
              <a:latin typeface="Times New Roman" charset="0"/>
            </a:endParaRPr>
          </a:p>
        </p:txBody>
      </p:sp>
      <p:pic>
        <p:nvPicPr>
          <p:cNvPr id="21514" name="Picture 10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209800"/>
            <a:ext cx="4151313" cy="2713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2C6A9105-EA3F-474B-A147-B375F1C90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1" y="3052268"/>
            <a:ext cx="2749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Communicate</a:t>
            </a:r>
            <a:endParaRPr lang="en-US" sz="3600" dirty="0">
              <a:latin typeface="Times New Roman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8A5EAD44-930B-F64C-BB8B-5C36F3F42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2" y="4091690"/>
            <a:ext cx="2749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Communicate</a:t>
            </a:r>
            <a:endParaRPr lang="en-US" sz="3600" dirty="0">
              <a:latin typeface="Times New Roman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1B89A15E-47E0-804A-873A-D104F880E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5181600"/>
            <a:ext cx="2749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Communicate</a:t>
            </a:r>
            <a:endParaRPr lang="en-US" sz="3600" dirty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8" grpId="0"/>
      <p:bldP spid="113669" grpId="0"/>
      <p:bldP spid="113670" grpId="0"/>
      <p:bldP spid="113671" grpId="0"/>
      <p:bldP spid="113672" grpId="0"/>
      <p:bldP spid="113673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i="1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br>
              <a:rPr lang="en-US">
                <a:solidFill>
                  <a:srgbClr val="FFFF00"/>
                </a:solidFill>
                <a:latin typeface="Times New Roman" charset="0"/>
              </a:rPr>
            </a:br>
            <a:r>
              <a:rPr lang="en-US">
                <a:solidFill>
                  <a:srgbClr val="FFFF00"/>
                </a:solidFill>
                <a:latin typeface="Times New Roman" charset="0"/>
              </a:rPr>
              <a:t>A Checklist for Teachers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2286000"/>
            <a:ext cx="8077200" cy="34591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Be genuine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Be enthusiastic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Keep things moving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Be fair to all students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Take an interest in what they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   are doing outside of your class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Be professional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Communicate clearly and often</a:t>
            </a:r>
            <a:endParaRPr lang="en-US" sz="2400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3557" name="Text Box 18"/>
          <p:cNvSpPr txBox="1">
            <a:spLocks noChangeArrowheads="1"/>
          </p:cNvSpPr>
          <p:nvPr/>
        </p:nvSpPr>
        <p:spPr bwMode="auto">
          <a:xfrm>
            <a:off x="0" y="15240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Times New Roman" charset="0"/>
              </a:rPr>
              <a:t>How can I help students reach their </a:t>
            </a:r>
            <a:r>
              <a:rPr lang="en-US" sz="3200" i="1" u="sng">
                <a:solidFill>
                  <a:srgbClr val="FFFFFF"/>
                </a:solidFill>
                <a:latin typeface="Times New Roman" charset="0"/>
              </a:rPr>
              <a:t>FULL</a:t>
            </a:r>
            <a:r>
              <a:rPr lang="en-US" sz="3200">
                <a:solidFill>
                  <a:srgbClr val="FFFFFF"/>
                </a:solidFill>
                <a:latin typeface="Times New Roman" charset="0"/>
              </a:rPr>
              <a:t> potential?</a:t>
            </a:r>
            <a:endParaRPr lang="en-US" sz="28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4B003-3E1E-4944-A83E-C04C06BFF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403606"/>
            <a:ext cx="3429000" cy="335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EDCC05-FDA3-464E-8E14-FF2A7E329316}"/>
              </a:ext>
            </a:extLst>
          </p:cNvPr>
          <p:cNvSpPr txBox="1"/>
          <p:nvPr/>
        </p:nvSpPr>
        <p:spPr>
          <a:xfrm>
            <a:off x="5458031" y="5715000"/>
            <a:ext cx="31774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Hands down, this is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the best day of my life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br>
              <a:rPr lang="en-US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latin typeface="Times New Roman" charset="0"/>
              </a:rPr>
              <a:t>Recruitment and Retention</a:t>
            </a:r>
            <a:endParaRPr lang="en-US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38200" y="1905000"/>
            <a:ext cx="7700963" cy="41910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FFFFFF"/>
                </a:solidFill>
                <a:latin typeface="Times New Roman" charset="0"/>
              </a:rPr>
              <a:t>To </a:t>
            </a:r>
            <a:r>
              <a:rPr lang="en-US" sz="2400" i="1" u="sng">
                <a:solidFill>
                  <a:srgbClr val="FFFF00"/>
                </a:solidFill>
                <a:latin typeface="Times New Roman" charset="0"/>
              </a:rPr>
              <a:t>RECRUIT</a:t>
            </a:r>
            <a:r>
              <a:rPr lang="en-US" sz="2400">
                <a:solidFill>
                  <a:srgbClr val="FFFFFF"/>
                </a:solidFill>
                <a:latin typeface="Times New Roman" charset="0"/>
              </a:rPr>
              <a:t>, take</a:t>
            </a:r>
            <a:r>
              <a:rPr lang="en-US" sz="2400">
                <a:latin typeface="Times New Roman" charset="0"/>
              </a:rPr>
              <a:t> </a:t>
            </a:r>
            <a:r>
              <a:rPr lang="en-US" sz="2400">
                <a:solidFill>
                  <a:srgbClr val="FFFFFF"/>
                </a:solidFill>
                <a:latin typeface="Times New Roman" charset="0"/>
              </a:rPr>
              <a:t>action</a:t>
            </a:r>
            <a:r>
              <a:rPr lang="en-US" sz="2400">
                <a:latin typeface="Times New Roman" charset="0"/>
              </a:rPr>
              <a:t> </a:t>
            </a:r>
            <a:r>
              <a:rPr lang="en-US" sz="2400">
                <a:solidFill>
                  <a:srgbClr val="FFFFFF"/>
                </a:solidFill>
                <a:latin typeface="Times New Roman" charset="0"/>
              </a:rPr>
              <a:t>through</a:t>
            </a:r>
            <a:r>
              <a:rPr lang="en-US" sz="2400">
                <a:latin typeface="Times New Roman" charset="0"/>
              </a:rPr>
              <a:t> </a:t>
            </a:r>
            <a:r>
              <a:rPr lang="en-US" sz="2400">
                <a:solidFill>
                  <a:srgbClr val="FFFF00"/>
                </a:solidFill>
                <a:latin typeface="Times New Roman" charset="0"/>
              </a:rPr>
              <a:t>positive</a:t>
            </a:r>
            <a:r>
              <a:rPr lang="en-US" sz="2400">
                <a:latin typeface="Times New Roman" charset="0"/>
              </a:rPr>
              <a:t> </a:t>
            </a:r>
            <a:r>
              <a:rPr lang="en-US" sz="2400">
                <a:solidFill>
                  <a:srgbClr val="FFFFFF"/>
                </a:solidFill>
                <a:latin typeface="Times New Roman" charset="0"/>
              </a:rPr>
              <a:t>experiences</a:t>
            </a: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latin typeface="Times New Roman" charset="0"/>
              </a:rPr>
              <a:t>Publicize the </a:t>
            </a:r>
            <a:r>
              <a:rPr lang="en-US" sz="2400">
                <a:solidFill>
                  <a:srgbClr val="FFFF00"/>
                </a:solidFill>
                <a:latin typeface="Times New Roman" charset="0"/>
              </a:rPr>
              <a:t>nature</a:t>
            </a:r>
            <a:r>
              <a:rPr lang="en-US" sz="2400">
                <a:solidFill>
                  <a:srgbClr val="FFFFFF"/>
                </a:solidFill>
                <a:latin typeface="Times New Roman" charset="0"/>
              </a:rPr>
              <a:t> and </a:t>
            </a:r>
            <a:r>
              <a:rPr lang="en-US" sz="2400">
                <a:solidFill>
                  <a:srgbClr val="FFFF00"/>
                </a:solidFill>
                <a:latin typeface="Times New Roman" charset="0"/>
              </a:rPr>
              <a:t>benefits</a:t>
            </a:r>
            <a:r>
              <a:rPr lang="en-US" sz="2400">
                <a:solidFill>
                  <a:srgbClr val="FFFFFF"/>
                </a:solidFill>
                <a:latin typeface="Times New Roman" charset="0"/>
              </a:rPr>
              <a:t> of participation in music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latin typeface="Times New Roman" charset="0"/>
              </a:rPr>
              <a:t>Address costs and time involved </a:t>
            </a:r>
            <a:r>
              <a:rPr lang="en-US" sz="2400">
                <a:solidFill>
                  <a:srgbClr val="FFFF00"/>
                </a:solidFill>
                <a:latin typeface="Times New Roman" charset="0"/>
              </a:rPr>
              <a:t>clearly</a:t>
            </a: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</a:pPr>
            <a:r>
              <a:rPr lang="en-US" sz="2400">
                <a:solidFill>
                  <a:srgbClr val="FFFF00"/>
                </a:solidFill>
                <a:latin typeface="Times New Roman" charset="0"/>
              </a:rPr>
              <a:t>Compete</a:t>
            </a:r>
            <a:r>
              <a:rPr lang="en-US" sz="2400">
                <a:solidFill>
                  <a:srgbClr val="FFFFFF"/>
                </a:solidFill>
                <a:latin typeface="Times New Roman" charset="0"/>
              </a:rPr>
              <a:t> with other student options</a:t>
            </a: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FFFFFF"/>
                </a:solidFill>
                <a:latin typeface="Times New Roman" charset="0"/>
              </a:rPr>
              <a:t>Students </a:t>
            </a:r>
            <a:r>
              <a:rPr lang="en-US" sz="2400" i="1" u="sng">
                <a:solidFill>
                  <a:srgbClr val="FFFF00"/>
                </a:solidFill>
                <a:latin typeface="Times New Roman" charset="0"/>
              </a:rPr>
              <a:t>JOIN</a:t>
            </a:r>
            <a:r>
              <a:rPr lang="en-US" sz="2400">
                <a:solidFill>
                  <a:srgbClr val="FFFFFF"/>
                </a:solidFill>
                <a:latin typeface="Times New Roman" charset="0"/>
              </a:rPr>
              <a:t> music programs and stick with it </a:t>
            </a:r>
            <a:r>
              <a:rPr lang="en-US" sz="2400" i="1" u="sng">
                <a:solidFill>
                  <a:srgbClr val="FFFF00"/>
                </a:solidFill>
                <a:latin typeface="Times New Roman" charset="0"/>
              </a:rPr>
              <a:t>IF</a:t>
            </a:r>
            <a:r>
              <a:rPr lang="en-US" sz="2400">
                <a:solidFill>
                  <a:srgbClr val="FFFFFF"/>
                </a:solidFill>
                <a:latin typeface="Times New Roman" charset="0"/>
              </a:rPr>
              <a:t> the. . .</a:t>
            </a: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latin typeface="Times New Roman" charset="0"/>
              </a:rPr>
              <a:t>Director is enthusiastic and makes learning fun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latin typeface="Times New Roman" charset="0"/>
              </a:rPr>
              <a:t>Parents, community and school board support the program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latin typeface="Times New Roman" charset="0"/>
              </a:rPr>
              <a:t>Program is visible</a:t>
            </a:r>
            <a:r>
              <a:rPr lang="en-US" sz="2000">
                <a:latin typeface="Times New Roman" charset="0"/>
              </a:rPr>
              <a:t>	</a:t>
            </a: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en-US" sz="2800" i="1">
                <a:solidFill>
                  <a:srgbClr val="FFFFFF"/>
                </a:solidFill>
                <a:latin typeface="Times New Roman" charset="0"/>
              </a:rPr>
              <a:t>                    SOOOOOOOOOOOOOO</a:t>
            </a:r>
            <a:r>
              <a:rPr lang="en-US" sz="2800">
                <a:solidFill>
                  <a:srgbClr val="FFFFFF"/>
                </a:solidFill>
                <a:latin typeface="Times New Roman" charset="0"/>
              </a:rPr>
              <a:t>…</a:t>
            </a:r>
            <a:endParaRPr lang="en-US" sz="2000">
              <a:latin typeface="Times New Roman" charset="0"/>
            </a:endParaRP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304800" y="1295400"/>
            <a:ext cx="883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Times New Roman" charset="0"/>
              </a:rPr>
              <a:t>Promoting the </a:t>
            </a:r>
            <a:r>
              <a:rPr lang="en-US" sz="3200" i="1" u="sng">
                <a:solidFill>
                  <a:srgbClr val="FFFFFF"/>
                </a:solidFill>
                <a:latin typeface="Times New Roman" charset="0"/>
              </a:rPr>
              <a:t>VALUE</a:t>
            </a:r>
            <a:r>
              <a:rPr lang="en-US" sz="3200">
                <a:solidFill>
                  <a:srgbClr val="FFFFFF"/>
                </a:solidFill>
                <a:latin typeface="Times New Roman" charset="0"/>
              </a:rPr>
              <a:t> of Music Education</a:t>
            </a:r>
            <a:endParaRPr lang="en-US" sz="280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29704" name="Picture 7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447800"/>
            <a:ext cx="8197850" cy="51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5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5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5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5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5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5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5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5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5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5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5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5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5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5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5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5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5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5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i="1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br>
              <a:rPr lang="en-US">
                <a:solidFill>
                  <a:srgbClr val="FFFF00"/>
                </a:solidFill>
                <a:latin typeface="Times New Roman" charset="0"/>
              </a:rPr>
            </a:br>
            <a:r>
              <a:rPr lang="en-US" sz="4000">
                <a:solidFill>
                  <a:srgbClr val="FFFF00"/>
                </a:solidFill>
                <a:latin typeface="Times New Roman" charset="0"/>
              </a:rPr>
              <a:t>Recruitment and Retention</a:t>
            </a:r>
            <a:endParaRPr lang="en-US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7652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524000"/>
            <a:ext cx="4343400" cy="47244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Your task is to. . . </a:t>
            </a:r>
            <a:endParaRPr lang="en-US" sz="1200" dirty="0">
              <a:solidFill>
                <a:srgbClr val="FFFFFF"/>
              </a:solidFill>
              <a:latin typeface="Times New Roman" charset="0"/>
            </a:endParaRPr>
          </a:p>
          <a:p>
            <a:pPr marL="533400" indent="-533400" eaLnBrk="1" hangingPunct="1"/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Foster student interest</a:t>
            </a:r>
          </a:p>
          <a:p>
            <a:pPr marL="533400" indent="-533400" eaLnBrk="1" hangingPunct="1"/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Inform parents</a:t>
            </a:r>
          </a:p>
          <a:p>
            <a:pPr marL="533400" indent="-533400" eaLnBrk="1" hangingPunct="1"/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Develop a continuing </a:t>
            </a:r>
          </a:p>
          <a:p>
            <a:pPr marL="914400" lvl="1" indent="-457200" eaLnBrk="1" hangingPunct="1">
              <a:buFontTx/>
              <a:buNone/>
            </a:pPr>
            <a:r>
              <a:rPr lang="en-US" dirty="0">
                <a:solidFill>
                  <a:srgbClr val="FFFFFF"/>
                </a:solidFill>
                <a:latin typeface="Times New Roman" charset="0"/>
              </a:rPr>
              <a:t> program for nurturing</a:t>
            </a:r>
          </a:p>
          <a:p>
            <a:pPr marL="914400" lvl="1" indent="-457200" eaLnBrk="1" hangingPunct="1">
              <a:buFontTx/>
              <a:buNone/>
            </a:pPr>
            <a:r>
              <a:rPr lang="en-US" dirty="0">
                <a:solidFill>
                  <a:srgbClr val="FFFFFF"/>
                </a:solidFill>
                <a:latin typeface="Times New Roman" charset="0"/>
              </a:rPr>
              <a:t> the support of the school, </a:t>
            </a:r>
          </a:p>
          <a:p>
            <a:pPr marL="914400" lvl="1" indent="-457200" eaLnBrk="1" hangingPunct="1">
              <a:buFontTx/>
              <a:buNone/>
            </a:pPr>
            <a:r>
              <a:rPr lang="en-US" dirty="0">
                <a:solidFill>
                  <a:srgbClr val="FFFFFF"/>
                </a:solidFill>
                <a:latin typeface="Times New Roman" charset="0"/>
              </a:rPr>
              <a:t> the administration, and </a:t>
            </a:r>
          </a:p>
          <a:p>
            <a:pPr marL="914400" lvl="1" indent="-457200" eaLnBrk="1" hangingPunct="1">
              <a:buFontTx/>
              <a:buNone/>
            </a:pPr>
            <a:r>
              <a:rPr lang="en-US">
                <a:solidFill>
                  <a:srgbClr val="FFFFFF"/>
                </a:solidFill>
                <a:latin typeface="Times New Roman" charset="0"/>
              </a:rPr>
              <a:t> the </a:t>
            </a:r>
            <a:r>
              <a:rPr lang="en-US" dirty="0">
                <a:solidFill>
                  <a:srgbClr val="FFFFFF"/>
                </a:solidFill>
                <a:latin typeface="Times New Roman" charset="0"/>
              </a:rPr>
              <a:t>community</a:t>
            </a:r>
          </a:p>
        </p:txBody>
      </p:sp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03034">
            <a:off x="4724400" y="2667000"/>
            <a:ext cx="403860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3962400" y="1524000"/>
            <a:ext cx="44497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3600" i="1">
                <a:solidFill>
                  <a:srgbClr val="FFFF00"/>
                </a:solidFill>
                <a:latin typeface="Times New Roman" charset="0"/>
                <a:ea typeface="Osaka" charset="-128"/>
                <a:cs typeface="Osaka" charset="-128"/>
              </a:rPr>
              <a:t>Get ‘Em and Keep ‘Em</a:t>
            </a:r>
            <a:endParaRPr lang="en-US" sz="2800">
              <a:solidFill>
                <a:srgbClr val="FFFFFF"/>
              </a:solidFill>
              <a:latin typeface="Times New Roman" charset="0"/>
              <a:ea typeface="Osaka" charset="-128"/>
              <a:cs typeface="Osaka" charset="-128"/>
            </a:endParaRP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br>
              <a:rPr lang="en-US" sz="1000">
                <a:latin typeface="Times New Roman" charset="0"/>
              </a:rPr>
            </a:br>
            <a:endParaRPr lang="en-US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2667000"/>
            <a:ext cx="4343400" cy="3886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57238" y="2811463"/>
            <a:ext cx="7700962" cy="3114675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 dirty="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 dirty="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 dirty="0">
              <a:latin typeface="Times New Roman" charset="0"/>
            </a:endParaRPr>
          </a:p>
        </p:txBody>
      </p:sp>
      <p:pic>
        <p:nvPicPr>
          <p:cNvPr id="9" name="Picture 8" descr="Cool euphoni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85800"/>
            <a:ext cx="4090988" cy="54546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29200" y="914400"/>
            <a:ext cx="39252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Times New Roman"/>
                <a:cs typeface="Times New Roman"/>
              </a:rPr>
              <a:t>Let them see </a:t>
            </a:r>
            <a:r>
              <a:rPr lang="en-US" sz="4000" u="sng" dirty="0">
                <a:solidFill>
                  <a:srgbClr val="FFFFFF"/>
                </a:solidFill>
                <a:latin typeface="Times New Roman"/>
                <a:cs typeface="Times New Roman"/>
              </a:rPr>
              <a:t>YOU </a:t>
            </a:r>
            <a:r>
              <a:rPr lang="en-US" sz="4000" dirty="0">
                <a:solidFill>
                  <a:srgbClr val="FFFFFF"/>
                </a:solidFill>
                <a:latin typeface="Times New Roman"/>
                <a:cs typeface="Times New Roman"/>
              </a:rPr>
              <a:t>enjoying music-making!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991600" cy="1371600"/>
          </a:xfrm>
        </p:spPr>
        <p:txBody>
          <a:bodyPr/>
          <a:lstStyle/>
          <a:p>
            <a:pPr eaLnBrk="1" hangingPunct="1"/>
            <a:r>
              <a:rPr lang="en-US" sz="3600" i="1">
                <a:solidFill>
                  <a:srgbClr val="FFFF00"/>
                </a:solidFill>
                <a:latin typeface="Times New Roman" charset="0"/>
              </a:rPr>
              <a:t>Focusing on the Classroom</a:t>
            </a:r>
            <a:br>
              <a:rPr lang="en-US" sz="3600" i="1">
                <a:solidFill>
                  <a:srgbClr val="FFFF00"/>
                </a:solidFill>
                <a:latin typeface="Times New Roman" charset="0"/>
              </a:rPr>
            </a:br>
            <a:r>
              <a:rPr lang="en-US" sz="3600" i="1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sz="4000">
                <a:solidFill>
                  <a:srgbClr val="FFFF00"/>
                </a:solidFill>
                <a:latin typeface="Times New Roman" charset="0"/>
              </a:rPr>
              <a:t>Recruiting and Retaining Students</a:t>
            </a:r>
            <a:endParaRPr lang="en-US" sz="280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2667000"/>
            <a:ext cx="4343400" cy="3886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2209800"/>
            <a:ext cx="4876800" cy="3810000"/>
          </a:xfrm>
        </p:spPr>
        <p:txBody>
          <a:bodyPr/>
          <a:lstStyle/>
          <a:p>
            <a:pPr marL="533400" indent="-533400" eaLnBrk="1" hangingPunct="1">
              <a:buFontTx/>
              <a:buAutoNum type="arabicPeriod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Reduces beginner drop-out rate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Provides short-term incentive goals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Encourages communication with parents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Strengthens administrative support</a:t>
            </a:r>
          </a:p>
        </p:txBody>
      </p:sp>
      <p:sp>
        <p:nvSpPr>
          <p:cNvPr id="31750" name="Rectangle 11"/>
          <p:cNvSpPr>
            <a:spLocks noChangeArrowheads="1"/>
          </p:cNvSpPr>
          <p:nvPr/>
        </p:nvSpPr>
        <p:spPr bwMode="auto">
          <a:xfrm>
            <a:off x="0" y="1295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solidFill>
                  <a:srgbClr val="FFFFFF"/>
                </a:solidFill>
                <a:latin typeface="Times New Roman" charset="0"/>
              </a:rPr>
              <a:t>First Performance National Day of Celebration</a:t>
            </a:r>
            <a:endParaRPr lang="en-US" sz="3600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8" name="Picture 7" descr="Screen Shot 2018-12-01 at 7.48.2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362200"/>
            <a:ext cx="3108325" cy="3235654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  <p:bldP spid="26629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6666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8B8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2004:Templates:Presentations:Designs:Watermark</Template>
  <TotalTime>2935</TotalTime>
  <Words>1246</Words>
  <Application>Microsoft Macintosh PowerPoint</Application>
  <PresentationFormat>On-screen Show (4:3)</PresentationFormat>
  <Paragraphs>301</Paragraphs>
  <Slides>36</Slides>
  <Notes>36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ＭＳ Ｐゴシック</vt:lpstr>
      <vt:lpstr>Arial</vt:lpstr>
      <vt:lpstr>Osaka</vt:lpstr>
      <vt:lpstr>Tahoma</vt:lpstr>
      <vt:lpstr>Times New Roman</vt:lpstr>
      <vt:lpstr>Blank Presentation</vt:lpstr>
      <vt:lpstr>PowerPoint Presentation</vt:lpstr>
      <vt:lpstr>Consider the Education/Training Needed for These Careers</vt:lpstr>
      <vt:lpstr>1. Focusing  on the  Classroom </vt:lpstr>
      <vt:lpstr>Focusing on the Classroom  What does a Music Teacher Do?</vt:lpstr>
      <vt:lpstr>Focusing on the Classroom A Checklist for Teachers</vt:lpstr>
      <vt:lpstr>Focusing on the Classroom Recruitment and Retention</vt:lpstr>
      <vt:lpstr>Focusing on the Classroom Recruitment and Retention</vt:lpstr>
      <vt:lpstr> </vt:lpstr>
      <vt:lpstr>Focusing on the Classroom  Recruiting and Retaining Students</vt:lpstr>
      <vt:lpstr>Focusing on the Classroom  Recruiting and Retaining Students</vt:lpstr>
      <vt:lpstr>Focusing on the Classroom  Recruiting and Retaining Students</vt:lpstr>
      <vt:lpstr>Focusing on the Classroom Recruitment and Retention</vt:lpstr>
      <vt:lpstr>“I’m going to stand here until you get quiet!”!</vt:lpstr>
      <vt:lpstr>2. The Business Side of  Teaching </vt:lpstr>
      <vt:lpstr> </vt:lpstr>
      <vt:lpstr>The Business Side of Teaching Working with Administrators  </vt:lpstr>
      <vt:lpstr>The Business Side of Teaching  Choosing a Music Dealer  </vt:lpstr>
      <vt:lpstr>The Business Side of Teaching  Choosing a Music Dealer  </vt:lpstr>
      <vt:lpstr>The Business Side of Teaching  Instrument Replacement Plan  </vt:lpstr>
      <vt:lpstr>The Business Side of Teaching  Instrument Replacement Plan  </vt:lpstr>
      <vt:lpstr>The Business Side of Teaching  Instrument Replacement Plan  </vt:lpstr>
      <vt:lpstr>PowerPoint Presentation</vt:lpstr>
      <vt:lpstr>Telling the Story  Great Ways to Get Out Your Message </vt:lpstr>
      <vt:lpstr>Telling the Story  Great Ways to Get Out Your Message </vt:lpstr>
      <vt:lpstr>Telling the Story: DATA! DATA! DATA!   </vt:lpstr>
      <vt:lpstr>Telling the Story: DATA! DATA! DATA!  Communicating </vt:lpstr>
      <vt:lpstr>4. Supporting Music Education </vt:lpstr>
      <vt:lpstr>Supporting Music Education  Help Others Succeed</vt:lpstr>
      <vt:lpstr>Supporting Music Education  Help Others Succeed</vt:lpstr>
      <vt:lpstr>24 Tips for Success  Traits of the Successful Teacher Your Personal Checklist</vt:lpstr>
      <vt:lpstr>24 Tips for Success  Traits of the Successful Teacher Your Personal Checklist</vt:lpstr>
      <vt:lpstr>PowerPoint Presentation</vt:lpstr>
      <vt:lpstr>PowerPoint Presentation</vt:lpstr>
      <vt:lpstr>Let’s Make the MOST of every moment!</vt:lpstr>
      <vt:lpstr>Let’s Make the MOST of every moment!</vt:lpstr>
      <vt:lpstr>PowerPoint Presentation</vt:lpstr>
    </vt:vector>
  </TitlesOfParts>
  <Company>Marcia Neel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Marcia Neel</dc:creator>
  <cp:lastModifiedBy>Marcia Neel</cp:lastModifiedBy>
  <cp:revision>517</cp:revision>
  <dcterms:created xsi:type="dcterms:W3CDTF">2018-12-01T15:56:47Z</dcterms:created>
  <dcterms:modified xsi:type="dcterms:W3CDTF">2018-12-01T17:17:37Z</dcterms:modified>
</cp:coreProperties>
</file>