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4069" r:id="rId1"/>
  </p:sldMasterIdLst>
  <p:notesMasterIdLst>
    <p:notesMasterId r:id="rId71"/>
  </p:notesMasterIdLst>
  <p:handoutMasterIdLst>
    <p:handoutMasterId r:id="rId72"/>
  </p:handoutMasterIdLst>
  <p:sldIdLst>
    <p:sldId id="500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34" r:id="rId27"/>
    <p:sldId id="418" r:id="rId28"/>
    <p:sldId id="259" r:id="rId29"/>
    <p:sldId id="367" r:id="rId30"/>
    <p:sldId id="345" r:id="rId31"/>
    <p:sldId id="373" r:id="rId32"/>
    <p:sldId id="374" r:id="rId33"/>
    <p:sldId id="420" r:id="rId34"/>
    <p:sldId id="368" r:id="rId35"/>
    <p:sldId id="392" r:id="rId36"/>
    <p:sldId id="431" r:id="rId37"/>
    <p:sldId id="442" r:id="rId38"/>
    <p:sldId id="401" r:id="rId39"/>
    <p:sldId id="531" r:id="rId40"/>
    <p:sldId id="532" r:id="rId41"/>
    <p:sldId id="537" r:id="rId42"/>
    <p:sldId id="427" r:id="rId43"/>
    <p:sldId id="443" r:id="rId44"/>
    <p:sldId id="444" r:id="rId45"/>
    <p:sldId id="445" r:id="rId46"/>
    <p:sldId id="412" r:id="rId47"/>
    <p:sldId id="353" r:id="rId48"/>
    <p:sldId id="413" r:id="rId49"/>
    <p:sldId id="354" r:id="rId50"/>
    <p:sldId id="379" r:id="rId51"/>
    <p:sldId id="376" r:id="rId52"/>
    <p:sldId id="525" r:id="rId53"/>
    <p:sldId id="526" r:id="rId54"/>
    <p:sldId id="527" r:id="rId55"/>
    <p:sldId id="357" r:id="rId56"/>
    <p:sldId id="430" r:id="rId57"/>
    <p:sldId id="358" r:id="rId58"/>
    <p:sldId id="359" r:id="rId59"/>
    <p:sldId id="361" r:id="rId60"/>
    <p:sldId id="395" r:id="rId61"/>
    <p:sldId id="362" r:id="rId62"/>
    <p:sldId id="369" r:id="rId63"/>
    <p:sldId id="364" r:id="rId64"/>
    <p:sldId id="365" r:id="rId65"/>
    <p:sldId id="417" r:id="rId66"/>
    <p:sldId id="419" r:id="rId67"/>
    <p:sldId id="539" r:id="rId68"/>
    <p:sldId id="541" r:id="rId69"/>
    <p:sldId id="542" r:id="rId7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C66"/>
    <a:srgbClr val="FFDC77"/>
    <a:srgbClr val="006901"/>
    <a:srgbClr val="007701"/>
    <a:srgbClr val="003F00"/>
    <a:srgbClr val="C30101"/>
    <a:srgbClr val="0000FF"/>
    <a:srgbClr val="000000"/>
    <a:srgbClr val="FF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2/3/17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2/3/17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31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52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53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54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56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65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66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67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68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69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2/3/17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2/3/17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2/3/17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2/3/17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4.png"/><Relationship Id="rId1" Type="http://schemas.openxmlformats.org/officeDocument/2006/relationships/video" Target="file://localhost/Users/marcianeel/Desktop/SCMEA%202016%20R&amp;R%20PPT%20Videos:Graphics/PPT%20Slide%2032%20Elementary%20Band%20at%20HS%20Hafltime%20Show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7.png"/><Relationship Id="rId1" Type="http://schemas.openxmlformats.org/officeDocument/2006/relationships/video" Target="file://localhost/Users/marcianeel/Desktop/SCMEA%202016%20R&amp;R%20PPT%20Videos:Graphics/PPT%20Slide%2040%20Mariachi%20Performance:Bailey.mov" TargetMode="Externa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2.png"/><Relationship Id="rId1" Type="http://schemas.openxmlformats.org/officeDocument/2006/relationships/video" Target="file://localhost/Users/marcianeel/Desktop/SCMEA%202016%20R&amp;R%20PPT%20Videos:Graphics/PPT%20Slide%2046%20The%20Parent%20Band.mp4" TargetMode="Externa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8.png"/><Relationship Id="rId1" Type="http://schemas.openxmlformats.org/officeDocument/2006/relationships/video" Target="file://localhost/Users/marcianeel/Desktop/Projects/NJMEA%202016/NJMEA%20R&amp;R%20PPT,%20Video,%20Graphics/NJMEA%202016%20R&amp;R%20PPT%20Videos:Graphics/PPT%20Slide%2045%20Why%20Kids%20Stay%20in%20Band.mp4" TargetMode="Externa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5.pn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68.png"/><Relationship Id="rId1" Type="http://schemas.openxmlformats.org/officeDocument/2006/relationships/video" Target="file://localhost/Users/marcianeel/Desktop/Projects/NJMEA%202016/NJMEA%20R&amp;R%20PPT,%20Video,%20Graphics/NJMEA%202016%20R&amp;R%20PPT%20Videos:Graphics/PPT%20Slide%2053%20There%20Is%20A%20Place.mp4" TargetMode="Externa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73.png"/><Relationship Id="rId1" Type="http://schemas.openxmlformats.org/officeDocument/2006/relationships/video" Target="file://localhost/Users/marcianeel/Desktop/SCMEA%202016%20R&amp;R%20PPT%20Videos:Graphics/PPT%20Slide%2057%20First%20Performance%20Concert.mov" TargetMode="External"/><Relationship Id="rId2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24.png"/><Relationship Id="rId5" Type="http://schemas.openxmlformats.org/officeDocument/2006/relationships/image" Target="../media/image79.png"/><Relationship Id="rId1" Type="http://schemas.openxmlformats.org/officeDocument/2006/relationships/video" Target="file://localhost/Users/marcianeel/Desktop/SCMEA%202016%20R&amp;R%20PPT%20Videos:Graphics/RPPT%20Slide%2065%20DrTim.mp4" TargetMode="Externa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0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jpeg"/><Relationship Id="rId14" Type="http://schemas.openxmlformats.org/officeDocument/2006/relationships/image" Target="../media/image94.png"/><Relationship Id="rId15" Type="http://schemas.openxmlformats.org/officeDocument/2006/relationships/image" Target="../media/image24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jpeg"/><Relationship Id="rId10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jpeg"/><Relationship Id="rId14" Type="http://schemas.openxmlformats.org/officeDocument/2006/relationships/image" Target="../media/image94.png"/><Relationship Id="rId15" Type="http://schemas.openxmlformats.org/officeDocument/2006/relationships/image" Target="../media/image24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jpeg"/><Relationship Id="rId10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is an action-oriented, non-profit organization whose sole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7" descr="MAC Logo Transp Pic 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2349500"/>
            <a:ext cx="1587500" cy="34417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latin typeface="+mn-lt"/>
            </a:endParaRPr>
          </a:p>
        </p:txBody>
      </p:sp>
      <p:pic>
        <p:nvPicPr>
          <p:cNvPr id="9" name="Picture 8" descr="Bridging the Gap Cover: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19200"/>
            <a:ext cx="3352800" cy="463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+mn-lt"/>
              </a:rPr>
              <a:t>The 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362200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19400"/>
            <a:ext cx="25146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19400"/>
            <a:ext cx="2743200" cy="2743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8436" y="2362200"/>
            <a:ext cx="219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Bimm</a:t>
            </a:r>
            <a:endParaRPr lang="en-US" sz="3200" b="1" i="1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6750" y="2514600"/>
            <a:ext cx="319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Menghini</a:t>
            </a:r>
            <a:endParaRPr lang="en-US" sz="3200" b="1" i="1" dirty="0">
              <a:latin typeface="+mn-lt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71800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3727" y="2362200"/>
            <a:ext cx="2356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Marcia Neel</a:t>
            </a:r>
            <a:endParaRPr lang="en-US" sz="3200" b="1" i="1" dirty="0">
              <a:latin typeface="+mn-lt"/>
            </a:endParaRPr>
          </a:p>
        </p:txBody>
      </p:sp>
      <p:pic>
        <p:nvPicPr>
          <p:cNvPr id="13" name="Picture 12" descr="For MAC PP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977" y="3048000"/>
            <a:ext cx="2449623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78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Terry Shade</a:t>
            </a:r>
            <a:endParaRPr lang="en-US" sz="3200" b="1" i="1" dirty="0">
              <a:latin typeface="+mn-lt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819400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 Tells 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429000"/>
            <a:ext cx="2537209" cy="25654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+mn-lt"/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proven to:</a:t>
            </a:r>
          </a:p>
          <a:p>
            <a:endParaRPr lang="en-US" sz="4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      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Build confidence</a:t>
            </a:r>
            <a:endParaRPr lang="en-US" sz="40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(Harris Poll) 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become. </a:t>
            </a:r>
            <a:endParaRPr lang="en-US" sz="48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	</a:t>
            </a:r>
            <a:endParaRPr lang="en-US" sz="4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Aristotle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Thomas Jefferson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27000">
              <a:schemeClr val="bg1">
                <a:lumMod val="50000"/>
              </a:schemeClr>
            </a:gs>
            <a:gs pos="100000">
              <a:srgbClr val="FFFFFF"/>
            </a:gs>
            <a:gs pos="63000">
              <a:schemeClr val="bg1">
                <a:lumMod val="50000"/>
                <a:alpha val="64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248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b="1" i="1" dirty="0" err="1" smtClean="0">
                <a:latin typeface="+mn-lt"/>
              </a:rPr>
              <a:t>www.MusicAchievementCouncil.org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444" y="990600"/>
            <a:ext cx="799556" cy="99541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1295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30101"/>
                </a:solidFill>
                <a:latin typeface="+mn-lt"/>
              </a:rPr>
              <a:t>Marcia Neel</a:t>
            </a:r>
            <a:endParaRPr lang="en-US" sz="3600" b="1" dirty="0">
              <a:solidFill>
                <a:srgbClr val="C30101"/>
              </a:solidFill>
              <a:latin typeface="+mn-lt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40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1030"/>
          <p:cNvSpPr txBox="1">
            <a:spLocks noChangeArrowheads="1"/>
          </p:cNvSpPr>
          <p:nvPr/>
        </p:nvSpPr>
        <p:spPr bwMode="auto">
          <a:xfrm>
            <a:off x="0" y="5486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i="1" dirty="0" err="1" smtClean="0">
                <a:solidFill>
                  <a:srgbClr val="C30101"/>
                </a:solidFill>
                <a:latin typeface="+mn-lt"/>
              </a:rPr>
              <a:t>www.MusicEdConsultants.net</a:t>
            </a:r>
            <a:r>
              <a:rPr lang="en-US" sz="3200" b="1" i="1" dirty="0" smtClean="0">
                <a:solidFill>
                  <a:srgbClr val="C30101"/>
                </a:solidFill>
                <a:latin typeface="+mn-lt"/>
              </a:rPr>
              <a:t>/conference-materials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tangle 1030"/>
          <p:cNvSpPr txBox="1"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b="1" i="1" dirty="0" smtClean="0">
                <a:solidFill>
                  <a:srgbClr val="C30101"/>
                </a:solidFill>
                <a:latin typeface="+mn-lt"/>
              </a:rPr>
              <a:t>PPT, Session, and Videos will be Posted Online at: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315200" y="1344168"/>
            <a:ext cx="978408" cy="332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raisen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99" y="2057400"/>
            <a:ext cx="3880757" cy="876300"/>
          </a:xfrm>
          <a:prstGeom prst="rect">
            <a:avLst/>
          </a:prstGeom>
        </p:spPr>
      </p:pic>
      <p:pic>
        <p:nvPicPr>
          <p:cNvPr id="21" name="Picture 20" descr="ES_JWPepper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0" y="1905000"/>
            <a:ext cx="2019300" cy="1315202"/>
          </a:xfrm>
          <a:prstGeom prst="rect">
            <a:avLst/>
          </a:prstGeom>
        </p:spPr>
      </p:pic>
      <p:pic>
        <p:nvPicPr>
          <p:cNvPr id="26" name="Picture 25" descr="music and arts logo Square cop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300" y="3352800"/>
            <a:ext cx="1166841" cy="990600"/>
          </a:xfrm>
          <a:prstGeom prst="rect">
            <a:avLst/>
          </a:prstGeom>
        </p:spPr>
      </p:pic>
      <p:pic>
        <p:nvPicPr>
          <p:cNvPr id="29" name="Picture 28" descr="Leenman Logo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100" y="3276600"/>
            <a:ext cx="1600200" cy="1054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000" y="28956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Travis Payne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895600"/>
            <a:ext cx="177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Kathy </a:t>
            </a:r>
            <a:r>
              <a:rPr lang="en-US" b="1" dirty="0" err="1" smtClean="0">
                <a:latin typeface="+mn-lt"/>
              </a:rPr>
              <a:t>Fernandes</a:t>
            </a:r>
            <a:endParaRPr lang="en-US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9449" y="4355068"/>
            <a:ext cx="119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n-lt"/>
              </a:rPr>
              <a:t>Renier</a:t>
            </a:r>
            <a:r>
              <a:rPr lang="en-US" b="1" dirty="0" smtClean="0">
                <a:latin typeface="+mn-lt"/>
              </a:rPr>
              <a:t> Fee</a:t>
            </a:r>
            <a:endParaRPr lang="en-US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0" y="43550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Tracy </a:t>
            </a:r>
            <a:r>
              <a:rPr lang="en-US" b="1" dirty="0" err="1" smtClean="0">
                <a:latin typeface="+mn-lt"/>
              </a:rPr>
              <a:t>Leenman</a:t>
            </a:r>
            <a:endParaRPr lang="en-US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302125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 smtClean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Concert </a:t>
            </a: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1000" y="20574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10 pages of sample forms</a:t>
            </a:r>
            <a:endParaRPr lang="en-US" sz="3200" dirty="0" smtClean="0">
              <a:solidFill>
                <a:schemeClr val="bg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Guidelines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for</a:t>
            </a: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directors</a:t>
            </a: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 Materials Available for You to Use. . .        A Year-Round Planner</a:t>
            </a:r>
            <a:endParaRPr lang="en-US" sz="32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7955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48857" y="17083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295400"/>
            <a:ext cx="4648200" cy="4953000"/>
          </a:xfrm>
          <a:effec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Fundamental Beliefs of </a:t>
            </a:r>
            <a:b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Effective Recruiters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3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038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and nurture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Recruiting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95400"/>
            <a:ext cx="83820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REGULAR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visits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feeder programs/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EFFECTIVE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 Bulletin boards, school newsletters, PTA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and school announcements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, concert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programs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INCLUDING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recorder classes</a:t>
            </a:r>
          </a:p>
          <a:p>
            <a:pPr>
              <a:lnSpc>
                <a:spcPct val="90000"/>
              </a:lnSpc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REACH OUT!</a:t>
            </a:r>
          </a:p>
          <a:p>
            <a:pPr>
              <a:lnSpc>
                <a:spcPct val="90000"/>
              </a:lnSpc>
              <a:buNone/>
            </a:pPr>
            <a:endParaRPr lang="en-US" sz="1200" b="1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194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819817"/>
            <a:ext cx="2171700" cy="32634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32 Elementary Band at HS Hafltime Show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5200" y="16764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9906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HIGH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 fulfillment at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rehearsal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can be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FUN!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				</a:t>
            </a:r>
            <a:r>
              <a:rPr lang="en-US" sz="36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048000" cy="4700717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457325"/>
            <a:ext cx="4038600" cy="2587625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14400"/>
            <a:ext cx="4141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43325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70866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Presentation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Day/Aptitude Survey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77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Best in classroom </a:t>
            </a:r>
            <a:r>
              <a:rPr lang="en-US" sz="3200" dirty="0" smtClean="0">
                <a:solidFill>
                  <a:schemeClr val="bg1"/>
                </a:solidFill>
              </a:rPr>
              <a:t>setting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>
                <a:solidFill>
                  <a:schemeClr val="bg1"/>
                </a:solidFill>
              </a:rPr>
              <a:t>Show up </a:t>
            </a:r>
            <a:r>
              <a:rPr lang="en-US" sz="3459" dirty="0" smtClean="0">
                <a:solidFill>
                  <a:schemeClr val="bg1"/>
                </a:solidFill>
              </a:rPr>
              <a:t>unannounced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 smtClean="0">
                <a:solidFill>
                  <a:schemeClr val="bg1"/>
                </a:solidFill>
              </a:rPr>
              <a:t>Never </a:t>
            </a:r>
            <a:r>
              <a:rPr lang="en-US" sz="3459" dirty="0">
                <a:solidFill>
                  <a:schemeClr val="bg1"/>
                </a:solidFill>
              </a:rPr>
              <a:t>ask, “how many want to </a:t>
            </a:r>
            <a:r>
              <a:rPr lang="en-US" sz="3459" dirty="0" smtClean="0">
                <a:solidFill>
                  <a:schemeClr val="bg1"/>
                </a:solidFill>
              </a:rPr>
              <a:t>be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in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459" dirty="0" smtClean="0">
                <a:solidFill>
                  <a:schemeClr val="bg1"/>
                </a:solidFill>
              </a:rPr>
              <a:t>the band, choir</a:t>
            </a:r>
            <a:r>
              <a:rPr lang="en-US" sz="3459" dirty="0">
                <a:solidFill>
                  <a:schemeClr val="bg1"/>
                </a:solidFill>
              </a:rPr>
              <a:t>, orchestra. . .</a:t>
            </a:r>
            <a:r>
              <a:rPr lang="en-US" sz="3459" dirty="0" smtClean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        </a:t>
            </a:r>
            <a:r>
              <a:rPr lang="en-US" sz="3459" b="1" u="sng" dirty="0" smtClean="0">
                <a:solidFill>
                  <a:schemeClr val="bg1"/>
                </a:solidFill>
                <a:ea typeface="ＭＳ Ｐゴシック" charset="-128"/>
              </a:rPr>
              <a:t>Instead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, ask for a show of hands, “how 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      many of you want to </a:t>
            </a:r>
            <a:r>
              <a:rPr lang="en-US" sz="3459" b="1" i="1" u="sng" dirty="0" smtClean="0">
                <a:solidFill>
                  <a:srgbClr val="FFFF00"/>
                </a:solidFill>
                <a:ea typeface="ＭＳ Ｐゴシック" charset="-128"/>
              </a:rPr>
              <a:t>try 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an instrument?”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081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Keep presentation short (30 minutes)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BE ENTHUSIASTIC!!!!</a:t>
            </a:r>
            <a:r>
              <a:rPr lang="en-US" sz="3200" b="1" dirty="0" smtClean="0">
                <a:solidFill>
                  <a:srgbClr val="FFFF00"/>
                </a:solidFill>
              </a:rPr>
              <a:t>!     SMILE!!!!!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0847" y="152400"/>
            <a:ext cx="2084553" cy="243840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4825" y="6248400"/>
            <a:ext cx="34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dirty="0" smtClean="0">
              <a:solidFill>
                <a:srgbClr val="FFFFFF"/>
              </a:solidFill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7600" y="685800"/>
            <a:ext cx="54864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Make the time to have each 4th grader touch, hold, and play </a:t>
            </a:r>
            <a:r>
              <a:rPr lang="en-US" dirty="0" smtClean="0">
                <a:solidFill>
                  <a:srgbClr val="FFFF00"/>
                </a:solidFill>
              </a:rPr>
              <a:t>three instruments </a:t>
            </a:r>
            <a:r>
              <a:rPr lang="en-US" dirty="0" smtClean="0">
                <a:solidFill>
                  <a:srgbClr val="FFFFFF"/>
                </a:solidFill>
              </a:rPr>
              <a:t>of their choice and then send a </a:t>
            </a:r>
            <a:r>
              <a:rPr lang="en-US" dirty="0" smtClean="0">
                <a:solidFill>
                  <a:srgbClr val="FFFF00"/>
                </a:solidFill>
              </a:rPr>
              <a:t>personal letter </a:t>
            </a:r>
            <a:r>
              <a:rPr lang="en-US" dirty="0" smtClean="0">
                <a:solidFill>
                  <a:srgbClr val="FFFFFF"/>
                </a:solidFill>
              </a:rPr>
              <a:t>home with each student letting the parents know which instrument their child had success on. . .</a:t>
            </a:r>
            <a:r>
              <a:rPr lang="en-US" dirty="0" smtClean="0">
                <a:solidFill>
                  <a:srgbClr val="FFFF00"/>
                </a:solidFill>
              </a:rPr>
              <a:t>your instrumental numbers go through the roof!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6576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066800"/>
            <a:ext cx="3461657" cy="3657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914400"/>
            <a:ext cx="50292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Letters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Keep </a:t>
            </a:r>
            <a:r>
              <a:rPr lang="en-US" dirty="0">
                <a:solidFill>
                  <a:schemeClr val="bg1"/>
                </a:solidFill>
              </a:rPr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details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expectations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Meeting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Involve </a:t>
            </a:r>
            <a:r>
              <a:rPr lang="en-US" dirty="0">
                <a:solidFill>
                  <a:schemeClr val="bg1"/>
                </a:solidFill>
              </a:rPr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Provide advocacy </a:t>
            </a:r>
            <a:r>
              <a:rPr lang="en-US" dirty="0" smtClean="0">
                <a:solidFill>
                  <a:srgbClr val="FFFF00"/>
                </a:solidFill>
              </a:rPr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8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Child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Increase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Base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9" descr="Monaco MS Mariachi Trumpet S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066800"/>
            <a:ext cx="5943600" cy="3200400"/>
          </a:xfrm>
          <a:prstGeom prst="rect">
            <a:avLst/>
          </a:prstGeom>
        </p:spPr>
      </p:pic>
      <p:pic>
        <p:nvPicPr>
          <p:cNvPr id="12" name="Picture 11" descr="Monaco MS Mariachi Girl Sing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18" y="1066800"/>
            <a:ext cx="3001982" cy="41465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3" name="Picture 12" descr="Screen Shot 2016-02-18 at 6.41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3568700"/>
            <a:ext cx="3251200" cy="2451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812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Bailey MS Mariachi Program –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 2</a:t>
            </a:r>
            <a:endParaRPr lang="en-US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PT Slide 40 Mariachi Performance:Baile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158240"/>
            <a:ext cx="7315200" cy="493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YoureInvitedGo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-152400"/>
            <a:ext cx="2743200" cy="1772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2192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CC66"/>
                </a:solidFill>
                <a:latin typeface="+mn-lt"/>
              </a:rPr>
              <a:t>National Mariachi Workshops for Educators®</a:t>
            </a:r>
            <a:endParaRPr lang="en-US" sz="4400" i="1" dirty="0">
              <a:solidFill>
                <a:srgbClr val="FFCC66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5572" y="2590800"/>
            <a:ext cx="9209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C66"/>
                </a:solidFill>
                <a:latin typeface="+mn-lt"/>
              </a:rPr>
              <a:t>June 26 - 30, 2017</a:t>
            </a:r>
          </a:p>
        </p:txBody>
      </p:sp>
      <p:pic>
        <p:nvPicPr>
          <p:cNvPr id="13" name="Picture 12" descr="__48130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505200"/>
            <a:ext cx="1625600" cy="1580941"/>
          </a:xfrm>
          <a:prstGeom prst="rect">
            <a:avLst/>
          </a:prstGeom>
        </p:spPr>
      </p:pic>
      <p:pic>
        <p:nvPicPr>
          <p:cNvPr id="14" name="Picture 13" descr="Screen Shot 2016-02-19 at 11.02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590800"/>
            <a:ext cx="1981200" cy="225114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5725180"/>
            <a:ext cx="8493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C66"/>
                </a:solidFill>
                <a:latin typeface="+mj-lt"/>
              </a:rPr>
              <a:t>www. musicedconsultants.net/2017-mariachi-workshops</a:t>
            </a:r>
            <a:endParaRPr lang="en-US" sz="2800" dirty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16" name="Picture 15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276995"/>
            <a:ext cx="818025" cy="1018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</a:t>
            </a:r>
            <a:r>
              <a:rPr lang="en-US" sz="40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NORMAL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313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2305" y="63246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62992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49530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engaged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PT Slide 46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097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sz="4444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PT Slide 45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0668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41148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Provide a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the day they receive their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instruments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86200"/>
            <a:ext cx="2286000" cy="20129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886200"/>
            <a:ext cx="2514600" cy="200977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3200400"/>
            <a:ext cx="4114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appreciation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572000"/>
            <a:ext cx="4114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Give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recognition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8" grpId="0" build="p" autoUpdateAnimBg="0"/>
      <p:bldP spid="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502920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Developing group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pride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Improving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with parents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Evaluating yourself continually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“What else?”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Understanding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as an individual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Being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enthusiastic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engaging lessons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 each rehearsal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505200" cy="39624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Show interest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IBA Exit Survey</a:t>
            </a: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Story:  Foothill HS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57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600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39624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saw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immediate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first performance just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6-7 weeks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after they started?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to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was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447800"/>
            <a:ext cx="4445000" cy="2895600"/>
          </a:xfrm>
          <a:prstGeom prst="rect">
            <a:avLst/>
          </a:prstGeom>
          <a:ln>
            <a:noFill/>
          </a:ln>
          <a:effectLst>
            <a:reflection stA="63000" endPos="66000" dist="12700" dir="5400000" sy="-100000" algn="bl" rotWithShape="0"/>
            <a:softEdge rad="112500"/>
          </a:effectLst>
        </p:spPr>
      </p:pic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766465" y="917963"/>
            <a:ext cx="2997200" cy="4495800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676400"/>
            <a:ext cx="4724400" cy="2743200"/>
          </a:xfrm>
        </p:spPr>
        <p:txBody>
          <a:bodyPr>
            <a:no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4000" b="1" dirty="0" smtClean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4000" b="1" dirty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scripted demonstration of what your students have learned</a:t>
            </a:r>
          </a:p>
        </p:txBody>
      </p:sp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 Concert for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383900" y="1422609"/>
            <a:ext cx="1917477" cy="290171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1676400"/>
            <a:ext cx="4038600" cy="2133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4D9AFF"/>
                </a:solidFill>
                <a:latin typeface="+mn-lt"/>
              </a:rPr>
              <a:t>May be the best performance in terms of excitement and audience</a:t>
            </a:r>
            <a:r>
              <a:rPr lang="en-US" sz="3200" i="1" dirty="0">
                <a:solidFill>
                  <a:srgbClr val="4D9AFF"/>
                </a:solidFill>
                <a:latin typeface="+mn-lt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06663" cy="3200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  <a:latin typeface="+mn-lt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+mn-lt"/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  <a:latin typeface="+mn-lt"/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6" name="PPT Slide 57 First Performance Concer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timing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practice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more prior to a 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performance</a:t>
            </a:r>
            <a:endParaRPr lang="en-US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107623" y="1143425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4800600"/>
            <a:ext cx="8610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-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parents!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3733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Parents will be </a:t>
            </a:r>
            <a:r>
              <a:rPr lang="en-US" sz="2800" b="1" i="1" u="sng" dirty="0" smtClean="0">
                <a:solidFill>
                  <a:srgbClr val="FFFF00"/>
                </a:solidFill>
                <a:latin typeface="Times New Roman" charset="0"/>
              </a:rPr>
              <a:t>amazed</a:t>
            </a:r>
            <a:r>
              <a:rPr lang="en-US" sz="2800" i="1" dirty="0" smtClean="0">
                <a:solidFill>
                  <a:srgbClr val="FFFF00"/>
                </a:solidFill>
                <a:latin typeface="Times New Roman" charset="0"/>
              </a:rPr>
              <a:t>! Most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have no idea how much their child has learned based on what they hear at home!</a:t>
            </a:r>
          </a:p>
        </p:txBody>
      </p:sp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47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447800"/>
            <a:ext cx="6324600" cy="34290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applause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is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infectious</a:t>
            </a:r>
          </a:p>
        </p:txBody>
      </p:sp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FFFF00"/>
                </a:solidFill>
                <a:latin typeface="Times New Roman" charset="0"/>
              </a:rPr>
              <a:t>early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3963093" cy="238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6002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5105400"/>
            <a:ext cx="50292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Available at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Hal Leonard </a:t>
            </a: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or through your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Local Dealer</a:t>
            </a:r>
            <a:endParaRPr lang="en-US" sz="3200" b="1" i="1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44894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Performance Concert </a:t>
            </a:r>
            <a:r>
              <a:rPr lang="en-US" b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600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Check Out All of Our Online Resources</a:t>
            </a:r>
            <a:endParaRPr lang="en-US" sz="3600" b="1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2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 at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BandDirector.com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pic>
        <p:nvPicPr>
          <p:cNvPr id="8" name="RPPT Slide 65 DrTi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66800" y="2590800"/>
            <a:ext cx="7188200" cy="404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1448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73571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7297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070805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www.nafme.org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/my-classroom/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music-achievement-council-resources-educators/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musicedconsultants.net</a:t>
            </a:r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" name="Picture 10" descr="ESSA-im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524000"/>
            <a:ext cx="6311900" cy="4701051"/>
          </a:xfrm>
          <a:prstGeom prst="rect">
            <a:avLst/>
          </a:prstGeom>
        </p:spPr>
      </p:pic>
      <p:pic>
        <p:nvPicPr>
          <p:cNvPr id="7" name="Picture 6" descr="Screen Shot 2017-02-02 at 12.51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371600"/>
            <a:ext cx="889000" cy="4965700"/>
          </a:xfrm>
          <a:prstGeom prst="rect">
            <a:avLst/>
          </a:prstGeom>
        </p:spPr>
      </p:pic>
      <p:pic>
        <p:nvPicPr>
          <p:cNvPr id="8" name="Picture 7" descr="Screen Shot 2017-02-02 at 12.51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1358900"/>
            <a:ext cx="889000" cy="4965700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1295400" y="1295400"/>
            <a:ext cx="6553200" cy="5562600"/>
          </a:xfrm>
          <a:prstGeom prst="fram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004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004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  <a:latin typeface="+mn-lt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  <a:latin typeface="+mn-lt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latin typeface="+mn-lt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112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7840</TotalTime>
  <Words>2429</Words>
  <Application>Microsoft Macintosh PowerPoint</Application>
  <PresentationFormat>On-screen Show (4:3)</PresentationFormat>
  <Paragraphs>471</Paragraphs>
  <Slides>69</Slides>
  <Notes>51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</vt:lpstr>
      <vt:lpstr>Slide 28</vt:lpstr>
      <vt:lpstr>Fundamental Beliefs of  Effective Recruiters</vt:lpstr>
      <vt:lpstr>Key Steps in Recruiting:  Attracting Students. . .</vt:lpstr>
      <vt:lpstr>Key Steps in Recruiting Recruiting is a YEAR-ROUND process including: 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Day/Aptitude Survey </vt:lpstr>
      <vt:lpstr>Follow-up idea #1 from:  Jeff Scott &amp; Emily Wilkinson, ALMEA </vt:lpstr>
      <vt:lpstr>Follow-up idea from:  Chris Crone, PAMEA </vt:lpstr>
      <vt:lpstr>Engage Parent Support</vt:lpstr>
      <vt:lpstr>Increase Your Base</vt:lpstr>
      <vt:lpstr>Bailey MS Mariachi Program – Year 2</vt:lpstr>
      <vt:lpstr>Slide 41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Keeping Your New Recruits</vt:lpstr>
      <vt:lpstr>   Keeping Your New Recruits   Why Do Kids Stay?  Let’s Ask THEM!</vt:lpstr>
      <vt:lpstr>Retention: Keys to Success</vt:lpstr>
      <vt:lpstr>Actions That Help Retain Students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Why Should Students Continue?  Tell Your OWN Story:  Foothill HS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62</vt:lpstr>
      <vt:lpstr>Slide 63</vt:lpstr>
      <vt:lpstr>Put the Date on Your Calendar! Schedule First Performance Concert NOW!</vt:lpstr>
      <vt:lpstr>M.A.C. Wants to Help. . .   Check Out All of Our Online Resources</vt:lpstr>
      <vt:lpstr>Got SMART Phone? </vt:lpstr>
      <vt:lpstr>Got SMART Phone? </vt:lpstr>
      <vt:lpstr>Slide 68</vt:lpstr>
      <vt:lpstr>Slide 69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1473</cp:revision>
  <dcterms:created xsi:type="dcterms:W3CDTF">2017-02-03T17:25:06Z</dcterms:created>
  <dcterms:modified xsi:type="dcterms:W3CDTF">2017-02-03T17:48:04Z</dcterms:modified>
</cp:coreProperties>
</file>