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49.xml" ContentType="application/vnd.openxmlformats-officedocument.presentationml.slide+xml"/>
  <Override PartName="/ppt/notesSlides/notesSlide30.xml" ContentType="application/vnd.openxmlformats-officedocument.presentationml.notesSlide+xml"/>
  <Default Extension="bin" ContentType="application/vnd.openxmlformats-officedocument.presentationml.printerSettings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46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5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notesSlides/notesSlide49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3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48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.xml" ContentType="application/vnd.openxmlformats-officedocument.presentationml.slide+xml"/>
  <Override PartName="/ppt/notesSlides/notesSlide39.xml" ContentType="application/vnd.openxmlformats-officedocument.presentationml.notesSlide+xml"/>
  <Default Extension="png" ContentType="image/png"/>
  <Override PartName="/ppt/notesSlides/notesSlide25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52"/>
  </p:notesMasterIdLst>
  <p:sldIdLst>
    <p:sldId id="287" r:id="rId2"/>
    <p:sldId id="361" r:id="rId3"/>
    <p:sldId id="290" r:id="rId4"/>
    <p:sldId id="291" r:id="rId5"/>
    <p:sldId id="362" r:id="rId6"/>
    <p:sldId id="263" r:id="rId7"/>
    <p:sldId id="264" r:id="rId8"/>
    <p:sldId id="319" r:id="rId9"/>
    <p:sldId id="297" r:id="rId10"/>
    <p:sldId id="294" r:id="rId11"/>
    <p:sldId id="308" r:id="rId12"/>
    <p:sldId id="327" r:id="rId13"/>
    <p:sldId id="325" r:id="rId14"/>
    <p:sldId id="331" r:id="rId15"/>
    <p:sldId id="309" r:id="rId16"/>
    <p:sldId id="333" r:id="rId17"/>
    <p:sldId id="363" r:id="rId18"/>
    <p:sldId id="364" r:id="rId19"/>
    <p:sldId id="334" r:id="rId20"/>
    <p:sldId id="342" r:id="rId21"/>
    <p:sldId id="343" r:id="rId22"/>
    <p:sldId id="344" r:id="rId23"/>
    <p:sldId id="345" r:id="rId24"/>
    <p:sldId id="347" r:id="rId25"/>
    <p:sldId id="353" r:id="rId26"/>
    <p:sldId id="368" r:id="rId27"/>
    <p:sldId id="369" r:id="rId28"/>
    <p:sldId id="377" r:id="rId29"/>
    <p:sldId id="357" r:id="rId30"/>
    <p:sldId id="358" r:id="rId31"/>
    <p:sldId id="366" r:id="rId32"/>
    <p:sldId id="359" r:id="rId33"/>
    <p:sldId id="367" r:id="rId34"/>
    <p:sldId id="346" r:id="rId35"/>
    <p:sldId id="365" r:id="rId36"/>
    <p:sldId id="352" r:id="rId37"/>
    <p:sldId id="370" r:id="rId38"/>
    <p:sldId id="371" r:id="rId39"/>
    <p:sldId id="372" r:id="rId40"/>
    <p:sldId id="379" r:id="rId41"/>
    <p:sldId id="380" r:id="rId42"/>
    <p:sldId id="378" r:id="rId43"/>
    <p:sldId id="381" r:id="rId44"/>
    <p:sldId id="382" r:id="rId45"/>
    <p:sldId id="374" r:id="rId46"/>
    <p:sldId id="375" r:id="rId47"/>
    <p:sldId id="350" r:id="rId48"/>
    <p:sldId id="324" r:id="rId49"/>
    <p:sldId id="332" r:id="rId50"/>
    <p:sldId id="283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40008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vertBarState="maximized"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688" y="2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9807F-1B59-5D48-9198-CD0E92E8D150}" type="datetimeFigureOut">
              <a:rPr lang="en-US" smtClean="0"/>
              <a:pPr/>
              <a:t>11/13/15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2F61B-FE65-334F-8B66-348BB264E5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89E9D4-7356-4F43-9922-631A94403888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B21A8-3DA3-214A-9797-136325493D6C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50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CD09CA-963B-2B40-B397-71E9B1C07EED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9E4657-4E06-3349-94F7-A7E49DC671CF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9E4657-4E06-3349-94F7-A7E49DC671CF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9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B78E2-8A96-0B41-A0CB-AE8C9296A8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A82E6-281A-124E-A729-176BA7773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A4CD3-7B1F-6447-BD82-9257B73D23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13142-2954-DF4B-BB03-9447E96C65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DE2E8-4906-B94D-95C5-473ED83A2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6C6DF-B193-A247-8240-1338E4A8FF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9FD9D-CAE8-9249-A7CC-E7C76D0955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E288A-001F-6C4E-BCF1-006B03946E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B8777-3A1E-EA45-9372-B3403EA4D9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15B1F-444C-004A-B475-5AFABBE31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02ED0-5C30-AD46-B7F5-B62C74A374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003B3B"/>
            </a:gs>
            <a:gs pos="50000">
              <a:srgbClr val="008080"/>
            </a:gs>
            <a:gs pos="100000">
              <a:srgbClr val="003B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6002DBDC-9FAC-CF4C-82AF-77CB7DB795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" pitchFamily="-104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-104" charset="2"/>
        <a:buChar char="w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" pitchFamily="-104" charset="2"/>
        <a:buChar char="w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-104" charset="2"/>
        <a:buChar char="w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" pitchFamily="-104" charset="2"/>
        <a:buChar char="w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pitchFamily="-109" charset="2"/>
        <a:buChar char="w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pitchFamily="-109" charset="2"/>
        <a:buChar char="w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pitchFamily="-109" charset="2"/>
        <a:buChar char="w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pitchFamily="-109" charset="2"/>
        <a:buChar char="w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5.png"/><Relationship Id="rId1" Type="http://schemas.openxmlformats.org/officeDocument/2006/relationships/video" Target="file://localhost/Users/marcianeel/Desktop/3%20PCMEA%20Is%20THAT%20What%20You're%20Wearing%3F/Videos%20for%20PCMEA%20Is%20THAT%20What%20You're%20Wearing%3F/%20Slide%202%20Is%20THAT%3F%20Communication%20Problems.mp4" TargetMode="External"/><Relationship Id="rId2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6.png"/><Relationship Id="rId1" Type="http://schemas.openxmlformats.org/officeDocument/2006/relationships/video" Target="file://localhost/Users/marcianeel/Desktop/3%20PCMEA%20Is%20THAT%20What%20You're%20Wearing%3F/Videos%20for%20PCMEA%20Is%20THAT%20What%20You're%20Wearing%3F/%20Slide%203%20Is%20THAT%3F%20Can%20you%20hear%20me%20now.mp4" TargetMode="External"/><Relationship Id="rId2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marcianeel/Desktop/3%20PCMEA%20Is%20THAT%20What%20You're%20Wearing%3F/Videos%20for%20PCMEA%20Is%20THAT%20What%20You're%20Wearing%3F/%20Slide%2015%20Is%20THAT%3F%20Little%20Girl%20Conducting%20at%20Church.mp4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4" Type="http://schemas.openxmlformats.org/officeDocument/2006/relationships/image" Target="../media/image50.png"/><Relationship Id="rId1" Type="http://schemas.openxmlformats.org/officeDocument/2006/relationships/video" Target="file://localhost/Users/marcianeel/Desktop/Projects/%20USE%20in%20Presentations%3F/Videos/Dorothy%20Custer:.mp4" TargetMode="External"/><Relationship Id="rId2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0.png"/><Relationship Id="rId1" Type="http://schemas.openxmlformats.org/officeDocument/2006/relationships/video" Target="file://localhost/Users/marcianeel/Desktop/3%20PCMEA%20Is%20THAT%20What%20You're%20Wearing%3F/Videos%20for%20PCMEA%20Is%20THAT%20What%20You're%20Wearing%3F/%20Slide%206%20Is%20THAT%3F%20Result-driven%20Communication.mp4" TargetMode="External"/><Relationship Id="rId2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52400"/>
            <a:ext cx="9144000" cy="990600"/>
          </a:xfrm>
        </p:spPr>
        <p:txBody>
          <a:bodyPr/>
          <a:lstStyle/>
          <a:p>
            <a:pPr eaLnBrk="1" hangingPunct="1">
              <a:buFont typeface="Wingdings" charset="2"/>
              <a:buNone/>
              <a:defRPr/>
            </a:pPr>
            <a:r>
              <a:rPr lang="en-US" sz="4400" b="1" i="1" dirty="0" smtClean="0">
                <a:solidFill>
                  <a:srgbClr val="FFFF00"/>
                </a:solidFill>
                <a:latin typeface="Times New Roman" charset="0"/>
              </a:rPr>
              <a:t>Is </a:t>
            </a:r>
            <a:r>
              <a:rPr lang="en-US" sz="4400" b="1" i="1" u="sng" dirty="0" smtClean="0">
                <a:solidFill>
                  <a:srgbClr val="FFFF00"/>
                </a:solidFill>
                <a:latin typeface="Times New Roman" charset="0"/>
              </a:rPr>
              <a:t>THAT </a:t>
            </a:r>
            <a:r>
              <a:rPr lang="en-US" sz="4400" b="1" i="1" dirty="0" smtClean="0">
                <a:solidFill>
                  <a:srgbClr val="FFFF00"/>
                </a:solidFill>
                <a:latin typeface="Times New Roman" charset="0"/>
              </a:rPr>
              <a:t>What You’re Wearing?</a:t>
            </a:r>
            <a:endParaRPr lang="en-US" sz="4400" dirty="0"/>
          </a:p>
        </p:txBody>
      </p:sp>
      <p:sp>
        <p:nvSpPr>
          <p:cNvPr id="14339" name="Rectangle 6"/>
          <p:cNvSpPr>
            <a:spLocks noChangeArrowheads="1"/>
          </p:cNvSpPr>
          <p:nvPr/>
        </p:nvSpPr>
        <p:spPr bwMode="auto">
          <a:xfrm>
            <a:off x="0" y="4757738"/>
            <a:ext cx="914400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Times New Roman" pitchFamily="-104" charset="0"/>
              </a:rPr>
              <a:t>Marcia Neel</a:t>
            </a:r>
            <a:endParaRPr lang="en-US" sz="3200" dirty="0" smtClean="0">
              <a:solidFill>
                <a:srgbClr val="FFFF00"/>
              </a:solidFill>
              <a:latin typeface="Times New Roman" pitchFamily="-104" charset="0"/>
            </a:endParaRPr>
          </a:p>
          <a:p>
            <a:pPr algn="ctr"/>
            <a:r>
              <a:rPr lang="en-US" sz="3200" dirty="0" smtClean="0">
                <a:solidFill>
                  <a:srgbClr val="FFFF00"/>
                </a:solidFill>
                <a:latin typeface="Times New Roman" pitchFamily="-104" charset="0"/>
              </a:rPr>
              <a:t>November 15, 2015</a:t>
            </a:r>
            <a:endParaRPr lang="en-US" dirty="0"/>
          </a:p>
        </p:txBody>
      </p:sp>
      <p:sp>
        <p:nvSpPr>
          <p:cNvPr id="14342" name="Rectangle 10"/>
          <p:cNvSpPr>
            <a:spLocks noChangeArrowheads="1"/>
          </p:cNvSpPr>
          <p:nvPr/>
        </p:nvSpPr>
        <p:spPr bwMode="auto">
          <a:xfrm>
            <a:off x="339122" y="5790983"/>
            <a:ext cx="868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i="1" dirty="0" err="1" smtClean="0">
                <a:solidFill>
                  <a:srgbClr val="FFFF00"/>
                </a:solidFill>
                <a:latin typeface="Times New Roman" pitchFamily="-104" charset="0"/>
              </a:rPr>
              <a:t>marcia@musicedconsultants.net</a:t>
            </a:r>
            <a:endParaRPr lang="en-US" sz="2800" i="1" dirty="0" smtClean="0">
              <a:solidFill>
                <a:srgbClr val="FFFF00"/>
              </a:solidFill>
              <a:latin typeface="Times New Roman" pitchFamily="-104" charset="0"/>
            </a:endParaRPr>
          </a:p>
          <a:p>
            <a:pPr algn="ctr"/>
            <a:r>
              <a:rPr lang="en-US" sz="2800" i="1" dirty="0" err="1" smtClean="0">
                <a:solidFill>
                  <a:srgbClr val="FFFF00"/>
                </a:solidFill>
                <a:latin typeface="Times New Roman" pitchFamily="-104" charset="0"/>
              </a:rPr>
              <a:t>www.musiceducationconsultants.net</a:t>
            </a:r>
            <a:endParaRPr lang="en-US" sz="2800" i="1" dirty="0">
              <a:latin typeface="Times New Roman" pitchFamily="-104" charset="0"/>
            </a:endParaRPr>
          </a:p>
        </p:txBody>
      </p:sp>
      <p:sp>
        <p:nvSpPr>
          <p:cNvPr id="14343" name="Rectangle 1032"/>
          <p:cNvSpPr>
            <a:spLocks noChangeArrowheads="1"/>
          </p:cNvSpPr>
          <p:nvPr/>
        </p:nvSpPr>
        <p:spPr bwMode="auto">
          <a:xfrm>
            <a:off x="1143000" y="43005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1190625"/>
            <a:ext cx="9144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I Can’t Hear You</a:t>
            </a:r>
            <a:r>
              <a:rPr kumimoji="0" lang="en-US" sz="4400" b="1" i="1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–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4400" b="1" i="1" u="none" strike="noStrike" kern="0" cap="none" spc="0" normalizeH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You’re SCREAMING!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89400" y="835967"/>
            <a:ext cx="842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a.k.a.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9" name="Picture 8" descr="PCMEA Transparent 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949" y="3153622"/>
            <a:ext cx="2080551" cy="1680794"/>
          </a:xfrm>
          <a:prstGeom prst="rect">
            <a:avLst/>
          </a:prstGeom>
        </p:spPr>
      </p:pic>
      <p:pic>
        <p:nvPicPr>
          <p:cNvPr id="10" name="Picture 9" descr="Slides Logo Transparent cop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900" y="2871986"/>
            <a:ext cx="2730500" cy="1885752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44500" y="4670505"/>
            <a:ext cx="2303767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Avenir Book"/>
                <a:cs typeface="Avenir Book"/>
              </a:rPr>
              <a:t>University Park</a:t>
            </a:r>
          </a:p>
          <a:p>
            <a:pPr algn="ctr"/>
            <a:r>
              <a:rPr lang="en-US" sz="2400" dirty="0" smtClean="0">
                <a:solidFill>
                  <a:srgbClr val="0000FF"/>
                </a:solidFill>
                <a:latin typeface="Avenir Book"/>
                <a:cs typeface="Avenir Book"/>
              </a:rPr>
              <a:t>Allocation Committee</a:t>
            </a:r>
          </a:p>
        </p:txBody>
      </p:sp>
      <p:pic>
        <p:nvPicPr>
          <p:cNvPr id="12" name="Picture 11" descr="Transparent UPAC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00" y="3826094"/>
            <a:ext cx="2393950" cy="983954"/>
          </a:xfrm>
          <a:prstGeom prst="rect">
            <a:avLst/>
          </a:prstGeom>
        </p:spPr>
      </p:pic>
      <p:pic>
        <p:nvPicPr>
          <p:cNvPr id="13" name="Picture 12" descr="Screen Shot 2015-11-13 at 2.13.22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636710"/>
            <a:ext cx="3461957" cy="1153985"/>
          </a:xfrm>
          <a:prstGeom prst="rect">
            <a:avLst/>
          </a:prstGeom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176017" y="4680347"/>
            <a:ext cx="23037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dirty="0" smtClean="0">
                <a:latin typeface="Avenir Book"/>
                <a:cs typeface="Avenir Book"/>
              </a:rPr>
              <a:t>Peter Sides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0104" y="966056"/>
            <a:ext cx="85537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indent="-742950"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1. Connecting </a:t>
            </a:r>
            <a:r>
              <a:rPr lang="en-US" sz="3600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Increases Your Influence 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in</a:t>
            </a:r>
          </a:p>
          <a:p>
            <a:pPr marL="742950" indent="-742950"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Every Situation.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90104" y="1516735"/>
            <a:ext cx="866847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indent="-742950" algn="l"/>
            <a:r>
              <a:rPr lang="en-US" sz="3600" i="1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      </a:t>
            </a:r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                   set people up to connect</a:t>
            </a:r>
          </a:p>
          <a:p>
            <a:pPr marL="742950" indent="-742950" algn="l"/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with and receive your “message” 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or </a:t>
            </a:r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“vision.”     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8307" y="2919851"/>
            <a:ext cx="6364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a. With Students</a:t>
            </a:r>
          </a:p>
          <a:p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788307" y="4481971"/>
            <a:ext cx="6364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c. With Administrators</a:t>
            </a:r>
          </a:p>
          <a:p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788307" y="3672415"/>
            <a:ext cx="6364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b. With Parents</a:t>
            </a:r>
          </a:p>
          <a:p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788307" y="5344917"/>
            <a:ext cx="6364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d. With EVERYONE!</a:t>
            </a:r>
          </a:p>
          <a:p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28862" y="199765"/>
            <a:ext cx="91151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3020" y="930491"/>
            <a:ext cx="883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latin typeface="Times New Roman" pitchFamily="-104" charset="0"/>
              </a:rPr>
              <a:t>2. Connecting is </a:t>
            </a:r>
            <a:r>
              <a:rPr lang="en-US" sz="3600" u="sng" dirty="0" smtClean="0">
                <a:latin typeface="Times New Roman" pitchFamily="-104" charset="0"/>
              </a:rPr>
              <a:t>All About Others</a:t>
            </a:r>
            <a:r>
              <a:rPr lang="en-US" sz="3600" dirty="0" smtClean="0">
                <a:latin typeface="Times New Roman" pitchFamily="-104" charset="0"/>
              </a:rPr>
              <a:t>. . .</a:t>
            </a:r>
            <a:endParaRPr lang="en-US" sz="3200" i="1" dirty="0">
              <a:latin typeface="Times New Roman" pitchFamily="-10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321" y="3073674"/>
            <a:ext cx="3626350" cy="2406190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024671" y="3000312"/>
            <a:ext cx="21875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LISTEN!</a:t>
            </a:r>
            <a:endParaRPr lang="en-US" sz="3200" b="1" dirty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508436" y="3043119"/>
            <a:ext cx="16212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LOOK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033442" y="3000312"/>
            <a:ext cx="14647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STOP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8862" y="954508"/>
            <a:ext cx="8839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                                                          It begins    </a:t>
            </a:r>
          </a:p>
          <a:p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when the </a:t>
            </a:r>
            <a:r>
              <a:rPr lang="en-US" sz="3600" b="1" i="1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other </a:t>
            </a:r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person feels valued. 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304800" y="199765"/>
            <a:ext cx="838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10" y="948289"/>
            <a:ext cx="89538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2. Connecting is </a:t>
            </a:r>
            <a:r>
              <a:rPr lang="en-US" sz="3600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All About Others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</a:t>
            </a:r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. .It begins when the </a:t>
            </a:r>
            <a:r>
              <a:rPr lang="en-US" sz="3600" b="1" i="1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other </a:t>
            </a:r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person feels valued. 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42504" y="2410206"/>
            <a:ext cx="85537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a. Transfer the Vision</a:t>
            </a:r>
            <a:endParaRPr lang="en-US" sz="36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42504" y="3272437"/>
            <a:ext cx="85537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b. Walk Slowly Through the Halls	 </a:t>
            </a:r>
            <a:endParaRPr lang="en-US" sz="36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42504" y="4083841"/>
            <a:ext cx="85537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c. Develop Each “Team Member” as a Person  </a:t>
            </a:r>
            <a:endParaRPr lang="en-US" sz="36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42504" y="4940968"/>
            <a:ext cx="85537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d. Place People in their Strength Zones </a:t>
            </a:r>
            <a:endParaRPr lang="en-US" sz="36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13846" y="284685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5506" y="966056"/>
            <a:ext cx="85537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2. Connecting is All About Others</a:t>
            </a:r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. .It begins when the </a:t>
            </a:r>
            <a:r>
              <a:rPr lang="en-US" sz="3600" b="1" i="1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other </a:t>
            </a:r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person feels valued. 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42504" y="2512399"/>
            <a:ext cx="85537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e. Model the Behavior You Desire </a:t>
            </a:r>
            <a:endParaRPr lang="en-US" sz="36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42504" y="3354927"/>
            <a:ext cx="85537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f.  Reward for Results</a:t>
            </a:r>
            <a:endParaRPr lang="en-US" sz="36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42504" y="4186034"/>
            <a:ext cx="85537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g. See Everyone as a “10!”</a:t>
            </a:r>
            <a:endParaRPr lang="en-US" sz="36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8761" y="956017"/>
            <a:ext cx="838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3. Connecting </a:t>
            </a:r>
            <a:r>
              <a:rPr lang="en-US" sz="3600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Goes Beyond Words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748338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Body</a:t>
            </a:r>
          </a:p>
          <a:p>
            <a:pPr algn="ctr"/>
            <a:r>
              <a:rPr lang="en-US" sz="9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Language</a:t>
            </a:r>
            <a:endParaRPr lang="en-US" sz="96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8761" y="956017"/>
            <a:ext cx="838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3. Connecting </a:t>
            </a:r>
            <a:r>
              <a:rPr lang="en-US" sz="3600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Goes Beyond Words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011" y="1832682"/>
            <a:ext cx="4802917" cy="4521496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04800" y="1602348"/>
            <a:ext cx="3345211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                                                          …Your actions speak so loudly, I can’t hear what you’re saying!</a:t>
            </a:r>
            <a:endParaRPr lang="en-US" sz="32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8761" y="752817"/>
            <a:ext cx="838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3. Connecting </a:t>
            </a:r>
            <a:r>
              <a:rPr lang="en-US" sz="3600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Goes Beyond Words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04800" y="1373748"/>
            <a:ext cx="84059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…So what do clothes have to do with it?</a:t>
            </a:r>
            <a:endParaRPr lang="en-US" sz="32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121679"/>
            <a:ext cx="5080000" cy="3810000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71500" y="5931679"/>
            <a:ext cx="84059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Clothes aren’t actions!</a:t>
            </a:r>
            <a:endParaRPr lang="en-US" sz="32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053161" y="5931679"/>
            <a:ext cx="330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Or are they????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4" presetClass="entr" presetSubtype="0" accel="10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8761" y="752817"/>
            <a:ext cx="838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3. Connecting </a:t>
            </a:r>
            <a:r>
              <a:rPr lang="en-US" sz="3600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Goes Beyond Words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68300" y="1608013"/>
            <a:ext cx="840596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a.  Your “look” determines your 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brand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so</a:t>
            </a:r>
          </a:p>
          <a:p>
            <a:pPr algn="l"/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   you must pay attention to. . .  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8799" y="2808342"/>
            <a:ext cx="44069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	Your Attire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58799" y="3505473"/>
            <a:ext cx="62103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	Your Personal Grooming 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58799" y="4216672"/>
            <a:ext cx="44069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	Your Language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58799" y="4951903"/>
            <a:ext cx="44069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	Your Attitude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6" grpId="0"/>
      <p:bldP spid="8" grpId="0"/>
      <p:bldP spid="9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8761" y="752817"/>
            <a:ext cx="838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3. Connecting </a:t>
            </a:r>
            <a:r>
              <a:rPr lang="en-US" sz="3600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Goes Beyond Words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03200" y="1608013"/>
            <a:ext cx="8940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indent="-742950" algn="l">
              <a:buAutoNum type="alphaLcPeriod" startAt="2"/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“look” of your </a:t>
            </a:r>
            <a:r>
              <a:rPr lang="en-US" sz="36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students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determines </a:t>
            </a:r>
            <a:r>
              <a:rPr lang="en-US" sz="36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their 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brand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so you must pay attention to. . .  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95299" y="2871842"/>
            <a:ext cx="44069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	Their Attire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95299" y="3568973"/>
            <a:ext cx="62103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	Their Personal Grooming 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95299" y="4280172"/>
            <a:ext cx="44069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	Their Language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495299" y="5015403"/>
            <a:ext cx="44069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	Their Attitude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8" grpId="0"/>
      <p:bldP spid="9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8761" y="956017"/>
            <a:ext cx="838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NEVER – EVER WEAR.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676900" y="954648"/>
            <a:ext cx="28941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CROCKS</a:t>
            </a:r>
            <a:endParaRPr lang="en-US" sz="3200" b="1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0" y="1788835"/>
            <a:ext cx="5194300" cy="3636010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5513745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Crocks are for the beach – NOT the classroom</a:t>
            </a:r>
            <a:endParaRPr lang="en-US" sz="32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23388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Ever had trouble getting someone to</a:t>
            </a:r>
          </a:p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understand what you’re trying to say?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6" name=" Slide 2 Communication Problems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55700" y="1550026"/>
            <a:ext cx="6807200" cy="48126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8761" y="956017"/>
            <a:ext cx="838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NEVER – EVER WEAR.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676900" y="954648"/>
            <a:ext cx="28941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UGGS</a:t>
            </a:r>
            <a:endParaRPr lang="en-US" sz="3200" b="1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4800" y="5399445"/>
            <a:ext cx="840596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i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Uggs</a:t>
            </a:r>
            <a:r>
              <a:rPr lang="en-US" sz="32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are just glorified slippers. Slippers are </a:t>
            </a:r>
            <a:r>
              <a:rPr lang="en-US" sz="3200" i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PJs</a:t>
            </a:r>
            <a:r>
              <a:rPr lang="en-US" sz="32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</a:t>
            </a:r>
          </a:p>
          <a:p>
            <a:pPr algn="l"/>
            <a:r>
              <a:rPr lang="en-US" sz="32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Would you wear </a:t>
            </a:r>
            <a:r>
              <a:rPr lang="en-US" sz="3200" i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PJs</a:t>
            </a:r>
            <a:r>
              <a:rPr lang="en-US" sz="32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to conduct your ensemble?</a:t>
            </a:r>
            <a:endParaRPr lang="en-US" sz="32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653148"/>
            <a:ext cx="5219700" cy="3653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8761" y="956017"/>
            <a:ext cx="838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NEVER – EVER WEAR.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676900" y="954648"/>
            <a:ext cx="28941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SWEATS</a:t>
            </a:r>
            <a:endParaRPr lang="en-US" sz="3200" b="1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65100" y="5577245"/>
            <a:ext cx="840596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Sweats scream, “I’m lazy! Please fire me!”</a:t>
            </a:r>
            <a:endParaRPr lang="en-US" sz="32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926" y="1752600"/>
            <a:ext cx="4461974" cy="3748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8761" y="956017"/>
            <a:ext cx="838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NEVER – EVER WEAR.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676900" y="954648"/>
            <a:ext cx="3467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FACE TATOOS</a:t>
            </a:r>
            <a:endParaRPr lang="en-US" sz="3200" b="1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209801" y="5221357"/>
            <a:ext cx="419099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Just. . .don’t. . .do. . .it!</a:t>
            </a:r>
            <a:endParaRPr lang="en-US" sz="32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602348"/>
            <a:ext cx="2705100" cy="3530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8761" y="956017"/>
            <a:ext cx="838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NEVER – EVER WEAR.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676900" y="954648"/>
            <a:ext cx="3467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MESSAGE T’s</a:t>
            </a:r>
            <a:endParaRPr lang="en-US" sz="3200" b="1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65100" y="5640745"/>
            <a:ext cx="89789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Unless it’s promoting your Music Ed Program</a:t>
            </a:r>
            <a:endParaRPr lang="en-US" sz="32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716" y="1780148"/>
            <a:ext cx="2361184" cy="3689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0" y="956017"/>
            <a:ext cx="89168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NEVER – EVER WEAR.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511800" y="954648"/>
            <a:ext cx="3708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FLIP-FLOPS</a:t>
            </a:r>
            <a:endParaRPr lang="en-US" sz="3200" b="1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5640745"/>
            <a:ext cx="914399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Dressy sandals or casual loafers are fine!</a:t>
            </a:r>
            <a:endParaRPr lang="en-US" sz="32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400" y="1741845"/>
            <a:ext cx="4445000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0" y="956017"/>
            <a:ext cx="89168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NEVER – EVER WEAR.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511800" y="954648"/>
            <a:ext cx="3708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MESSY, </a:t>
            </a:r>
            <a:endParaRPr lang="en-US" sz="3200" b="1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" y="5625812"/>
            <a:ext cx="914399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Buy an iron or take your clothes to the laundry.</a:t>
            </a:r>
            <a:endParaRPr lang="en-US" sz="32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700" y="2247310"/>
            <a:ext cx="5613400" cy="3392446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-1" y="1600979"/>
            <a:ext cx="9143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WRINKLED, OR TORN CLOTHING</a:t>
            </a:r>
            <a:endParaRPr lang="en-US" sz="3200" b="1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0" y="956017"/>
            <a:ext cx="89168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NEVER – EVER WEAR.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511800" y="954648"/>
            <a:ext cx="3708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TOO MUCH        </a:t>
            </a:r>
          </a:p>
          <a:p>
            <a:pPr algn="l"/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        </a:t>
            </a:r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JEWELRY</a:t>
            </a:r>
            <a:endParaRPr lang="en-US" sz="3200" b="1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" y="5803612"/>
            <a:ext cx="914399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Loud, </a:t>
            </a:r>
            <a:r>
              <a:rPr lang="en-US" sz="3200" i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clanky</a:t>
            </a:r>
            <a:r>
              <a:rPr lang="en-US" sz="32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jewelry could create </a:t>
            </a:r>
          </a:p>
          <a:p>
            <a:pPr algn="ctr"/>
            <a:r>
              <a:rPr lang="en-US" sz="32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unwanted percussion</a:t>
            </a:r>
            <a:endParaRPr lang="en-US" sz="32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560" y="1602348"/>
            <a:ext cx="3853340" cy="42251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0" y="956017"/>
            <a:ext cx="89168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NEVER – EVER WEAR.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511800" y="954648"/>
            <a:ext cx="3708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ANYTHING TOO</a:t>
            </a:r>
          </a:p>
          <a:p>
            <a:pPr algn="l"/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  REVEALING!</a:t>
            </a:r>
            <a:endParaRPr lang="en-US" sz="3200" b="1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" y="5625812"/>
            <a:ext cx="914399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School is not the place to show off your abs </a:t>
            </a:r>
          </a:p>
          <a:p>
            <a:pPr algn="ctr"/>
            <a:r>
              <a:rPr lang="en-US" sz="32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or your extra cellulite</a:t>
            </a:r>
            <a:endParaRPr lang="en-US" sz="32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918" y="1780148"/>
            <a:ext cx="3824682" cy="3813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0" y="956017"/>
            <a:ext cx="89168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NEVER – EVER WEAR.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511800" y="954648"/>
            <a:ext cx="3708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DIRTY SHOES</a:t>
            </a:r>
            <a:endParaRPr lang="en-US" sz="3200" b="1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" y="5625812"/>
            <a:ext cx="914399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Get some p</a:t>
            </a:r>
            <a:r>
              <a:rPr lang="en-US" sz="32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olish and clean them to a high shine</a:t>
            </a:r>
            <a:endParaRPr lang="en-US" sz="32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449" y="1602348"/>
            <a:ext cx="5371532" cy="4023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65100" y="722985"/>
            <a:ext cx="89168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YOU ARE A PROFESSIONAL!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65100" y="4902200"/>
            <a:ext cx="840596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Students</a:t>
            </a:r>
            <a:r>
              <a:rPr lang="en-US" sz="32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, parents, and administrators</a:t>
            </a:r>
            <a:r>
              <a:rPr lang="en-US" sz="32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en-US" sz="32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take </a:t>
            </a:r>
            <a:r>
              <a:rPr lang="en-US" sz="32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you more seriously when you</a:t>
            </a:r>
            <a:r>
              <a:rPr lang="en-US" sz="32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en-US" sz="32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come </a:t>
            </a:r>
            <a:r>
              <a:rPr lang="en-US" sz="32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to work dressed as a professional</a:t>
            </a:r>
            <a:r>
              <a:rPr lang="en-US" sz="32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.</a:t>
            </a:r>
            <a:endParaRPr lang="en-US" sz="32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27160" y="1277813"/>
            <a:ext cx="8458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DRESS LIKE ONE!</a:t>
            </a:r>
            <a:endParaRPr lang="en-US" sz="3200" b="1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60" y="1967426"/>
            <a:ext cx="5411640" cy="29347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461" y="1949154"/>
            <a:ext cx="2071539" cy="2953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17863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You keep trying and trying and trying?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4" name=" Slide 3 Is THAT? Can you hear me now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06500" y="1066800"/>
            <a:ext cx="6718300" cy="523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0" y="956017"/>
            <a:ext cx="89168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PERSONAL GROOMING.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65100" y="4889500"/>
            <a:ext cx="897889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Dirty nails say, “I don’t care enough about myself </a:t>
            </a:r>
          </a:p>
          <a:p>
            <a:pPr algn="ctr"/>
            <a:r>
              <a:rPr lang="en-US" sz="32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to take care of myself.”</a:t>
            </a:r>
            <a:endParaRPr lang="en-US" sz="32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289" y="1881708"/>
            <a:ext cx="3829050" cy="2868092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878661" y="956017"/>
            <a:ext cx="17286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NAILS</a:t>
            </a:r>
            <a:endParaRPr lang="en-US" sz="3200" b="1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0" y="956017"/>
            <a:ext cx="89168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PERSONAL GROOMING.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65100" y="4889500"/>
            <a:ext cx="840596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Yes—I took a shower this morning!</a:t>
            </a:r>
            <a:endParaRPr lang="en-US" sz="32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289" y="1881708"/>
            <a:ext cx="3829050" cy="28680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888" y="1769912"/>
            <a:ext cx="4513412" cy="2992588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878661" y="956017"/>
            <a:ext cx="17286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NAILS</a:t>
            </a:r>
            <a:endParaRPr lang="en-US" sz="3200" b="1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0" y="956017"/>
            <a:ext cx="89168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PERSONAL GROOMING.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65100" y="4667250"/>
            <a:ext cx="840596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Greasy hair means that you got up late which means that you are ill-prepared to teach today.</a:t>
            </a:r>
            <a:endParaRPr lang="en-US" sz="32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850" y="1631950"/>
            <a:ext cx="2730500" cy="2984500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967561" y="956017"/>
            <a:ext cx="15889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HAIR</a:t>
            </a:r>
            <a:endParaRPr lang="en-US" sz="3200" b="1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0" y="956017"/>
            <a:ext cx="89168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PERSONAL GROOMING.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65100" y="4864100"/>
            <a:ext cx="897889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Habit 3 from Covey’s “7 Habits of Highly Successful People” is: PUT FIRST THINGS FIRST</a:t>
            </a:r>
            <a:endParaRPr lang="en-US" sz="32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850" y="1631950"/>
            <a:ext cx="2730500" cy="2984500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967561" y="956017"/>
            <a:ext cx="15889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HAIR</a:t>
            </a:r>
            <a:endParaRPr lang="en-US" sz="3200" b="1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850" y="1631949"/>
            <a:ext cx="4565650" cy="30382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59" y="840348"/>
            <a:ext cx="89168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PERSONAL GROOMING.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822483" y="827648"/>
            <a:ext cx="351789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HEAVY</a:t>
            </a:r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</a:p>
          <a:p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      MAKE</a:t>
            </a:r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-UP</a:t>
            </a:r>
            <a:endParaRPr lang="en-US" sz="3200" b="1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804179"/>
            <a:ext cx="5003800" cy="3752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9059" y="5754013"/>
            <a:ext cx="89862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Heavy make-up says, “It’s all about  me! Notice me!”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0" y="956017"/>
            <a:ext cx="89168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PERSONAL GROOMING.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892800" y="964083"/>
            <a:ext cx="339089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HEAVY</a:t>
            </a:r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</a:p>
          <a:p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     MAKE</a:t>
            </a:r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-UP</a:t>
            </a:r>
            <a:endParaRPr lang="en-US" sz="3200" b="1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10" name="Picture 9" descr="Screen Shot 2015-11-12 at 9.10.0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1602348"/>
            <a:ext cx="3581400" cy="41378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5740181"/>
            <a:ext cx="9143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Make-up should look like it’s barely there.</a:t>
            </a:r>
            <a:endParaRPr lang="en-US" sz="32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0" y="803617"/>
            <a:ext cx="891683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indent="-742950">
              <a:buAutoNum type="alphaLcPeriod" startAt="2"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“look” of your students determines their brand so you must pay attention to. . .  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927458"/>
            <a:ext cx="9143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. .Your Elementary School Chorus “look.”</a:t>
            </a:r>
            <a:endParaRPr lang="en-US" sz="36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8" name="Picture 7" descr="images-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150" y="2695725"/>
            <a:ext cx="4489450" cy="2987525"/>
          </a:xfrm>
          <a:prstGeom prst="rect">
            <a:avLst/>
          </a:prstGeom>
        </p:spPr>
      </p:pic>
      <p:pic>
        <p:nvPicPr>
          <p:cNvPr id="9" name="Picture 8" descr="images-2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60" y="2997200"/>
            <a:ext cx="4358994" cy="2159000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5828436"/>
            <a:ext cx="914399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How could this “look” be improved?</a:t>
            </a:r>
            <a:endParaRPr lang="en-US" sz="3200" b="1" i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981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0" y="651217"/>
            <a:ext cx="891683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indent="-742950">
              <a:buAutoNum type="alphaLcPeriod" startAt="2"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“look” of your students determines their brand so you must pay attention to. .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 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635358"/>
            <a:ext cx="9143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. .Your Elementary School Chorus “look.”</a:t>
            </a:r>
            <a:endParaRPr lang="en-US" sz="36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14" name="Picture 13" descr="images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649" y="2474133"/>
            <a:ext cx="6521451" cy="2866361"/>
          </a:xfrm>
          <a:prstGeom prst="rect">
            <a:avLst/>
          </a:prstGeom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6019225"/>
            <a:ext cx="914399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How was this</a:t>
            </a:r>
            <a:r>
              <a:rPr lang="en-US" sz="32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“look” </a:t>
            </a:r>
            <a:r>
              <a:rPr lang="en-US" sz="32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achieved?</a:t>
            </a:r>
            <a:endParaRPr lang="en-US" sz="3200" b="1" i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981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0" y="651217"/>
            <a:ext cx="891683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indent="-742950">
              <a:buAutoNum type="alphaLcPeriod" startAt="2"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“look” of your students determines their brand so you must pay attention to. . .  </a:t>
            </a:r>
            <a:endParaRPr lang="en-US" sz="28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508358"/>
            <a:ext cx="9143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. .Your </a:t>
            </a:r>
            <a:r>
              <a:rPr lang="en-US" sz="3600" i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Orchestra“look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.”</a:t>
            </a:r>
            <a:endParaRPr lang="en-US" sz="36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6019225"/>
            <a:ext cx="914399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How could this</a:t>
            </a:r>
            <a:r>
              <a:rPr lang="en-US" sz="32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“look” </a:t>
            </a:r>
            <a:r>
              <a:rPr lang="en-US" sz="32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be improved?</a:t>
            </a:r>
            <a:endParaRPr lang="en-US" sz="3200" b="1" i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8" name="Picture 7" descr="images-9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2230888"/>
            <a:ext cx="4892162" cy="32555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981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0" y="651217"/>
            <a:ext cx="891683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indent="-742950">
              <a:buAutoNum type="alphaLcPeriod" startAt="2"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“look” of your students determines their brand so you must pay attention to. . .  </a:t>
            </a:r>
            <a:endParaRPr lang="en-US" sz="28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508358"/>
            <a:ext cx="9143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. .Your </a:t>
            </a:r>
            <a:r>
              <a:rPr lang="en-US" sz="3600" i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Orchestra“look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.”</a:t>
            </a:r>
            <a:endParaRPr lang="en-US" sz="36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6019225"/>
            <a:ext cx="914399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How was this</a:t>
            </a:r>
            <a:r>
              <a:rPr lang="en-US" sz="32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“look” </a:t>
            </a:r>
            <a:r>
              <a:rPr lang="en-US" sz="32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achieved?</a:t>
            </a:r>
            <a:endParaRPr lang="en-US" sz="3200" b="1" i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10" name="Picture 9" descr="images-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200" y="2154689"/>
            <a:ext cx="3429000" cy="2374900"/>
          </a:xfrm>
          <a:prstGeom prst="rect">
            <a:avLst/>
          </a:prstGeom>
        </p:spPr>
      </p:pic>
      <p:pic>
        <p:nvPicPr>
          <p:cNvPr id="11" name="Picture 10" descr="images-8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99" y="3601991"/>
            <a:ext cx="3625851" cy="2417233"/>
          </a:xfrm>
          <a:prstGeom prst="rect">
            <a:avLst/>
          </a:prstGeom>
        </p:spPr>
      </p:pic>
      <p:pic>
        <p:nvPicPr>
          <p:cNvPr id="12" name="Picture 11" descr="images-7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420" y="3923725"/>
            <a:ext cx="4635079" cy="2095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7703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So what’s the problem?</a:t>
            </a:r>
            <a:endParaRPr lang="en-US" sz="4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990540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Everyone communicates but. . .</a:t>
            </a:r>
            <a:endParaRPr lang="en-US" sz="54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170180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96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Few Connect!</a:t>
            </a:r>
            <a:endParaRPr lang="en-US" sz="9600" i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348" y="3311549"/>
            <a:ext cx="5992213" cy="2730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981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0" y="676617"/>
            <a:ext cx="891683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indent="-742950">
              <a:buAutoNum type="alphaLcPeriod" startAt="2"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“look” of your students determines their brand so you must pay attention to. . .  </a:t>
            </a:r>
            <a:endParaRPr lang="en-US" sz="28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508358"/>
            <a:ext cx="9143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. .Your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Marching Band “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look.”</a:t>
            </a:r>
            <a:endParaRPr lang="en-US" sz="36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6019225"/>
            <a:ext cx="914399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How</a:t>
            </a:r>
            <a:r>
              <a:rPr lang="en-US" sz="32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could this “look” be improved?</a:t>
            </a:r>
            <a:endParaRPr lang="en-US" sz="3200" b="1" i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49" y="2154689"/>
            <a:ext cx="5807361" cy="3864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981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0" y="651217"/>
            <a:ext cx="891683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indent="-742950">
              <a:buAutoNum type="alphaLcPeriod" startAt="2"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“look” of your students determines their brand so you must pay attention to. . .  </a:t>
            </a:r>
            <a:endParaRPr lang="en-US" sz="28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381358"/>
            <a:ext cx="9143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. .Your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Marching Band “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look.”</a:t>
            </a:r>
            <a:endParaRPr lang="en-US" sz="36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6019225"/>
            <a:ext cx="914399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How</a:t>
            </a:r>
            <a:r>
              <a:rPr lang="en-US" sz="32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was this “look” achieved?</a:t>
            </a:r>
            <a:endParaRPr lang="en-US" sz="3200" b="1" i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8" name="Picture 7" descr="Screen Shot 2015-11-13 at 7.23.0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00" y="2027689"/>
            <a:ext cx="6101606" cy="40677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981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0" y="651217"/>
            <a:ext cx="891683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indent="-742950">
              <a:buAutoNum type="alphaLcPeriod" startAt="2"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“look” of your students determines their brand so you must pay attention to. . .  </a:t>
            </a:r>
            <a:endParaRPr lang="en-US" sz="28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" y="1515392"/>
            <a:ext cx="9143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. .Your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Concert Band “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look.”</a:t>
            </a:r>
            <a:endParaRPr lang="en-US" sz="36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6019225"/>
            <a:ext cx="914399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How was this</a:t>
            </a:r>
            <a:r>
              <a:rPr lang="en-US" sz="32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“look” </a:t>
            </a:r>
            <a:r>
              <a:rPr lang="en-US" sz="32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achieved?</a:t>
            </a:r>
            <a:endParaRPr lang="en-US" sz="3200" b="1" i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8" name="Picture 7" descr="images-1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849" y="2161723"/>
            <a:ext cx="5796793" cy="38575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981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0" y="651217"/>
            <a:ext cx="891683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indent="-742950">
              <a:buAutoNum type="alphaLcPeriod" startAt="2"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“look” of your students determines their brand so you must pay attention to. . .  </a:t>
            </a:r>
            <a:endParaRPr lang="en-US" sz="28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" y="1515392"/>
            <a:ext cx="9143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. .Your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  <a:r>
              <a:rPr lang="en-US" sz="3600" i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Choir“</a:t>
            </a:r>
            <a:r>
              <a:rPr lang="en-US" sz="3600" i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look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.”</a:t>
            </a:r>
            <a:endParaRPr lang="en-US" sz="36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6019225"/>
            <a:ext cx="914399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How can this “look” be improved?</a:t>
            </a:r>
            <a:endParaRPr lang="en-US" sz="3200" b="1" i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2130713"/>
            <a:ext cx="6692900" cy="3888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981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0" y="651217"/>
            <a:ext cx="891683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indent="-742950">
              <a:buAutoNum type="alphaLcPeriod" startAt="2"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“look” of your students determines their brand so you must pay attention to. . .  </a:t>
            </a:r>
            <a:endParaRPr lang="en-US" sz="28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" y="1515392"/>
            <a:ext cx="91439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. .Your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  <a:r>
              <a:rPr lang="en-US" sz="3600" i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Choir“</a:t>
            </a:r>
            <a:r>
              <a:rPr lang="en-US" sz="3600" i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look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.”</a:t>
            </a:r>
            <a:endParaRPr lang="en-US" sz="36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6019225"/>
            <a:ext cx="914399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How was this “look” achieved?</a:t>
            </a:r>
            <a:endParaRPr lang="en-US" sz="3200" b="1" i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55" y="2161723"/>
            <a:ext cx="2177622" cy="38575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82636" y="2161722"/>
            <a:ext cx="2557764" cy="3836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0296" y="2161722"/>
            <a:ext cx="2557764" cy="3836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2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5-11-13 at 1.03.0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0"/>
            <a:ext cx="1965325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52626" y="121334"/>
            <a:ext cx="71913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400080"/>
                </a:solidFill>
                <a:latin typeface="Times New Roman" pitchFamily="-104" charset="0"/>
              </a:rPr>
              <a:t>Marcia’s Hands and Shoes Philosophy</a:t>
            </a:r>
          </a:p>
          <a:p>
            <a:endParaRPr lang="en-US" dirty="0"/>
          </a:p>
        </p:txBody>
      </p:sp>
      <p:pic>
        <p:nvPicPr>
          <p:cNvPr id="4" name="Picture 3" descr="Screen Shot 2015-11-13 at 1.33.3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96516"/>
            <a:ext cx="2641600" cy="4598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2626" y="614808"/>
            <a:ext cx="71913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400080"/>
                </a:solidFill>
                <a:latin typeface="Times New Roman" pitchFamily="-104" charset="0"/>
              </a:rPr>
              <a:t>Festival Checklist</a:t>
            </a:r>
            <a:endParaRPr lang="en-US" sz="3200" dirty="0" smtClean="0">
              <a:solidFill>
                <a:srgbClr val="400080"/>
              </a:solidFill>
              <a:latin typeface="Times New Roman" pitchFamily="-104" charset="0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52627" y="1095582"/>
            <a:ext cx="71913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400080"/>
                </a:solidFill>
                <a:latin typeface="Times New Roman" pitchFamily="-104" charset="0"/>
              </a:rPr>
              <a:t>Conductor Attire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98699" y="1602669"/>
            <a:ext cx="685799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400080"/>
                </a:solidFill>
                <a:latin typeface="Times New Roman" pitchFamily="-104" charset="0"/>
              </a:rPr>
              <a:t>Attire for Ladies:</a:t>
            </a:r>
          </a:p>
          <a:p>
            <a:r>
              <a:rPr lang="en-US" sz="3200" dirty="0" smtClean="0">
                <a:solidFill>
                  <a:srgbClr val="400080"/>
                </a:solidFill>
                <a:latin typeface="Times New Roman" pitchFamily="-104" charset="0"/>
              </a:rPr>
              <a:t>   *</a:t>
            </a:r>
            <a:r>
              <a:rPr lang="en-US" sz="2800" dirty="0" smtClean="0">
                <a:solidFill>
                  <a:srgbClr val="400080"/>
                </a:solidFill>
                <a:latin typeface="Times New Roman" pitchFamily="-104" charset="0"/>
              </a:rPr>
              <a:t>Identical to ensemble </a:t>
            </a:r>
            <a:r>
              <a:rPr lang="en-US" sz="2800" i="1" dirty="0" smtClean="0">
                <a:solidFill>
                  <a:srgbClr val="400080"/>
                </a:solidFill>
                <a:latin typeface="Times New Roman" pitchFamily="-104" charset="0"/>
              </a:rPr>
              <a:t>or </a:t>
            </a:r>
            <a:r>
              <a:rPr lang="en-US" sz="2800" dirty="0" smtClean="0">
                <a:solidFill>
                  <a:srgbClr val="400080"/>
                </a:solidFill>
                <a:latin typeface="Times New Roman" pitchFamily="-104" charset="0"/>
              </a:rPr>
              <a:t>longer dress</a:t>
            </a:r>
          </a:p>
          <a:p>
            <a:r>
              <a:rPr lang="en-US" sz="2800" dirty="0" smtClean="0">
                <a:solidFill>
                  <a:srgbClr val="400080"/>
                </a:solidFill>
                <a:latin typeface="Times New Roman" pitchFamily="-104" charset="0"/>
              </a:rPr>
              <a:t>	or skirt—definitely BELOW knee</a:t>
            </a:r>
          </a:p>
          <a:p>
            <a:r>
              <a:rPr lang="en-US" sz="2800" dirty="0" smtClean="0">
                <a:solidFill>
                  <a:srgbClr val="400080"/>
                </a:solidFill>
                <a:latin typeface="Times New Roman" pitchFamily="-104" charset="0"/>
              </a:rPr>
              <a:t>    *Formal pants</a:t>
            </a:r>
          </a:p>
          <a:p>
            <a:r>
              <a:rPr lang="en-US" sz="2800" dirty="0" smtClean="0">
                <a:solidFill>
                  <a:srgbClr val="400080"/>
                </a:solidFill>
                <a:latin typeface="Times New Roman" pitchFamily="-104" charset="0"/>
              </a:rPr>
              <a:t>    *Black pumps—not a high heel</a:t>
            </a:r>
          </a:p>
          <a:p>
            <a:r>
              <a:rPr lang="en-US" sz="2800" dirty="0" smtClean="0">
                <a:solidFill>
                  <a:srgbClr val="400080"/>
                </a:solidFill>
                <a:latin typeface="Times New Roman" pitchFamily="-104" charset="0"/>
              </a:rPr>
              <a:t>    *No mobile jewelry or hair styles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5999" y="4431118"/>
            <a:ext cx="685799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400080"/>
                </a:solidFill>
                <a:latin typeface="Times New Roman" pitchFamily="-104" charset="0"/>
              </a:rPr>
              <a:t>Attire for Men:</a:t>
            </a:r>
          </a:p>
          <a:p>
            <a:r>
              <a:rPr lang="en-US" sz="3200" dirty="0" smtClean="0">
                <a:solidFill>
                  <a:srgbClr val="400080"/>
                </a:solidFill>
                <a:latin typeface="Times New Roman" pitchFamily="-104" charset="0"/>
              </a:rPr>
              <a:t>    *</a:t>
            </a:r>
            <a:r>
              <a:rPr lang="en-US" sz="2800" dirty="0" smtClean="0">
                <a:solidFill>
                  <a:srgbClr val="400080"/>
                </a:solidFill>
                <a:latin typeface="Times New Roman" pitchFamily="-104" charset="0"/>
              </a:rPr>
              <a:t>Identical to ensemble </a:t>
            </a:r>
            <a:r>
              <a:rPr lang="en-US" sz="2800" i="1" dirty="0" smtClean="0">
                <a:solidFill>
                  <a:srgbClr val="400080"/>
                </a:solidFill>
                <a:latin typeface="Times New Roman" pitchFamily="-104" charset="0"/>
              </a:rPr>
              <a:t>or</a:t>
            </a:r>
            <a:r>
              <a:rPr lang="en-US" sz="2800" dirty="0" smtClean="0">
                <a:solidFill>
                  <a:srgbClr val="400080"/>
                </a:solidFill>
                <a:latin typeface="Times New Roman" pitchFamily="-104" charset="0"/>
              </a:rPr>
              <a:t> suit/tux</a:t>
            </a:r>
          </a:p>
          <a:p>
            <a:r>
              <a:rPr lang="en-US" sz="2800" dirty="0" smtClean="0">
                <a:solidFill>
                  <a:srgbClr val="400080"/>
                </a:solidFill>
                <a:latin typeface="Times New Roman" pitchFamily="-104" charset="0"/>
              </a:rPr>
              <a:t>     *Black shoes that have been shined</a:t>
            </a:r>
          </a:p>
          <a:p>
            <a:r>
              <a:rPr lang="en-US" sz="2800" dirty="0" smtClean="0">
                <a:solidFill>
                  <a:srgbClr val="400080"/>
                </a:solidFill>
                <a:latin typeface="Times New Roman" pitchFamily="-104" charset="0"/>
              </a:rPr>
              <a:t>     *No mobile jewelry or hair styles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2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5-11-13 at 1.03.0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0"/>
            <a:ext cx="1965325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52626" y="121334"/>
            <a:ext cx="71913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400080"/>
                </a:solidFill>
                <a:latin typeface="Times New Roman" pitchFamily="-104" charset="0"/>
              </a:rPr>
              <a:t>Marcia’s Hands and Shoes Philosophy</a:t>
            </a:r>
          </a:p>
          <a:p>
            <a:endParaRPr lang="en-US" dirty="0"/>
          </a:p>
        </p:txBody>
      </p:sp>
      <p:pic>
        <p:nvPicPr>
          <p:cNvPr id="4" name="Picture 3" descr="Screen Shot 2015-11-13 at 1.33.3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96516"/>
            <a:ext cx="2641600" cy="4598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2626" y="614808"/>
            <a:ext cx="71913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400080"/>
                </a:solidFill>
                <a:latin typeface="Times New Roman" pitchFamily="-104" charset="0"/>
              </a:rPr>
              <a:t>Festival Checklist</a:t>
            </a:r>
            <a:endParaRPr lang="en-US" sz="3200" dirty="0" smtClean="0">
              <a:solidFill>
                <a:srgbClr val="400080"/>
              </a:solidFill>
              <a:latin typeface="Times New Roman" pitchFamily="-104" charset="0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52627" y="1082882"/>
            <a:ext cx="71913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400080"/>
                </a:solidFill>
                <a:latin typeface="Times New Roman" pitchFamily="-104" charset="0"/>
              </a:rPr>
              <a:t>Performer Attire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98699" y="1742369"/>
            <a:ext cx="6857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400080"/>
                </a:solidFill>
                <a:latin typeface="Times New Roman" pitchFamily="-104" charset="0"/>
              </a:rPr>
              <a:t>Choose a “uniform” look.</a:t>
            </a:r>
          </a:p>
          <a:p>
            <a:endParaRPr lang="en-US" sz="2800" dirty="0" smtClean="0">
              <a:solidFill>
                <a:srgbClr val="400080"/>
              </a:solidFill>
              <a:latin typeface="Times New Roman" pitchFamily="-1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11399" y="2181322"/>
            <a:ext cx="6857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400080"/>
                </a:solidFill>
                <a:latin typeface="Times New Roman" pitchFamily="-104" charset="0"/>
              </a:rPr>
              <a:t>Black shoes </a:t>
            </a:r>
            <a:r>
              <a:rPr lang="en-US" sz="2800" i="1" dirty="0" smtClean="0">
                <a:solidFill>
                  <a:srgbClr val="400080"/>
                </a:solidFill>
                <a:latin typeface="Times New Roman" pitchFamily="-104" charset="0"/>
              </a:rPr>
              <a:t>and </a:t>
            </a:r>
            <a:r>
              <a:rPr lang="en-US" sz="2800" dirty="0" smtClean="0">
                <a:solidFill>
                  <a:srgbClr val="400080"/>
                </a:solidFill>
                <a:latin typeface="Times New Roman" pitchFamily="-104" charset="0"/>
              </a:rPr>
              <a:t>socks (or just black socks)</a:t>
            </a:r>
          </a:p>
          <a:p>
            <a:endParaRPr lang="en-US" sz="2800" dirty="0" smtClean="0">
              <a:solidFill>
                <a:srgbClr val="400080"/>
              </a:solidFill>
              <a:latin typeface="Times New Roman" pitchFamily="-10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11399" y="2658375"/>
            <a:ext cx="6857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400080"/>
                </a:solidFill>
                <a:latin typeface="Times New Roman" pitchFamily="-104" charset="0"/>
              </a:rPr>
              <a:t>Hair off the face – girls </a:t>
            </a:r>
            <a:r>
              <a:rPr lang="en-US" sz="2800" i="1" dirty="0" smtClean="0">
                <a:solidFill>
                  <a:srgbClr val="400080"/>
                </a:solidFill>
                <a:latin typeface="Times New Roman" pitchFamily="-104" charset="0"/>
              </a:rPr>
              <a:t>and </a:t>
            </a:r>
            <a:r>
              <a:rPr lang="en-US" sz="2800" dirty="0" smtClean="0">
                <a:solidFill>
                  <a:srgbClr val="400080"/>
                </a:solidFill>
                <a:latin typeface="Times New Roman" pitchFamily="-104" charset="0"/>
              </a:rPr>
              <a:t>boys </a:t>
            </a:r>
          </a:p>
          <a:p>
            <a:endParaRPr lang="en-US" sz="2800" dirty="0" smtClean="0">
              <a:solidFill>
                <a:srgbClr val="400080"/>
              </a:solidFill>
              <a:latin typeface="Times New Roman" pitchFamily="-10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24099" y="3135429"/>
            <a:ext cx="6857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400080"/>
                </a:solidFill>
                <a:latin typeface="Times New Roman" pitchFamily="-104" charset="0"/>
              </a:rPr>
              <a:t>Shirts either </a:t>
            </a:r>
            <a:r>
              <a:rPr lang="en-US" sz="2800" dirty="0" smtClean="0">
                <a:solidFill>
                  <a:srgbClr val="400080"/>
                </a:solidFill>
                <a:latin typeface="Times New Roman" pitchFamily="-104" charset="0"/>
              </a:rPr>
              <a:t>all tucked in </a:t>
            </a:r>
            <a:r>
              <a:rPr lang="en-US" sz="2800" i="1" dirty="0" smtClean="0">
                <a:solidFill>
                  <a:srgbClr val="400080"/>
                </a:solidFill>
                <a:latin typeface="Times New Roman" pitchFamily="-104" charset="0"/>
              </a:rPr>
              <a:t>or </a:t>
            </a:r>
            <a:r>
              <a:rPr lang="en-US" sz="2800" dirty="0" smtClean="0">
                <a:solidFill>
                  <a:srgbClr val="400080"/>
                </a:solidFill>
                <a:latin typeface="Times New Roman" pitchFamily="-104" charset="0"/>
              </a:rPr>
              <a:t>all hanging out</a:t>
            </a:r>
          </a:p>
          <a:p>
            <a:endParaRPr lang="en-US" sz="2800" dirty="0" smtClean="0">
              <a:solidFill>
                <a:srgbClr val="400080"/>
              </a:solidFill>
              <a:latin typeface="Times New Roman" pitchFamily="-1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24099" y="3599782"/>
            <a:ext cx="6857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400080"/>
                </a:solidFill>
                <a:latin typeface="Times New Roman" pitchFamily="-104" charset="0"/>
              </a:rPr>
              <a:t>Jackets/shirts buttoned </a:t>
            </a:r>
            <a:r>
              <a:rPr lang="en-US" sz="2800" i="1" dirty="0" smtClean="0">
                <a:solidFill>
                  <a:srgbClr val="400080"/>
                </a:solidFill>
                <a:latin typeface="Times New Roman" pitchFamily="-104" charset="0"/>
              </a:rPr>
              <a:t>or </a:t>
            </a:r>
            <a:r>
              <a:rPr lang="en-US" sz="2800" dirty="0" smtClean="0">
                <a:solidFill>
                  <a:srgbClr val="400080"/>
                </a:solidFill>
                <a:latin typeface="Times New Roman" pitchFamily="-104" charset="0"/>
              </a:rPr>
              <a:t>not buttoned</a:t>
            </a:r>
          </a:p>
          <a:p>
            <a:endParaRPr lang="en-US" sz="2800" dirty="0" smtClean="0">
              <a:solidFill>
                <a:srgbClr val="400080"/>
              </a:solidFill>
              <a:latin typeface="Times New Roman" pitchFamily="-10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24099" y="4089536"/>
            <a:ext cx="6857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400080"/>
                </a:solidFill>
                <a:latin typeface="Times New Roman" pitchFamily="-104" charset="0"/>
              </a:rPr>
              <a:t>White t-shirts underneath white dress shirts</a:t>
            </a:r>
          </a:p>
          <a:p>
            <a:endParaRPr lang="en-US" sz="2800" dirty="0" smtClean="0">
              <a:solidFill>
                <a:srgbClr val="400080"/>
              </a:solidFill>
              <a:latin typeface="Times New Roman" pitchFamily="-10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49499" y="4528489"/>
            <a:ext cx="6857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400080"/>
                </a:solidFill>
                <a:latin typeface="Times New Roman" pitchFamily="-104" charset="0"/>
              </a:rPr>
              <a:t>No dangling jewelry</a:t>
            </a:r>
          </a:p>
          <a:p>
            <a:endParaRPr lang="en-US" sz="2800" dirty="0" smtClean="0">
              <a:solidFill>
                <a:srgbClr val="400080"/>
              </a:solidFill>
              <a:latin typeface="Times New Roman" pitchFamily="-1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36799" y="5018242"/>
            <a:ext cx="6857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400080"/>
                </a:solidFill>
                <a:latin typeface="Times New Roman" pitchFamily="-104" charset="0"/>
              </a:rPr>
              <a:t>No </a:t>
            </a:r>
            <a:r>
              <a:rPr lang="en-US" sz="2800" dirty="0" smtClean="0">
                <a:solidFill>
                  <a:srgbClr val="400080"/>
                </a:solidFill>
                <a:latin typeface="Times New Roman" pitchFamily="-104" charset="0"/>
              </a:rPr>
              <a:t>sunglasses</a:t>
            </a:r>
          </a:p>
          <a:p>
            <a:endParaRPr lang="en-US" sz="2800" dirty="0" smtClean="0">
              <a:solidFill>
                <a:srgbClr val="400080"/>
              </a:solidFill>
              <a:latin typeface="Times New Roman" pitchFamily="-104" charset="0"/>
            </a:endParaRPr>
          </a:p>
          <a:p>
            <a:endParaRPr lang="en-US" sz="2800" dirty="0" smtClean="0">
              <a:solidFill>
                <a:srgbClr val="400080"/>
              </a:solidFill>
              <a:latin typeface="Times New Roman" pitchFamily="-1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56048" y="4929343"/>
            <a:ext cx="26606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400080"/>
                </a:solidFill>
                <a:latin typeface="Times New Roman" pitchFamily="-104" charset="0"/>
              </a:rPr>
              <a:t>—</a:t>
            </a:r>
            <a:r>
              <a:rPr lang="en-US" sz="3600" dirty="0" smtClean="0">
                <a:solidFill>
                  <a:srgbClr val="400080"/>
                </a:solidFill>
                <a:latin typeface="Times New Roman" pitchFamily="-104" charset="0"/>
              </a:rPr>
              <a:t>DUH</a:t>
            </a:r>
            <a:r>
              <a:rPr lang="en-US" sz="3600" dirty="0" smtClean="0">
                <a:solidFill>
                  <a:srgbClr val="400080"/>
                </a:solidFill>
                <a:latin typeface="Times New Roman" pitchFamily="-104" charset="0"/>
              </a:rPr>
              <a:t>!</a:t>
            </a:r>
          </a:p>
          <a:p>
            <a:endParaRPr lang="en-US" sz="2800" dirty="0" smtClean="0">
              <a:solidFill>
                <a:srgbClr val="400080"/>
              </a:solidFill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2" accel="50000" decel="5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5" grpId="0"/>
      <p:bldP spid="16" grpId="0"/>
      <p:bldP spid="17" grpId="0"/>
      <p:bldP spid="1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Three (3) Connecting Principles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0" y="956017"/>
            <a:ext cx="89168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YOUR “LOOK” REVEALS TWO THINGS: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1140" y="4254500"/>
            <a:ext cx="8405961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Looking good!</a:t>
            </a:r>
          </a:p>
          <a:p>
            <a:pPr algn="ctr"/>
            <a:r>
              <a:rPr lang="en-US" sz="44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What a great way to show students how much you care!</a:t>
            </a:r>
            <a:endParaRPr lang="en-US" sz="44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82601" y="3356675"/>
            <a:ext cx="7696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2.  How much you care about others.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44501" y="1879600"/>
            <a:ext cx="8102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indent="-742950"/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1. How much you care about yourself </a:t>
            </a:r>
          </a:p>
          <a:p>
            <a:pPr marL="742950" indent="-742950"/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	(self-respect)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9400"/>
            <a:ext cx="91440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Expressive Body Language Begins Early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</a:b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Check out this Toddler</a:t>
            </a:r>
            <a:endParaRPr lang="en-US" sz="4000" dirty="0"/>
          </a:p>
        </p:txBody>
      </p:sp>
      <p:pic>
        <p:nvPicPr>
          <p:cNvPr id="6" name=" Slide 15 Is THAT? Little Girl Conducting at Church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95300" y="17399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orothy Custer: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62001" y="1751061"/>
            <a:ext cx="7594600" cy="37607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401"/>
            <a:ext cx="914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And finally, check out </a:t>
            </a:r>
          </a:p>
          <a:p>
            <a:pPr algn="ctr"/>
            <a:r>
              <a:rPr lang="en-US" sz="48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Dorothy Custer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meone I admire   List thre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063" y="0"/>
            <a:ext cx="529907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882650" y="4508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7587" name="Rectangle 6"/>
          <p:cNvSpPr>
            <a:spLocks noChangeArrowheads="1"/>
          </p:cNvSpPr>
          <p:nvPr/>
        </p:nvSpPr>
        <p:spPr bwMode="auto">
          <a:xfrm>
            <a:off x="0" y="2540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Got Smart Phone?</a:t>
            </a:r>
            <a:endParaRPr lang="en-US" sz="4000" i="1" dirty="0">
              <a:solidFill>
                <a:schemeClr val="hlink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7589" name="Rectangle 12"/>
          <p:cNvSpPr>
            <a:spLocks noChangeArrowheads="1"/>
          </p:cNvSpPr>
          <p:nvPr/>
        </p:nvSpPr>
        <p:spPr bwMode="auto">
          <a:xfrm>
            <a:off x="0" y="587375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marcia@musicedconsultants.net</a:t>
            </a:r>
            <a:endParaRPr lang="en-US" sz="3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7590" name="Rectangle 13"/>
          <p:cNvSpPr>
            <a:spLocks noChangeArrowheads="1"/>
          </p:cNvSpPr>
          <p:nvPr/>
        </p:nvSpPr>
        <p:spPr bwMode="auto">
          <a:xfrm>
            <a:off x="1856582" y="1167764"/>
            <a:ext cx="5410200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Thank </a:t>
            </a:r>
            <a:r>
              <a:rPr lang="en-US" sz="54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You, Sponsors!!</a:t>
            </a:r>
            <a:endParaRPr lang="en-US" sz="60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10" name="Picture 9" descr="PCMEA Transparent 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264" y="4005911"/>
            <a:ext cx="2545808" cy="2056657"/>
          </a:xfrm>
          <a:prstGeom prst="rect">
            <a:avLst/>
          </a:prstGeom>
        </p:spPr>
      </p:pic>
      <p:pic>
        <p:nvPicPr>
          <p:cNvPr id="12" name="Picture 11" descr="Screen Shot 2015-11-13 at 2.13.2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07791"/>
            <a:ext cx="3476172" cy="1158723"/>
          </a:xfrm>
          <a:prstGeom prst="rect">
            <a:avLst/>
          </a:prstGeom>
        </p:spPr>
      </p:pic>
      <p:pic>
        <p:nvPicPr>
          <p:cNvPr id="13" name="Picture 12" descr="Transparent UPAC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185" y="4080814"/>
            <a:ext cx="2393950" cy="983954"/>
          </a:xfrm>
          <a:prstGeom prst="rect">
            <a:avLst/>
          </a:prstGeom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35368" y="4809446"/>
            <a:ext cx="2303767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Avenir Book"/>
                <a:cs typeface="Avenir Book"/>
              </a:rPr>
              <a:t>University Park</a:t>
            </a:r>
          </a:p>
          <a:p>
            <a:pPr algn="ctr"/>
            <a:r>
              <a:rPr lang="en-US" sz="2400" dirty="0" smtClean="0">
                <a:solidFill>
                  <a:srgbClr val="0000FF"/>
                </a:solidFill>
                <a:latin typeface="Avenir Book"/>
                <a:cs typeface="Avenir Book"/>
              </a:rPr>
              <a:t>Allocation Committee</a:t>
            </a:r>
          </a:p>
        </p:txBody>
      </p:sp>
      <p:pic>
        <p:nvPicPr>
          <p:cNvPr id="15" name="Picture 14" descr="Slides Logo Transparent cop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7558" y="3086937"/>
            <a:ext cx="2878196" cy="1987754"/>
          </a:xfrm>
          <a:prstGeom prst="rect">
            <a:avLst/>
          </a:prstGeom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104058" y="5074691"/>
            <a:ext cx="23037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dirty="0" smtClean="0">
                <a:latin typeface="Avenir Book"/>
                <a:cs typeface="Avenir Book"/>
              </a:rPr>
              <a:t>Peter Sides</a:t>
            </a:r>
          </a:p>
        </p:txBody>
      </p:sp>
    </p:spTree>
  </p:cSld>
  <p:clrMapOvr>
    <a:masterClrMapping/>
  </p:clrMapOvr>
  <mc:AlternateContent>
    <mc:Choice xmlns:mp="http://schemas.microsoft.com/office/mac/powerpoint/2008/main" Requires="mp">
      <mc:AlternateContent>
        <mc:Choice Requires="mp">
          <mp:transition advClick="0">
            <mp:flip dir="u"/>
          </mp:transition>
        </mc:Choice>
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p="http://schemas.microsoft.com/office/mac/powerpoint/2008/main">
          <p:transition advClick="0">
            <p:newsflash/>
          </p:transition>
        </mc:Fallback>
      </mc:AlternateContent>
    </mc:Choice>
    <mc:Fallback>
      <mc:AlternateContent>
        <mc:Choice Requires="mp">
          <p:transition advClick="0">
            <p:newsflash/>
          </p:transition>
        </mc:Choice>
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p="http://schemas.microsoft.com/office/mac/powerpoint/2008/main">
          <p:transition advClick="0">
            <p:newsflash/>
          </p:transition>
        </mc:Fallback>
      </mc:AlternateContent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04799" y="190500"/>
            <a:ext cx="868680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1</a:t>
            </a:r>
            <a:r>
              <a:rPr lang="en-US" sz="36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 </a:t>
            </a:r>
            <a:r>
              <a:rPr lang="en-US" sz="3600" b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</a:t>
            </a:r>
            <a:r>
              <a:rPr lang="en-US" sz="3600" b="1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ommunication</a:t>
            </a:r>
            <a:r>
              <a:rPr lang="en-US" sz="36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. .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algn="l"/>
            <a:endParaRPr lang="en-US" sz="20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lvl="1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Ability to </a:t>
            </a:r>
            <a:r>
              <a:rPr lang="en-US" sz="32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listen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</a:p>
          <a:p>
            <a:pPr lvl="1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effectively</a:t>
            </a:r>
          </a:p>
          <a:p>
            <a:pPr lvl="1" algn="l"/>
            <a:endParaRPr lang="en-US" sz="20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lvl="1" algn="l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Ability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to </a:t>
            </a:r>
            <a:r>
              <a:rPr lang="en-US" sz="32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express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</a:p>
          <a:p>
            <a:pPr lvl="1" algn="l"/>
            <a:r>
              <a:rPr lang="en-US" sz="32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thoughts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effectively </a:t>
            </a:r>
          </a:p>
          <a:p>
            <a:pPr lvl="1" algn="l"/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with others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– </a:t>
            </a:r>
          </a:p>
          <a:p>
            <a:pPr lvl="1" algn="l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both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verbally and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non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-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verbally</a:t>
            </a:r>
          </a:p>
          <a:p>
            <a:pPr lvl="1" algn="l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Have you tried. . . .</a:t>
            </a:r>
          </a:p>
          <a:p>
            <a:pPr lvl="1" algn="l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  <a:r>
              <a:rPr lang="en-US" sz="40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Result-driven Communication</a:t>
            </a:r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?</a:t>
            </a:r>
          </a:p>
          <a:p>
            <a:pPr lvl="1" algn="l"/>
            <a:endParaRPr lang="en-US" sz="32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lvl="1" algn="l"/>
            <a:endParaRPr lang="en-US" sz="2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26629" name="Picture 9" descr="1459055735_3480b4050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1958" y="587720"/>
            <a:ext cx="4039641" cy="3240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470936" y="57076"/>
            <a:ext cx="84911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l">
              <a:buFont typeface="Arial" pitchFamily="-104" charset="0"/>
              <a:buNone/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Result-driven Communication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: Precise communication at the right place and the right time is a guarantee for success.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5" name=" Slide 6 Is THAT? Result-driven Communication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85900" y="1679574"/>
            <a:ext cx="6223000" cy="47720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470936" y="349464"/>
            <a:ext cx="849111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l">
              <a:buFont typeface="Arial" pitchFamily="-104" charset="0"/>
              <a:buNone/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So what is 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CONNECTING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? 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70936" y="934240"/>
            <a:ext cx="84911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l">
              <a:buFont typeface="Arial" pitchFamily="-104" charset="0"/>
              <a:buNone/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“Connecting is the ability to identify with people</a:t>
            </a:r>
          </a:p>
          <a:p>
            <a:pPr marL="457200" indent="-457200" algn="l">
              <a:buFont typeface="Arial" pitchFamily="-104" charset="0"/>
              <a:buNone/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and relate to them in a way that increases your</a:t>
            </a:r>
          </a:p>
          <a:p>
            <a:pPr marL="457200" indent="-457200" algn="l">
              <a:buFont typeface="Arial" pitchFamily="-104" charset="0"/>
              <a:buNone/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influence with them.”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70936" y="2758453"/>
            <a:ext cx="849111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l">
              <a:buFont typeface="Arial" pitchFamily="-104" charset="0"/>
              <a:buNone/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Why is that 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IMPORTANT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?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70936" y="3437929"/>
            <a:ext cx="84911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l">
              <a:buFont typeface="Arial" pitchFamily="-104" charset="0"/>
              <a:buNone/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“Because the ability to communicate and connect </a:t>
            </a:r>
          </a:p>
          <a:p>
            <a:pPr marL="457200" indent="-457200" algn="l">
              <a:buFont typeface="Arial" pitchFamily="-104" charset="0"/>
              <a:buNone/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with others is a major determining factor in </a:t>
            </a:r>
          </a:p>
          <a:p>
            <a:pPr marL="457200" indent="-457200" algn="l">
              <a:buFont typeface="Arial" pitchFamily="-104" charset="0"/>
              <a:buNone/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reaching </a:t>
            </a:r>
            <a:r>
              <a:rPr lang="en-US" sz="3200" b="1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YOUR 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potential.”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87" y="1632383"/>
            <a:ext cx="7476819" cy="52256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06599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Times New Roman" pitchFamily="-104" charset="0"/>
              </a:rPr>
              <a:t>Prime Goal: YOU’VE GOT TO </a:t>
            </a:r>
          </a:p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Times New Roman" pitchFamily="-104" charset="0"/>
              </a:rPr>
              <a:t>HAVE A VISION!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lm Seas">
  <a:themeElements>
    <a:clrScheme name="Calm Seas 1">
      <a:dk1>
        <a:srgbClr val="010199"/>
      </a:dk1>
      <a:lt1>
        <a:srgbClr val="FFFFFF"/>
      </a:lt1>
      <a:dk2>
        <a:srgbClr val="A2B3DD"/>
      </a:dk2>
      <a:lt2>
        <a:srgbClr val="FFFFFF"/>
      </a:lt2>
      <a:accent1>
        <a:srgbClr val="33CCCC"/>
      </a:accent1>
      <a:accent2>
        <a:srgbClr val="00C600"/>
      </a:accent2>
      <a:accent3>
        <a:srgbClr val="CED6EB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Calm Seas">
      <a:majorFont>
        <a:latin typeface="Tahoma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lnDef>
  </a:objectDefaults>
  <a:extraClrSchemeLst>
    <a:extraClrScheme>
      <a:clrScheme name="Calm Seas 1">
        <a:dk1>
          <a:srgbClr val="010199"/>
        </a:dk1>
        <a:lt1>
          <a:srgbClr val="FFFFFF"/>
        </a:lt1>
        <a:dk2>
          <a:srgbClr val="A2B3DD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CED6EB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2">
        <a:dk1>
          <a:srgbClr val="000066"/>
        </a:dk1>
        <a:lt1>
          <a:srgbClr val="FFFFFF"/>
        </a:lt1>
        <a:dk2>
          <a:srgbClr val="A2B3DD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CED6EB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3">
        <a:dk1>
          <a:srgbClr val="000000"/>
        </a:dk1>
        <a:lt1>
          <a:srgbClr val="FFFFFF"/>
        </a:lt1>
        <a:dk2>
          <a:srgbClr val="A2B3DD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CED6EB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4">
        <a:dk1>
          <a:srgbClr val="003366"/>
        </a:dk1>
        <a:lt1>
          <a:srgbClr val="FFFFFF"/>
        </a:lt1>
        <a:dk2>
          <a:srgbClr val="A2B3DD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CED6EB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2695</TotalTime>
  <Words>1704</Words>
  <Application>Microsoft Macintosh PowerPoint</Application>
  <PresentationFormat>On-screen Show (4:3)</PresentationFormat>
  <Paragraphs>299</Paragraphs>
  <Slides>50</Slides>
  <Notes>49</Notes>
  <HiddenSlides>0</HiddenSlides>
  <MMClips>5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Calm Seas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Expressive Body Language Begins Early Check out this Toddler</vt:lpstr>
      <vt:lpstr>Slide 49</vt:lpstr>
      <vt:lpstr>Slide 50</vt:lpstr>
    </vt:vector>
  </TitlesOfParts>
  <Company>Music Education Consultants,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Marcia Neel</dc:creator>
  <cp:lastModifiedBy>Marcia Neel</cp:lastModifiedBy>
  <cp:revision>621</cp:revision>
  <cp:lastPrinted>2015-10-18T18:21:27Z</cp:lastPrinted>
  <dcterms:created xsi:type="dcterms:W3CDTF">2015-11-14T03:10:46Z</dcterms:created>
  <dcterms:modified xsi:type="dcterms:W3CDTF">2015-11-14T05:14:50Z</dcterms:modified>
</cp:coreProperties>
</file>