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media/audio3.bin" ContentType="audio/unknown"/>
  <Override PartName="/ppt/slides/slide42.xml" ContentType="application/vnd.openxmlformats-officedocument.presentationml.slide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media/audio1.bin" ContentType="audio/unknown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media/audio2.bin" ContentType="audio/unknown"/>
  <Override PartName="/ppt/slides/slide41.xml" ContentType="application/vnd.openxmlformats-officedocument.presentationml.slide+xml"/>
  <Override PartName="/ppt/slides/slide22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33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04" r:id="rId11"/>
    <p:sldId id="267" r:id="rId12"/>
    <p:sldId id="268" r:id="rId13"/>
    <p:sldId id="269" r:id="rId14"/>
    <p:sldId id="282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270" r:id="rId25"/>
    <p:sldId id="306" r:id="rId26"/>
    <p:sldId id="308" r:id="rId27"/>
    <p:sldId id="307" r:id="rId28"/>
    <p:sldId id="302" r:id="rId29"/>
    <p:sldId id="312" r:id="rId30"/>
    <p:sldId id="271" r:id="rId31"/>
    <p:sldId id="272" r:id="rId32"/>
    <p:sldId id="298" r:id="rId33"/>
    <p:sldId id="273" r:id="rId34"/>
    <p:sldId id="274" r:id="rId35"/>
    <p:sldId id="277" r:id="rId36"/>
    <p:sldId id="313" r:id="rId37"/>
    <p:sldId id="314" r:id="rId38"/>
    <p:sldId id="318" r:id="rId39"/>
    <p:sldId id="337" r:id="rId40"/>
    <p:sldId id="319" r:id="rId41"/>
    <p:sldId id="279" r:id="rId42"/>
    <p:sldId id="281" r:id="rId43"/>
    <p:sldId id="284" r:id="rId44"/>
    <p:sldId id="317" r:id="rId45"/>
    <p:sldId id="33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3759FF"/>
    <a:srgbClr val="0BD513"/>
    <a:srgbClr val="FDB457"/>
    <a:srgbClr val="FF00FF"/>
    <a:srgbClr val="24048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3217" autoAdjust="0"/>
  </p:normalViewPr>
  <p:slideViewPr>
    <p:cSldViewPr snapToGrid="0" snapToObjects="1">
      <p:cViewPr varScale="1">
        <p:scale>
          <a:sx n="88" d="100"/>
          <a:sy n="88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C05C-C5CC-8B4A-92CF-5FE3EA86A5D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9BACB-79D0-4B43-99E5-FD5717E08D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4E857-9C2B-2D45-9A9E-BE10B522DD74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44E8E-0797-CE4D-AE49-ED0689B8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BAA89-3452-5644-AF8D-EF88417F743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AF5DD-04EB-2E4C-8890-19AC4E051C6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A00871-AB9A-E84A-B974-081C4503A5B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1F2F97-C4B2-854F-8847-C12B686B843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2149B-BAD0-284A-AFAA-EFA84D53ACA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337FF-33AD-7F49-8DF9-F11DA7DD31B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67FDEC-A394-F440-88EE-1FD99FE9A52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B9999-1530-6443-A99C-39E9947DD91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EFB66-D9EE-CB40-8D97-C2D09A97134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ED07B-D7BE-E142-87F5-DD0B177FD5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3DDDB-4E21-BF4F-A970-18B1086B25B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E0D09-C68F-7A4A-8057-2207CEC84DD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EA041-2595-8845-9101-F1A7C0011F7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B21A8-3DA3-214A-9797-136325493D6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CA2BE-A26D-D547-A930-0EB2685E15EB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35A8A-E470-3A4D-9B1B-EC5DBC0FDB1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13FF8-35D9-5847-8C25-DC508DAD113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DF3EC3-593A-AF41-9362-B5BAB2FB4B8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45B8D-80A6-0740-9390-CABA8BF0E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B24E2-A9CB-7C46-9486-5151331BC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0E66-82F7-274B-AE21-47DD0E526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5CE01-5062-F949-A68C-034943E11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89D30-8271-DA45-AA84-29993C964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6A34-5A63-8F49-8CBD-53B4957A4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99EA1-4A27-5E48-9FA3-36A04E56A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AA46C-3273-8144-8568-215360280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71119-4CAC-3044-A16C-8239F3A9B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D31DD-19DF-6D4A-8D63-B058D5218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AF59-8766-5A45-B599-7E9EEF2EB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A2B64ACF-5884-7F46-8C86-FADDA54F6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-104" charset="2"/>
        <a:buChar char="s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-104" charset="2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4" Type="http://schemas.openxmlformats.org/officeDocument/2006/relationships/image" Target="../media/image21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4.png"/><Relationship Id="rId1" Type="http://schemas.openxmlformats.org/officeDocument/2006/relationships/video" Target="file://localhost/Users/marcianeel/Desktop/MNMEA%20Making%20Your%20Principal%20Your%20Advocate/MNMEA17%20Principal%20as%20Advocate%20Videos/Slide%2012%20Marching%20Band%20Annoying%20Kid.mp4" TargetMode="Externa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5.png"/><Relationship Id="rId1" Type="http://schemas.openxmlformats.org/officeDocument/2006/relationships/video" Target="file://localhost/Users/marcianeel/Desktop/MNMEA%20Making%20Your%20Principal%20Your%20Advocate/MNMEA17%20Principal%20as%20Advocate%20Videos/Slide%2013%20Team%20Effort%20on%20the%20Beach.mp4" TargetMode="Externa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6.png"/><Relationship Id="rId1" Type="http://schemas.openxmlformats.org/officeDocument/2006/relationships/video" Target="file://localhost/Users/marcianeel/Desktop/MNMEA%20Making%20Your%20Principal%20Your%20Advocate/MNMEA17%20Principal%20as%20Advocate%20Videos/Slide%2031%20USED:My%20PVC%20Instrument,%20Disney%20Medley.mp4" TargetMode="Externa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47.png"/><Relationship Id="rId1" Type="http://schemas.openxmlformats.org/officeDocument/2006/relationships/video" Target="file://localhost/Users/marcianeel/Desktop/MNMEA%20Making%20Your%20Principal%20Your%20Advocate/MNMEA17%20Principal%20as%20Advocate%20Videos/Slide%2032%20Kettering%20A%20Cappella%20-%20I%20Want%20You%20Back%20(Macy's%20A%20Cappella%20Ch.mp4" TargetMode="Externa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48.png"/><Relationship Id="rId1" Type="http://schemas.openxmlformats.org/officeDocument/2006/relationships/video" Target="file://localhost/Users/marcianeel/Desktop/MNMEA%20Making%20Your%20Principal%20Your%20Advocate/MNMEA17%20Principal%20as%20Advocate%20Videos/Slide%2033%20Principal%20Raps%20About%20Snow%20Day%20With%20'Ice%20Ice%20Baby'%20Instrumental.mp4" TargetMode="External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22503" y="0"/>
            <a:ext cx="9144000" cy="2582676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Making an Advocate of Your Principal: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10 Things to Do “Monday”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-22503" y="580987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2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28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www.musiceducationconsultants.net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/conference-materials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22503" y="5153184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 Neel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 descr="MMUW_HalfPageHor_4C_Basic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63880" y="1358564"/>
            <a:ext cx="6349510" cy="4108506"/>
          </a:xfrm>
          <a:prstGeom prst="rect">
            <a:avLst/>
          </a:prstGeom>
        </p:spPr>
      </p:pic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949" y="2235293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209351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0" descr="Screen Shot 2014-10-05 at 3.18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9" y="1177025"/>
            <a:ext cx="8192692" cy="4942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4" name="Rectangle 5"/>
          <p:cNvSpPr>
            <a:spLocks noChangeArrowheads="1"/>
          </p:cNvSpPr>
          <p:nvPr/>
        </p:nvSpPr>
        <p:spPr bwMode="auto">
          <a:xfrm>
            <a:off x="454025" y="1416308"/>
            <a:ext cx="8534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Always Have Small Ensembles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READY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Perform</a:t>
            </a:r>
          </a:p>
          <a:p>
            <a:pPr marL="457200" indent="-457200">
              <a:buFontTx/>
              <a:buChar char="•"/>
            </a:pP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Invite Her (and Faculty) 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PERFORM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the Holiday Concert</a:t>
            </a:r>
          </a:p>
          <a:p>
            <a:pPr marL="457200" indent="-457200">
              <a:buFontTx/>
              <a:buChar char="•"/>
            </a:pP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Copy Him on All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Correspondence</a:t>
            </a:r>
          </a:p>
          <a:p>
            <a:pPr marL="457200" indent="-457200">
              <a:buFontTx/>
              <a:buChar char="•"/>
            </a:pP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Advocacy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Information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Take him Golfing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5096" y="5118908"/>
            <a:ext cx="4774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.</a:t>
            </a:r>
            <a:r>
              <a:rPr lang="en-US" sz="4000" b="1" i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 wins 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 lot!!!!!</a:t>
            </a:r>
            <a:endParaRPr lang="en-US" sz="40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3841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an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Advocate Out of </a:t>
            </a:r>
            <a:r>
              <a:rPr lang="en-US" sz="36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(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Con’t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.)</a:t>
            </a:r>
            <a:endParaRPr lang="en-US" sz="3600" b="1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Sometimes Though -- 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 Seems As If Principals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TRY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Trip Us UP!</a:t>
            </a:r>
          </a:p>
        </p:txBody>
      </p:sp>
      <p:pic>
        <p:nvPicPr>
          <p:cNvPr id="8" name="Slide 12 Marching Band Annoying Ki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76425" y="1524000"/>
            <a:ext cx="5819742" cy="4453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BUT. . .It Really Takes Team Effort!</a:t>
            </a:r>
            <a:endParaRPr lang="en-US" sz="4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Slide 13 Team Effort on the Beach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225836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554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5542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5543" name="Rectangle 4"/>
          <p:cNvSpPr>
            <a:spLocks noChangeArrowheads="1"/>
          </p:cNvSpPr>
          <p:nvPr/>
        </p:nvSpPr>
        <p:spPr bwMode="auto">
          <a:xfrm>
            <a:off x="0" y="-4400"/>
            <a:ext cx="9144000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Help Your Principal Understand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Every Student Succeeds Act</a:t>
            </a:r>
          </a:p>
        </p:txBody>
      </p:sp>
      <p:sp>
        <p:nvSpPr>
          <p:cNvPr id="65544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4" name="Picture 13" descr="ESSA-Obama-Signs-blog-thumb-500x333-163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9" y="1577572"/>
            <a:ext cx="7095090" cy="472533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72218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It ends the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Federal </a:t>
            </a:r>
            <a:r>
              <a:rPr lang="en-US" sz="3200" dirty="0" smtClean="0">
                <a:latin typeface="Times New Roman"/>
                <a:cs typeface="Times New Roman"/>
              </a:rPr>
              <a:t>School Improvement Strategies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03" y="1923400"/>
            <a:ext cx="6398394" cy="4148636"/>
          </a:xfrm>
          <a:prstGeom prst="rect">
            <a:avLst/>
          </a:prstGeom>
        </p:spPr>
      </p:pic>
      <p:pic>
        <p:nvPicPr>
          <p:cNvPr id="17" name="Picture 16" descr="politics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49" y="1492245"/>
            <a:ext cx="4586752" cy="293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-1" y="8160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4366141" y="1847582"/>
            <a:ext cx="477785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NCLB </a:t>
            </a:r>
            <a:r>
              <a:rPr lang="en-US" sz="3200" dirty="0" smtClean="0">
                <a:latin typeface="Times New Roman"/>
                <a:cs typeface="Times New Roman"/>
              </a:rPr>
              <a:t>was top-down, one-size fits all approach to struggling schools, 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ESSA </a:t>
            </a:r>
            <a:r>
              <a:rPr lang="en-US" sz="3200" dirty="0" smtClean="0">
                <a:latin typeface="Times New Roman"/>
                <a:cs typeface="Times New Roman"/>
              </a:rPr>
              <a:t>offers the flexibility to find the best local solutions—while also ensuring that students are making progress.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-1" y="85970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Accountability is moving from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Federal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State </a:t>
            </a:r>
            <a:r>
              <a:rPr lang="en-US" sz="3200" dirty="0" smtClean="0">
                <a:latin typeface="Times New Roman"/>
                <a:cs typeface="Times New Roman"/>
              </a:rPr>
              <a:t>level.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9" name="Picture 18" descr="Symbol for N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" y="1936927"/>
            <a:ext cx="4095234" cy="4095234"/>
          </a:xfrm>
          <a:prstGeom prst="rect">
            <a:avLst/>
          </a:prstGeom>
        </p:spPr>
      </p:pic>
      <p:pic>
        <p:nvPicPr>
          <p:cNvPr id="11" name="Picture 10" descr="nclb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80" y="2457983"/>
            <a:ext cx="3418483" cy="339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728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3593588" y="1878360"/>
            <a:ext cx="50482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ESSA, while encouraging rigorous and challenging state academic standards on which the state’s accountability system is built,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does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not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require Common Core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94868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Accountability is moving from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Federal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State </a:t>
            </a:r>
            <a:r>
              <a:rPr lang="en-US" sz="3200" dirty="0" smtClean="0">
                <a:latin typeface="Times New Roman"/>
                <a:cs typeface="Times New Roman"/>
              </a:rPr>
              <a:t>level.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4" name="Picture 13" descr="Stop Common Co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0" y="2257908"/>
            <a:ext cx="3093818" cy="2950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8160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109297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Ends Federal Goal of 100% Proficiency by 2014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AY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65" y="2127580"/>
            <a:ext cx="3040989" cy="3040989"/>
          </a:xfrm>
          <a:prstGeom prst="rect">
            <a:avLst/>
          </a:prstGeom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499586" y="2142588"/>
            <a:ext cx="535829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It ends the requirement that all schools that don’t meet goals for any subgroup of students are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automatically identified as failing</a:t>
            </a:r>
            <a:r>
              <a:rPr lang="en-US" sz="3200" dirty="0" smtClean="0">
                <a:latin typeface="Times New Roman"/>
                <a:cs typeface="Times New Roman"/>
              </a:rPr>
              <a:t>.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350281" y="5462114"/>
            <a:ext cx="5358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But wait. . .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966718" y="5473007"/>
            <a:ext cx="33524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there’s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more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  <a:endParaRPr lang="en-US" sz="4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hoo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82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 Terms to Look for: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“Well-rounded,” “Music,” “Arts”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380501" y="1547842"/>
            <a:ext cx="838299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The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“Well-Rounded Education” </a:t>
            </a:r>
            <a:r>
              <a:rPr lang="en-US" sz="3200" dirty="0" smtClean="0">
                <a:latin typeface="Times New Roman"/>
                <a:cs typeface="Times New Roman"/>
              </a:rPr>
              <a:t>provision (previously known as “Core Academic Subjects”) is a section (Sec. 8002) within ESSA that lists courses, activities, and programming in subjects deemed critical when providing students a broad and enriched educational experience. The provision includes “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</a:t>
            </a:r>
            <a:r>
              <a:rPr lang="en-US" sz="3200" dirty="0" smtClean="0">
                <a:latin typeface="Times New Roman"/>
                <a:cs typeface="Times New Roman"/>
              </a:rPr>
              <a:t>” and “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arts</a:t>
            </a:r>
            <a:r>
              <a:rPr lang="en-US" sz="3200" dirty="0" smtClean="0">
                <a:latin typeface="Times New Roman"/>
                <a:cs typeface="Times New Roman"/>
              </a:rPr>
              <a:t>,” which articulates the importance of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 as a part of every child’s education</a:t>
            </a:r>
            <a:r>
              <a:rPr lang="en-US" sz="3200" dirty="0" smtClean="0">
                <a:latin typeface="Times New Roman"/>
                <a:cs typeface="Times New Roman"/>
              </a:rPr>
              <a:t>. 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304800" y="228600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Two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Querries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</a:t>
            </a:r>
            <a:endParaRPr lang="en-US" sz="44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304800" y="1143000"/>
            <a:ext cx="861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AutoNum type="arabicPeriod"/>
            </a:pPr>
            <a:r>
              <a:rPr lang="en-US" sz="6000" i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Do Principals </a:t>
            </a:r>
            <a:r>
              <a:rPr lang="en-US" sz="6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6000" i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</a:t>
            </a:r>
            <a:r>
              <a:rPr lang="en-US" sz="6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en-US" sz="6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6000" y="642471"/>
            <a:ext cx="184666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6325" y="3285765"/>
            <a:ext cx="8610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None/>
            </a:pPr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2.What </a:t>
            </a:r>
            <a:r>
              <a:rPr lang="en-US" sz="6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Have </a:t>
            </a:r>
            <a:r>
              <a:rPr lang="en-US" sz="6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6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Done to Make an Advocate out of </a:t>
            </a:r>
            <a:r>
              <a:rPr lang="en-US" sz="6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6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1759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is this important for ME?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1688435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/>
            </a:pPr>
            <a:r>
              <a:rPr lang="en-US" sz="3200" dirty="0" smtClean="0">
                <a:latin typeface="Times New Roman"/>
                <a:cs typeface="Times New Roman"/>
              </a:rPr>
              <a:t>A New and Clear Intent to Support Our Nation’s   </a:t>
            </a:r>
          </a:p>
          <a:p>
            <a:pPr marL="971550" lvl="1" indent="-514350"/>
            <a:r>
              <a:rPr lang="en-US" sz="3200" dirty="0" smtClean="0">
                <a:latin typeface="Times New Roman"/>
                <a:cs typeface="Times New Roman"/>
              </a:rPr>
              <a:t>Schools Through a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latin typeface="Times New Roman"/>
                <a:cs typeface="Times New Roman"/>
              </a:rPr>
              <a:t>Education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304864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2.  Enumeration of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 </a:t>
            </a:r>
            <a:r>
              <a:rPr lang="en-US" sz="3200" dirty="0" smtClean="0">
                <a:latin typeface="Times New Roman"/>
                <a:cs typeface="Times New Roman"/>
              </a:rPr>
              <a:t>as a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latin typeface="Times New Roman"/>
                <a:cs typeface="Times New Roman"/>
              </a:rPr>
              <a:t>Subject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0" y="4460181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3. Requirements for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latin typeface="Times New Roman"/>
                <a:cs typeface="Times New Roman"/>
              </a:rPr>
              <a:t>Education: Schools will now be able to assess their ability to provide a well-rounded education and address deficiencies using federal funds.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1759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is this important for ME?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463002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6.  Flexible Accountability Systems—not just tests!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5385686"/>
            <a:ext cx="93286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7.  Protection from “Pull Outs”  (we keep hoping!) 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335416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5.  More Professional Development for 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Educators through Title II funding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1599627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4.  Flexibility of Title I funds to provide supplemental funds for 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education </a:t>
            </a:r>
            <a:r>
              <a:rPr lang="en-US" sz="3200" dirty="0" smtClean="0">
                <a:latin typeface="Times New Roman"/>
                <a:cs typeface="Times New Roman"/>
              </a:rPr>
              <a:t>(ergo, 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 Education</a:t>
            </a:r>
            <a:r>
              <a:rPr lang="en-US" sz="3200" dirty="0" smtClean="0">
                <a:latin typeface="Times New Roman"/>
                <a:cs typeface="Times New Roman"/>
              </a:rPr>
              <a:t>)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13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 Timeline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3" name="Picture 12" descr="Screen Shot 2016-05-19 at 7.39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5649"/>
            <a:ext cx="9144000" cy="1809693"/>
          </a:xfrm>
          <a:prstGeom prst="rect">
            <a:avLst/>
          </a:prstGeom>
        </p:spPr>
      </p:pic>
      <p:pic>
        <p:nvPicPr>
          <p:cNvPr id="14" name="Picture 13" descr="2016-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7607"/>
            <a:ext cx="9144000" cy="2035305"/>
          </a:xfrm>
          <a:prstGeom prst="rect">
            <a:avLst/>
          </a:prstGeom>
        </p:spPr>
      </p:pic>
      <p:pic>
        <p:nvPicPr>
          <p:cNvPr id="15" name="Picture 14" descr="2017-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77064"/>
            <a:ext cx="9144000" cy="14142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22547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Credit: Foundation for Excellence in Education</a:t>
            </a:r>
          </a:p>
          <a:p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26987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 What Should I Do? Next Steps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1232029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/>
            </a:pPr>
            <a:r>
              <a:rPr lang="en-US" sz="3600" dirty="0" smtClean="0">
                <a:latin typeface="Times New Roman"/>
                <a:cs typeface="Times New Roman"/>
              </a:rPr>
              <a:t>Become familiar with ESSA (Handout)</a:t>
            </a:r>
          </a:p>
          <a:p>
            <a:pPr marL="971550" lvl="1" indent="-514350"/>
            <a:r>
              <a:rPr lang="en-US" sz="3600" dirty="0" smtClean="0">
                <a:latin typeface="Times New Roman"/>
                <a:cs typeface="Times New Roman"/>
              </a:rPr>
              <a:t>	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Everything ESSA </a:t>
            </a:r>
            <a:r>
              <a:rPr lang="en-US" sz="3600" dirty="0" smtClean="0">
                <a:latin typeface="Times New Roman"/>
                <a:cs typeface="Times New Roman"/>
              </a:rPr>
              <a:t>on </a:t>
            </a:r>
            <a:r>
              <a:rPr lang="en-US" sz="3600" dirty="0" err="1" smtClean="0">
                <a:latin typeface="Times New Roman"/>
                <a:cs typeface="Times New Roman"/>
              </a:rPr>
              <a:t>NAfME</a:t>
            </a:r>
            <a:r>
              <a:rPr lang="en-US" sz="3600" dirty="0" smtClean="0">
                <a:latin typeface="Times New Roman"/>
                <a:cs typeface="Times New Roman"/>
              </a:rPr>
              <a:t> Website</a:t>
            </a:r>
          </a:p>
          <a:p>
            <a:pPr marL="971550" lvl="1" indent="-514350">
              <a:buAutoNum type="arabicPeriod"/>
            </a:pPr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2671227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2. Meet with your Music and Arts Dept Team</a:t>
            </a:r>
          </a:p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    Plan Needs Assessment?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-8604" y="4017407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 startAt="3"/>
            </a:pPr>
            <a:r>
              <a:rPr lang="en-US" sz="3600" dirty="0" smtClean="0">
                <a:latin typeface="Times New Roman"/>
                <a:cs typeface="Times New Roman"/>
              </a:rPr>
              <a:t>Schedule a meeting with your Principal</a:t>
            </a:r>
          </a:p>
          <a:p>
            <a:pPr marL="971550" lvl="1" indent="-514350"/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13805" y="485962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4. SERVE! Your principal does not know</a:t>
            </a:r>
          </a:p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    your needs</a:t>
            </a:r>
          </a:p>
          <a:p>
            <a:pPr marL="1200150" lvl="1" indent="-742950"/>
            <a:endParaRPr lang="en-US" sz="36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  <p:bldP spid="798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4847" y="1591306"/>
            <a:ext cx="8229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“Help me give out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instruments to the kids!”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Cute Little Girl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97362" y="1502052"/>
            <a:ext cx="3618655" cy="4597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296" y="922211"/>
            <a:ext cx="9517802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need an audience to help the students prepare for…”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42" y="2459389"/>
            <a:ext cx="6135953" cy="3973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81909" y="922211"/>
            <a:ext cx="951780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smtClean="0">
                <a:latin typeface="Times New Roman"/>
                <a:cs typeface="Times New Roman"/>
              </a:rPr>
              <a:t>      </a:t>
            </a:r>
            <a:r>
              <a:rPr lang="en-US" sz="3600" dirty="0" smtClean="0"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1200" dirty="0" smtClean="0"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latin typeface="Times New Roman"/>
                <a:cs typeface="Times New Roman"/>
              </a:rPr>
              <a:t>“Could you give a presentation to the Booster Parents?”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84069" y="2709337"/>
            <a:ext cx="5567877" cy="3536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273079" y="1828800"/>
            <a:ext cx="4845079" cy="294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“Could you provide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Opening Remarks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 our upcoming concert?”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210" y="1116517"/>
            <a:ext cx="4075990" cy="3062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73109" y="963074"/>
            <a:ext cx="358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Come on down. . .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281859"/>
            <a:ext cx="8943474" cy="2423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Praise your administrator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front of the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parents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for their support.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Have students present a signed, framed print.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1" y="2081459"/>
            <a:ext cx="7930728" cy="255454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“…when you’re sad and then you play music, it cheers you up. Music will always be there for you.”</a:t>
            </a:r>
          </a:p>
          <a:p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547" y="63940"/>
            <a:ext cx="7993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Ask your students to complete the sentence,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“Music makes the difference because. . .”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then use their responses.</a:t>
            </a:r>
            <a:endParaRPr lang="en-US" sz="3600" b="1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309" y="4324176"/>
            <a:ext cx="7930728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“…it makes me feel free and like nobody is judging me.”</a:t>
            </a:r>
          </a:p>
          <a:p>
            <a:endParaRPr lang="en-US" sz="4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2543" y="8846"/>
            <a:ext cx="91909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Use their responses. . .</a:t>
            </a:r>
          </a:p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b="1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261047"/>
            <a:ext cx="8938418" cy="495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a. 	In your upcoming concert programs/newsletters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In your school newspaper’s “music corner” (Don’t have a “music corner?”   You know what to do!)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making banners/posters to display around the school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recruitment fliers and posters at feeder schools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</a:t>
            </a:r>
            <a:r>
              <a:rPr lang="en-US" sz="28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MMEA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publications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As copy for a publication about your school’s </a:t>
            </a:r>
            <a:r>
              <a:rPr lang="en-US" sz="28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FANTASTIC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music program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155575" y="10627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I love best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>
                <a:latin typeface="Times New Roman"/>
                <a:cs typeface="Times New Roman"/>
              </a:rPr>
              <a:t>that he/she is. . .(here we go!</a:t>
            </a:r>
            <a:r>
              <a:rPr lang="en-US" sz="3600" i="1" dirty="0" smtClean="0">
                <a:latin typeface="Times New Roman"/>
                <a:cs typeface="Times New Roman"/>
              </a:rPr>
              <a:t>)</a:t>
            </a:r>
            <a:r>
              <a:rPr lang="en-US" sz="3600" dirty="0" smtClean="0">
                <a:latin typeface="Times New Roman"/>
                <a:cs typeface="Times New Roman"/>
              </a:rPr>
              <a:t>	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8441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062" y="1586127"/>
            <a:ext cx="4734653" cy="28609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496432" y="1435390"/>
            <a:ext cx="144117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Caring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001" y="1886460"/>
            <a:ext cx="2055896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Dedicated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001" y="2337530"/>
            <a:ext cx="213366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Passionate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001" y="2775897"/>
            <a:ext cx="226215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Committed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823" y="3225580"/>
            <a:ext cx="3312625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Success-oriented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002" y="3688575"/>
            <a:ext cx="2098952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Organized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790" y="4123967"/>
            <a:ext cx="1876911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Dynamic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969" y="4559421"/>
            <a:ext cx="167245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Positive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968" y="4990780"/>
            <a:ext cx="8268307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A Team Player/Builder 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	with Students, Staff and Parents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6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3017" name="Rectangle 6"/>
          <p:cNvSpPr>
            <a:spLocks noChangeArrowheads="1"/>
          </p:cNvSpPr>
          <p:nvPr/>
        </p:nvSpPr>
        <p:spPr bwMode="auto">
          <a:xfrm>
            <a:off x="212725" y="410713"/>
            <a:ext cx="8915400" cy="209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Retrieve information about the value of studying music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- quote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 in any of the above outlets but especially on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recruitment information! Share with your supervisor.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3019" name="Rectangle 8"/>
          <p:cNvSpPr>
            <a:spLocks noChangeArrowheads="1"/>
          </p:cNvSpPr>
          <p:nvPr/>
        </p:nvSpPr>
        <p:spPr bwMode="auto">
          <a:xfrm>
            <a:off x="367172" y="2646832"/>
            <a:ext cx="8409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Resources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/>
            <a:r>
              <a:rPr lang="en-US" sz="4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NAfME.org</a:t>
            </a:r>
            <a:endParaRPr lang="en-US" sz="4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4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it.ly/MusicEdFacts</a:t>
            </a:r>
            <a:endParaRPr lang="en-US" sz="4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supportmusic.com</a:t>
            </a:r>
            <a:endParaRPr lang="en-US" sz="4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45065" name="Picture 11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224" y="956885"/>
            <a:ext cx="8221851" cy="511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52614" y="146026"/>
            <a:ext cx="3451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	Recruit 24/7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0"/>
            <a:ext cx="91440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5. Recruit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24/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FREE COPIES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of assorted brochures available from:</a:t>
            </a:r>
            <a:endParaRPr lang="en-US" sz="36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92932" y="1197858"/>
            <a:ext cx="593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NAMMFoundation.org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Picture 14" descr="Screen Shot 2013-01-14 at 1.12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111" y="2818778"/>
            <a:ext cx="2686448" cy="3589393"/>
          </a:xfrm>
          <a:prstGeom prst="rect">
            <a:avLst/>
          </a:prstGeom>
        </p:spPr>
      </p:pic>
      <p:pic>
        <p:nvPicPr>
          <p:cNvPr id="16" name="Picture 15" descr="Screen Shot 2013-01-14 at 1.13.3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254" y="2818778"/>
            <a:ext cx="2795752" cy="3605268"/>
          </a:xfrm>
          <a:prstGeom prst="rect">
            <a:avLst/>
          </a:prstGeom>
        </p:spPr>
      </p:pic>
      <p:pic>
        <p:nvPicPr>
          <p:cNvPr id="12" name="Picture 11" descr="Screen Shot 2016-07-26 at 12.55.2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11128"/>
            <a:ext cx="2375066" cy="5394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3" name="Rectangle 6"/>
          <p:cNvSpPr>
            <a:spLocks noChangeArrowheads="1"/>
          </p:cNvSpPr>
          <p:nvPr/>
        </p:nvSpPr>
        <p:spPr bwMode="auto">
          <a:xfrm>
            <a:off x="114300" y="207086"/>
            <a:ext cx="8915400" cy="621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6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 your next concert program, include an insert designating each attendee as a member of the newly-formed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Mozart Middle School Coalition for Music Education/Music Boosters Club/Committee to Promote Music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Education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1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Arial" pitchFamily="-104" charset="0"/>
              <a:buNone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 To help make the program better for those they love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Arial" pitchFamily="-104" charset="0"/>
              <a:buNone/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 To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help establish the program as a school-wide entity using a positive approach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 To feel invested  -- i.e. </a:t>
            </a:r>
            <a:r>
              <a:rPr lang="en-US" sz="32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“buy-in”</a:t>
            </a:r>
          </a:p>
          <a:p>
            <a:pPr marL="914400" lvl="1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24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						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continued. . .</a:t>
            </a:r>
            <a:endParaRPr lang="en-US" sz="2400" i="1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915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6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61" name="Rectangle 6"/>
          <p:cNvSpPr>
            <a:spLocks noChangeArrowheads="1"/>
          </p:cNvSpPr>
          <p:nvPr/>
        </p:nvSpPr>
        <p:spPr bwMode="auto">
          <a:xfrm>
            <a:off x="0" y="384446"/>
            <a:ext cx="8610600" cy="342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600" dirty="0" smtClean="0">
                <a:latin typeface="Times New Roman"/>
                <a:cs typeface="Times New Roman"/>
              </a:rPr>
              <a:t>	Parents </a:t>
            </a:r>
            <a:r>
              <a:rPr lang="en-US" sz="3600" dirty="0">
                <a:latin typeface="Times New Roman"/>
                <a:cs typeface="Times New Roman"/>
              </a:rPr>
              <a:t>are the ones who have the most important interest at hand.  It is </a:t>
            </a:r>
            <a:r>
              <a:rPr lang="en-US" sz="3600" dirty="0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lang="en-US" sz="3600" dirty="0">
                <a:latin typeface="Times New Roman"/>
                <a:cs typeface="Times New Roman"/>
              </a:rPr>
              <a:t> child’s music education.</a:t>
            </a: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endParaRPr lang="en-US" sz="3600" dirty="0">
              <a:latin typeface="Times New Roman"/>
              <a:cs typeface="Times New Roman"/>
            </a:endParaRP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600" dirty="0">
                <a:latin typeface="Times New Roman"/>
                <a:cs typeface="Times New Roman"/>
              </a:rPr>
              <a:t>They can become your voice if needed.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endParaRPr lang="en-US" sz="3600" i="1" dirty="0">
              <a:latin typeface="Times New Roman"/>
              <a:cs typeface="Times New Roman"/>
            </a:endParaRPr>
          </a:p>
        </p:txBody>
      </p:sp>
      <p:pic>
        <p:nvPicPr>
          <p:cNvPr id="51207" name="Picture 7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1129" y="0"/>
            <a:ext cx="576251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530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4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5" name="Rectangle 6"/>
          <p:cNvSpPr>
            <a:spLocks noChangeArrowheads="1"/>
          </p:cNvSpPr>
          <p:nvPr/>
        </p:nvSpPr>
        <p:spPr bwMode="auto">
          <a:xfrm>
            <a:off x="228600" y="126312"/>
            <a:ext cx="8686800" cy="168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7.	Let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Information Come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to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YOU!!!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Rectangle 4"/>
          <p:cNvSpPr txBox="1">
            <a:spLocks noGrp="1"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2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400" dirty="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55308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9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1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2" name="Rectangle 8"/>
          <p:cNvSpPr>
            <a:spLocks noChangeArrowheads="1"/>
          </p:cNvSpPr>
          <p:nvPr/>
        </p:nvSpPr>
        <p:spPr bwMode="auto">
          <a:xfrm>
            <a:off x="413266" y="1524416"/>
            <a:ext cx="86868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Get on Twitter and start following!!!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NAfME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MaryLNAMM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MusicEdConsult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MusicAchCouncil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EricWhitacre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531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0" y="2668483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837" y="2196347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5933" y="4360883"/>
            <a:ext cx="946004" cy="94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881" y="3810000"/>
            <a:ext cx="855219" cy="855219"/>
          </a:xfrm>
          <a:prstGeom prst="rect">
            <a:avLst/>
          </a:prstGeom>
        </p:spPr>
      </p:pic>
      <p:pic>
        <p:nvPicPr>
          <p:cNvPr id="22" name="Picture 21" descr="Screen Shot 2016-05-20 at 11.49.50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278" y="3238219"/>
            <a:ext cx="880659" cy="96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664307"/>
            <a:ext cx="8686800" cy="571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8.	</a:t>
            </a:r>
            <a:r>
              <a:rPr lang="en-US" sz="44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Arrange 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a performance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for the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principal’s meeting, school board,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city council, state legislature, etc.  </a:t>
            </a:r>
            <a:r>
              <a:rPr lang="en-US" sz="44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They will appreciate the “good news” for a change. </a:t>
            </a:r>
            <a:r>
              <a:rPr lang="en-US" sz="44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READY!!!!!!!!</a:t>
            </a: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PERFORM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WELL!!!!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1507"/>
            <a:ext cx="8686800" cy="3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indent="-7429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9.  </a:t>
            </a:r>
            <a:r>
              <a:rPr lang="en-US" sz="44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Create a website, Twitter Account, etc.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and communicate, communicate, communicate.  </a:t>
            </a: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Share the GOOD NEWS!!!!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554675" y="2999381"/>
            <a:ext cx="2034649" cy="15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494" y="3118347"/>
            <a:ext cx="1383306" cy="1383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785" y="2987178"/>
            <a:ext cx="1538190" cy="1538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99" y="4778374"/>
            <a:ext cx="1470025" cy="1470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176" y="4778375"/>
            <a:ext cx="1562100" cy="153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Student Projects: </a:t>
            </a:r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with Permission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Slide 31 USED:My PVC Instrument, Disney Medle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56135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Student Produced Videos!</a:t>
            </a:r>
            <a:endParaRPr lang="en-US" sz="3600" b="1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Slide 32 Kettering A Cappella - I Want You Back (Macy's A Cappella Ch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68561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8" name="Rectangle 5"/>
          <p:cNvSpPr>
            <a:spLocks noChangeArrowheads="1"/>
          </p:cNvSpPr>
          <p:nvPr/>
        </p:nvSpPr>
        <p:spPr bwMode="auto">
          <a:xfrm>
            <a:off x="156869" y="5582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I love best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>
                <a:latin typeface="Times New Roman"/>
                <a:cs typeface="Times New Roman"/>
              </a:rPr>
              <a:t>that he/she is. . </a:t>
            </a:r>
            <a:r>
              <a:rPr lang="en-US" sz="3600" i="1" dirty="0" smtClean="0">
                <a:latin typeface="Times New Roman"/>
                <a:cs typeface="Times New Roman"/>
              </a:rPr>
              <a:t>.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(cont.)</a:t>
            </a:r>
            <a:endParaRPr lang="en-US" sz="3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irl Giving Her 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8" y="2279146"/>
            <a:ext cx="3745035" cy="27882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4199423" y="1695676"/>
            <a:ext cx="313364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Communicative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7371" y="2134572"/>
            <a:ext cx="2543485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Encouraging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4872" y="2571212"/>
            <a:ext cx="169770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Flexible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4653" y="2999463"/>
            <a:ext cx="246706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Professional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7371" y="3421673"/>
            <a:ext cx="174842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Creative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9423" y="3851787"/>
            <a:ext cx="4061704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Talented (Performer)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4364" y="4283439"/>
            <a:ext cx="472850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Intense (In a Good Way)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02430" y="4710956"/>
            <a:ext cx="4740225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Effective with Pedagogy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School Announcements</a:t>
            </a:r>
            <a:endParaRPr lang="en-US" sz="3600" b="1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Slide 33 Principal Raps About Snow Day With 'Ice Ice Baby' Instrumenta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84177" y="1627383"/>
            <a:ext cx="7486085" cy="420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939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1" name="Rectangle 6"/>
          <p:cNvSpPr>
            <a:spLocks noChangeArrowheads="1"/>
          </p:cNvSpPr>
          <p:nvPr/>
        </p:nvSpPr>
        <p:spPr bwMode="auto">
          <a:xfrm>
            <a:off x="228600" y="179478"/>
            <a:ext cx="8686800" cy="289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11.	Come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up with a clever version of a “Happy Birthday” song to serenade your school staff on their special day. 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THEY WILL LOVE YOU FOR IT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 Give away FREEBIES!  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8"/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904" y="4017407"/>
            <a:ext cx="246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Serenade Photo</a:t>
            </a:r>
            <a:endParaRPr lang="en-US" dirty="0"/>
          </a:p>
        </p:txBody>
      </p:sp>
      <p:pic>
        <p:nvPicPr>
          <p:cNvPr id="12" name="Picture 11" descr="VDaysingers7178.preview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562" y="2747978"/>
            <a:ext cx="4870875" cy="3277521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6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2400" y="228303"/>
            <a:ext cx="8991600" cy="566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Remember</a:t>
            </a:r>
            <a:r>
              <a:rPr lang="en-US" sz="40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</a:t>
            </a: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 </a:t>
            </a:r>
            <a:r>
              <a:rPr lang="en-US" sz="40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 needs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40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4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1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active, involved member of the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faculty.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Take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part in as many school activities as you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Volunteer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help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when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needed.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Organize faculty functions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school food drives,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etc. (at least one each semester)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Ask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you/your program can help build school spirit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 I Do It All?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pic>
        <p:nvPicPr>
          <p:cNvPr id="69640" name="Picture 1031" descr="Director's Flow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0060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 I Do It All?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4894" y="893477"/>
            <a:ext cx="79597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Stay Focused</a:t>
            </a:r>
          </a:p>
          <a:p>
            <a:pPr algn="ctr"/>
            <a:r>
              <a:rPr lang="en-US" sz="8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 the </a:t>
            </a:r>
            <a:r>
              <a:rPr lang="en-US" sz="8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“Why!”</a:t>
            </a:r>
          </a:p>
          <a:p>
            <a:endParaRPr lang="en-US" sz="8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8800" dirty="0"/>
          </a:p>
        </p:txBody>
      </p:sp>
      <p:sp>
        <p:nvSpPr>
          <p:cNvPr id="9" name="TextBox 8"/>
          <p:cNvSpPr txBox="1"/>
          <p:nvPr/>
        </p:nvSpPr>
        <p:spPr>
          <a:xfrm>
            <a:off x="-154507" y="3453991"/>
            <a:ext cx="9298507" cy="3404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8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 are </a:t>
            </a:r>
            <a:r>
              <a:rPr lang="en-US" sz="8800" b="1" i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</a:t>
            </a:r>
            <a:r>
              <a:rPr lang="en-US" sz="88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this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8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the </a:t>
            </a:r>
            <a:r>
              <a:rPr lang="en-US" sz="8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Kids!</a:t>
            </a:r>
            <a:endParaRPr lang="en-US" sz="8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82650" y="450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590" name="Rectangle 13"/>
          <p:cNvSpPr>
            <a:spLocks noChangeArrowheads="1"/>
          </p:cNvSpPr>
          <p:nvPr/>
        </p:nvSpPr>
        <p:spPr bwMode="auto">
          <a:xfrm>
            <a:off x="0" y="-3339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FF00"/>
                </a:solidFill>
                <a:latin typeface="Times New Roman" pitchFamily="-104" charset="0"/>
              </a:rPr>
              <a:t>Thank-You!</a:t>
            </a:r>
            <a:endParaRPr lang="en-US" sz="4800" b="1" i="1" dirty="0">
              <a:solidFill>
                <a:srgbClr val="FFFF00"/>
              </a:solidFill>
              <a:latin typeface="Times New Roman" pitchFamily="-104" charset="0"/>
            </a:endParaRPr>
          </a:p>
        </p:txBody>
      </p:sp>
      <p:pic>
        <p:nvPicPr>
          <p:cNvPr id="6" name="Picture 5" descr="MNMEA 2017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241" y="2679695"/>
            <a:ext cx="2167047" cy="2167047"/>
          </a:xfrm>
          <a:prstGeom prst="rect">
            <a:avLst/>
          </a:prstGeom>
        </p:spPr>
      </p:pic>
      <p:pic>
        <p:nvPicPr>
          <p:cNvPr id="10" name="Picture 9" descr="customLogo.gi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627"/>
            <a:ext cx="9144000" cy="1771650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4874327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  <a:latin typeface="Times New Roman" pitchFamily="-104" charset="0"/>
              </a:rPr>
              <a:t>Posted at:</a:t>
            </a:r>
          </a:p>
          <a:p>
            <a:pPr algn="ctr"/>
            <a:r>
              <a:rPr lang="en-US" sz="4800" i="1" dirty="0" err="1" smtClean="0">
                <a:solidFill>
                  <a:srgbClr val="FFFF00"/>
                </a:solidFill>
                <a:latin typeface="Times New Roman" pitchFamily="-104" charset="0"/>
              </a:rPr>
              <a:t>www.musicedconsultants.net</a:t>
            </a:r>
            <a:r>
              <a:rPr lang="en-US" sz="4800" i="1" dirty="0" smtClean="0">
                <a:solidFill>
                  <a:srgbClr val="FFFF00"/>
                </a:solidFill>
                <a:latin typeface="Times New Roman" pitchFamily="-104" charset="0"/>
              </a:rPr>
              <a:t>/conference-materials</a:t>
            </a:r>
            <a:endParaRPr lang="en-US" sz="4800" i="1" dirty="0">
              <a:solidFill>
                <a:srgbClr val="FFFF00"/>
              </a:solidFill>
              <a:latin typeface="Times New Roman" pitchFamily="-104" charset="0"/>
            </a:endParaRPr>
          </a:p>
        </p:txBody>
      </p:sp>
      <p:pic>
        <p:nvPicPr>
          <p:cNvPr id="12" name="Picture 11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461" y="3174083"/>
            <a:ext cx="1044384" cy="1300213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advClick="0">
            <mp:flip dir="u"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Choice>
    <mc:Fallback>
      <mc:AlternateContent>
        <mc:Choice Requires="mp">
          <p:transition advClick="0">
            <p:newsflash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228600" y="41871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love best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that he/she is. .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(cont.)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537" name="Picture 9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4571" y="1127728"/>
            <a:ext cx="3844925" cy="2971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6745" y="1320053"/>
            <a:ext cx="7108512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Responsible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Collegial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Motivational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Inspirational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Helpful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Content-oriented	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 Music Advocate (Recruiter)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Demanding (Of Self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Students) </a:t>
            </a:r>
          </a:p>
          <a:p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193675" y="0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To </a:t>
            </a:r>
            <a:r>
              <a:rPr lang="en-US" sz="36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improve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 music program, I would ask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my music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teachers to. .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 descr="Boys Sing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54" y="2934677"/>
            <a:ext cx="2436561" cy="3313723"/>
          </a:xfrm>
          <a:prstGeom prst="rect">
            <a:avLst/>
          </a:prstGeom>
          <a:effectLst>
            <a:reflection stA="50000" endPos="75000" dist="12700" dir="5400000" sy="-100000" algn="bl" rotWithShape="0"/>
            <a:softEdge rad="139700"/>
          </a:effectLst>
        </p:spPr>
      </p:pic>
      <p:sp>
        <p:nvSpPr>
          <p:cNvPr id="10" name="TextBox 9"/>
          <p:cNvSpPr txBox="1"/>
          <p:nvPr/>
        </p:nvSpPr>
        <p:spPr>
          <a:xfrm>
            <a:off x="-110440" y="1381719"/>
            <a:ext cx="924889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Communicate ! Communicate! Communicate!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Coordinate/Collaborate with Colleagues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Articulate with Feeder Schools More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Recruit/Retain More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Focus on Building Group Identity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Promote More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Perform More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193675" y="65782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2. To </a:t>
            </a:r>
            <a:r>
              <a:rPr lang="en-US" sz="3600" i="1" u="sng" dirty="0">
                <a:latin typeface="Times New Roman"/>
                <a:cs typeface="Times New Roman"/>
              </a:rPr>
              <a:t>improve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the music program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, I would ask 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my music 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teachers to. . .(cont.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lang="en-US" sz="3600" dirty="0" smtClean="0">
              <a:latin typeface="Times New Roman"/>
              <a:cs typeface="Times New Roman"/>
            </a:endParaRPr>
          </a:p>
        </p:txBody>
      </p:sp>
      <p:pic>
        <p:nvPicPr>
          <p:cNvPr id="26633" name="Picture 13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723" y="1381060"/>
            <a:ext cx="2414077" cy="3446463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091120" y="1229742"/>
            <a:ext cx="7100171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Help Administrators to Help Them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(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: Class Sizes and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     Program Building)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Extend Learning Into the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 Community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Develop More Partnerships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Incorporate School-wide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 Objectives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Assess Their Own Programs More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Often </a:t>
            </a:r>
          </a:p>
          <a:p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269875" y="223308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3.  </a:t>
            </a:r>
            <a:r>
              <a:rPr lang="en-US" sz="3600" i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troubles me most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is that he/she is not. . </a:t>
            </a:r>
            <a:r>
              <a:rPr lang="en-US" sz="3600" i="1" dirty="0" smtClean="0">
                <a:latin typeface="Times New Roman"/>
                <a:cs typeface="Times New Roman"/>
              </a:rPr>
              <a:t>.</a:t>
            </a:r>
            <a:r>
              <a:rPr lang="en-US" sz="3600" dirty="0" smtClean="0">
                <a:latin typeface="Times New Roman"/>
                <a:cs typeface="Times New Roman"/>
              </a:rPr>
              <a:t>	</a:t>
            </a:r>
            <a:r>
              <a:rPr lang="en-US" sz="3600" dirty="0">
                <a:latin typeface="Times New Roman"/>
                <a:cs typeface="Times New Roman"/>
              </a:rPr>
              <a:t>	</a:t>
            </a:r>
          </a:p>
        </p:txBody>
      </p:sp>
      <p:pic>
        <p:nvPicPr>
          <p:cNvPr id="28681" name="Picture 6" descr="Downloaded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0292" y="1303011"/>
            <a:ext cx="2493983" cy="3309334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7133" y="1423637"/>
            <a:ext cx="213366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Passionate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02" y="1874707"/>
            <a:ext cx="577468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Considerate of the Big Picture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02" y="2311347"/>
            <a:ext cx="313364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Communicative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02" y="2738173"/>
            <a:ext cx="389015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Demanding Enough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667" y="3191728"/>
            <a:ext cx="579362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Managing the Classroom Well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667" y="3642798"/>
            <a:ext cx="541964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Lesson-planning Effectively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098" y="4093868"/>
            <a:ext cx="300447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Even-tempered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098" y="4530508"/>
            <a:ext cx="292900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A Team Player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703" y="4973266"/>
            <a:ext cx="2098952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Organized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1" y="69785"/>
            <a:ext cx="91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</a:t>
            </a:r>
          </a:p>
          <a:p>
            <a:pPr marL="457200" indent="-457200"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Advocate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Out of </a:t>
            </a:r>
            <a:r>
              <a:rPr lang="en-US" sz="36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</a:t>
            </a:r>
            <a:endParaRPr lang="en-US" sz="36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125640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2-08-28 at 4.33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8" y="1883052"/>
            <a:ext cx="8737084" cy="4738806"/>
          </a:xfrm>
          <a:prstGeom prst="rect">
            <a:avLst/>
          </a:prstGeom>
        </p:spPr>
      </p:pic>
      <p:pic>
        <p:nvPicPr>
          <p:cNvPr id="14" name="Picture 13" descr="Screen Shot 2012-08-28 at 4.35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91" y="3039296"/>
            <a:ext cx="4368284" cy="1803400"/>
          </a:xfrm>
          <a:prstGeom prst="rect">
            <a:avLst/>
          </a:prstGeom>
        </p:spPr>
      </p:pic>
      <p:pic>
        <p:nvPicPr>
          <p:cNvPr id="15" name="Picture 14" descr="Screen Shot 2012-08-28 at 4.35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91" y="1883052"/>
            <a:ext cx="4368284" cy="1640442"/>
          </a:xfrm>
          <a:prstGeom prst="rect">
            <a:avLst/>
          </a:prstGeom>
        </p:spPr>
      </p:pic>
      <p:pic>
        <p:nvPicPr>
          <p:cNvPr id="16" name="Picture 15" descr="Screen Shot 2012-08-28 at 4.34.0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5" y="4842696"/>
            <a:ext cx="4121666" cy="1779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te">
  <a:themeElements>
    <a:clrScheme name="Custom 1">
      <a:dk1>
        <a:srgbClr val="008080"/>
      </a:dk1>
      <a:lt1>
        <a:srgbClr val="FFFFFF"/>
      </a:lt1>
      <a:dk2>
        <a:srgbClr val="51ABD0"/>
      </a:dk2>
      <a:lt2>
        <a:srgbClr val="FFFFFF"/>
      </a:lt2>
      <a:accent1>
        <a:srgbClr val="FF6600"/>
      </a:accent1>
      <a:accent2>
        <a:srgbClr val="FFCC00"/>
      </a:accent2>
      <a:accent3>
        <a:srgbClr val="B3D2E4"/>
      </a:accent3>
      <a:accent4>
        <a:srgbClr val="DADADA"/>
      </a:accent4>
      <a:accent5>
        <a:srgbClr val="FFB8AA"/>
      </a:accent5>
      <a:accent6>
        <a:srgbClr val="E7B900"/>
      </a:accent6>
      <a:hlink>
        <a:srgbClr val="33CCCC"/>
      </a:hlink>
      <a:folHlink>
        <a:srgbClr val="36CC64"/>
      </a:folHlink>
    </a:clrScheme>
    <a:fontScheme name="Chut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hute 1">
        <a:dk1>
          <a:srgbClr val="003366"/>
        </a:dk1>
        <a:lt1>
          <a:srgbClr val="FFFFFF"/>
        </a:lt1>
        <a:dk2>
          <a:srgbClr val="51ABD0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3D2E4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3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1743</Words>
  <Application>Microsoft Macintosh PowerPoint</Application>
  <PresentationFormat>On-screen Show (4:3)</PresentationFormat>
  <Paragraphs>270</Paragraphs>
  <Slides>45</Slides>
  <Notes>44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Chute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an Advocate  Out of Your Principal;</dc:title>
  <dc:creator>Marcia Neel</dc:creator>
  <cp:lastModifiedBy>Marcia Neel</cp:lastModifiedBy>
  <cp:revision>733</cp:revision>
  <dcterms:created xsi:type="dcterms:W3CDTF">2017-02-16T04:02:27Z</dcterms:created>
  <dcterms:modified xsi:type="dcterms:W3CDTF">2017-02-16T04:11:45Z</dcterms:modified>
</cp:coreProperties>
</file>