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8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12" r:id="rId28"/>
    <p:sldId id="259" r:id="rId29"/>
    <p:sldId id="260" r:id="rId30"/>
    <p:sldId id="261" r:id="rId31"/>
    <p:sldId id="262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340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308" r:id="rId61"/>
    <p:sldId id="295" r:id="rId62"/>
    <p:sldId id="342" r:id="rId63"/>
    <p:sldId id="343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44" r:id="rId73"/>
    <p:sldId id="304" r:id="rId74"/>
    <p:sldId id="309" r:id="rId75"/>
    <p:sldId id="310" r:id="rId76"/>
    <p:sldId id="339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74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75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76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1/13/17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1/13/17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df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4.png"/><Relationship Id="rId1" Type="http://schemas.openxmlformats.org/officeDocument/2006/relationships/video" Target="file://localhost/Users/marcianeel/Desktop/INMEA%20PPT%202017%20Bridge%20Videos/PPT%20Slide%2017%20First%20Performance.mov" TargetMode="External"/><Relationship Id="rId2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56.png"/><Relationship Id="rId1" Type="http://schemas.openxmlformats.org/officeDocument/2006/relationships/video" Target="file://localhost/Users/marcianeel/Desktop/INMEA%20PPT%202017%20Bridge%20Videos/Slide%2027%20Elementary%20Band.MOV" TargetMode="External"/><Relationship Id="rId2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7.png"/><Relationship Id="rId1" Type="http://schemas.openxmlformats.org/officeDocument/2006/relationships/video" Target="file://localhost/Users/marcianeel/Desktop/INMEA%20PPT%202017%20Bridge%20Videos/Slide%2029%20The%20Parent%20Band.mp4" TargetMode="Externa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59.png"/><Relationship Id="rId1" Type="http://schemas.openxmlformats.org/officeDocument/2006/relationships/video" Target="file://localhost/Users/marcianeel/Desktop/INMEA%20PPT%202017%20Bridge%20Videos/Slide%2033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61.png"/><Relationship Id="rId1" Type="http://schemas.openxmlformats.org/officeDocument/2006/relationships/video" Target="file://localhost/Users/marcianeel/Desktop/An%20AP%20Music%20Theory%20Christmas%20Card.mp4" TargetMode="External"/><Relationship Id="rId2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66.png"/><Relationship Id="rId1" Type="http://schemas.openxmlformats.org/officeDocument/2006/relationships/video" Target="file://localhost/Users/marcianeel/Desktop/INMEA%20PPT%202017%20Bridge%20Videos/Slide%2044%20There%20Is%20A%20Place%20copy.mp4" TargetMode="External"/><Relationship Id="rId2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67.png"/><Relationship Id="rId5" Type="http://schemas.openxmlformats.org/officeDocument/2006/relationships/image" Target="../media/image49.png"/><Relationship Id="rId1" Type="http://schemas.openxmlformats.org/officeDocument/2006/relationships/video" Target="file://localhost/Users/marcianeel/Desktop/INMEA%20PPT%202017%20Bridge%20Videos/Slide%2045%20Dr%20Tim.mp4" TargetMode="External"/><Relationship Id="rId2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8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jpeg"/><Relationship Id="rId14" Type="http://schemas.openxmlformats.org/officeDocument/2006/relationships/image" Target="../media/image80.png"/><Relationship Id="rId15" Type="http://schemas.openxmlformats.org/officeDocument/2006/relationships/image" Target="../media/image49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jpeg"/><Relationship Id="rId14" Type="http://schemas.openxmlformats.org/officeDocument/2006/relationships/image" Target="../media/image80.png"/><Relationship Id="rId15" Type="http://schemas.openxmlformats.org/officeDocument/2006/relationships/image" Target="../media/image49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</a:endParaRP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1" name="Picture 10" descr="Marcia Neel Head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35" y="2912310"/>
            <a:ext cx="2630861" cy="265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Music making has been </a:t>
            </a:r>
            <a:r>
              <a:rPr lang="en-US" sz="3600" i="1" dirty="0" smtClean="0">
                <a:solidFill>
                  <a:srgbClr val="FFFF00"/>
                </a:solidFill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4.34</a:t>
            </a:r>
            <a:r>
              <a:rPr lang="en-US" sz="4000" dirty="0" smtClean="0">
                <a:solidFill>
                  <a:srgbClr val="FFCC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</a:t>
            </a:r>
            <a:r>
              <a:rPr lang="en-US" sz="4800" dirty="0" smtClean="0">
                <a:solidFill>
                  <a:srgbClr val="FFFF00"/>
                </a:solidFill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</a:rPr>
              <a:t>become. </a:t>
            </a:r>
            <a:endParaRPr lang="en-US" sz="48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64000">
              <a:schemeClr val="bg2">
                <a:lumMod val="75000"/>
                <a:alpha val="72000"/>
              </a:schemeClr>
            </a:gs>
            <a:gs pos="100000">
              <a:srgbClr val="FFFFFF">
                <a:alpha val="9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C logo color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92065" y="3344270"/>
            <a:ext cx="3653902" cy="1101063"/>
          </a:xfrm>
          <a:prstGeom prst="rect">
            <a:avLst/>
          </a:prstGeom>
          <a:effectLst/>
        </p:spPr>
      </p:pic>
      <p:pic>
        <p:nvPicPr>
          <p:cNvPr id="14" name="Picture 13" descr="NASMD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251" y="3530934"/>
            <a:ext cx="2908016" cy="846726"/>
          </a:xfrm>
          <a:prstGeom prst="rect">
            <a:avLst/>
          </a:prstGeom>
          <a:effectLst/>
        </p:spPr>
      </p:pic>
      <p:sp>
        <p:nvSpPr>
          <p:cNvPr id="16" name="TextBox 15"/>
          <p:cNvSpPr txBox="1"/>
          <p:nvPr/>
        </p:nvSpPr>
        <p:spPr>
          <a:xfrm>
            <a:off x="3594685" y="5952297"/>
            <a:ext cx="176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D0000"/>
                </a:solidFill>
              </a:rPr>
              <a:t>John </a:t>
            </a:r>
            <a:r>
              <a:rPr lang="en-US" sz="2400" b="1" dirty="0" err="1" smtClean="0">
                <a:solidFill>
                  <a:srgbClr val="CD0000"/>
                </a:solidFill>
              </a:rPr>
              <a:t>Yehling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0206" y="5966566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D0000"/>
                </a:solidFill>
              </a:rPr>
              <a:t>Mark Goff</a:t>
            </a:r>
            <a:endParaRPr lang="en-US" sz="2400" b="1" dirty="0"/>
          </a:p>
        </p:txBody>
      </p:sp>
      <p:pic>
        <p:nvPicPr>
          <p:cNvPr id="32" name="Picture 31" descr="Quinlan&amp;Fabis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949" y="4579089"/>
            <a:ext cx="3135963" cy="1254385"/>
          </a:xfrm>
          <a:prstGeom prst="rect">
            <a:avLst/>
          </a:prstGeom>
          <a:effectLst/>
        </p:spPr>
      </p:pic>
      <p:sp>
        <p:nvSpPr>
          <p:cNvPr id="38" name="TextBox 37"/>
          <p:cNvSpPr txBox="1"/>
          <p:nvPr/>
        </p:nvSpPr>
        <p:spPr>
          <a:xfrm>
            <a:off x="6305860" y="5966566"/>
            <a:ext cx="218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D0000"/>
                </a:solidFill>
              </a:rPr>
              <a:t>George Quinlan</a:t>
            </a:r>
            <a:endParaRPr lang="en-US" sz="2400" b="1" dirty="0"/>
          </a:p>
        </p:txBody>
      </p:sp>
      <p:pic>
        <p:nvPicPr>
          <p:cNvPr id="26" name="Picture 25" descr="ES_JWPepper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912" y="4579089"/>
            <a:ext cx="2385275" cy="1553568"/>
          </a:xfrm>
          <a:prstGeom prst="rect">
            <a:avLst/>
          </a:prstGeom>
        </p:spPr>
      </p:pic>
      <p:pic>
        <p:nvPicPr>
          <p:cNvPr id="18" name="Picture 17" descr="Paige's Music Big-Trans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3443" y="4179694"/>
            <a:ext cx="5173988" cy="2590993"/>
          </a:xfrm>
          <a:prstGeom prst="rect">
            <a:avLst/>
          </a:prstGeom>
        </p:spPr>
      </p:pic>
      <p:pic>
        <p:nvPicPr>
          <p:cNvPr id="10" name="Picture 9" descr="Screen Shot 2017-01-12 at 5.14.36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0"/>
            <a:ext cx="9185827" cy="28252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791" y="1227125"/>
            <a:ext cx="898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Middle School                            High School</a:t>
            </a:r>
            <a:endParaRPr lang="en-US" sz="4000" dirty="0"/>
          </a:p>
        </p:txBody>
      </p:sp>
      <p:pic>
        <p:nvPicPr>
          <p:cNvPr id="23" name="Picture 22" descr="Question Mark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713" y="142687"/>
            <a:ext cx="1243474" cy="1976984"/>
          </a:xfrm>
          <a:prstGeom prst="rect">
            <a:avLst/>
          </a:prstGeom>
        </p:spPr>
      </p:pic>
      <p:pic>
        <p:nvPicPr>
          <p:cNvPr id="28" name="Picture 27" descr="Screen Shot 2017-01-12 at 6.04.02 P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13275"/>
            <a:ext cx="9144000" cy="1011381"/>
          </a:xfrm>
          <a:prstGeom prst="rect">
            <a:avLst/>
          </a:prstGeom>
        </p:spPr>
      </p:pic>
      <p:pic>
        <p:nvPicPr>
          <p:cNvPr id="29" name="Picture 28" descr="Screen Shot 2017-01-12 at 6.08.30 P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2948" y="2308488"/>
            <a:ext cx="3242912" cy="10161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348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Session: Bridging the Gap Between Middle and High School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7930" y="1965186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2044561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9352" y="1359501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308366" y="1203836"/>
            <a:ext cx="6802428" cy="327524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9" y="3527925"/>
            <a:ext cx="6163241" cy="3001585"/>
          </a:xfrm>
          <a:prstGeom prst="rect">
            <a:avLst/>
          </a:prstGeom>
          <a:ln>
            <a:noFill/>
          </a:ln>
          <a:effectLst>
            <a:reflection stA="8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66099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780" y="6211669"/>
            <a:ext cx="350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www.musicachievementcouncil.org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10435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98083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200" i="1" dirty="0" err="1" smtClean="0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1051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9886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0179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E3A192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400" b="1" i="1" dirty="0" smtClean="0">
                <a:solidFill>
                  <a:srgbClr val="E3A192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25974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8470"/>
            <a:ext cx="82296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961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880"/>
            <a:ext cx="9144000" cy="1200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GPAS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847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E3A192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N-TIME GRADUATION RATES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1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66530"/>
            <a:ext cx="8229600" cy="30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b="1" i="1" kern="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49919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149"/>
            <a:ext cx="9144000" cy="122658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295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236696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943781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103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lvl="0" algn="ctr">
              <a:defRPr/>
            </a:pPr>
            <a:r>
              <a:rPr lang="en-US" sz="40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FIRST PERFORMANCE CONCERT</a:t>
            </a: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3600" i="1" kern="0" dirty="0">
              <a:solidFill>
                <a:schemeClr val="accent3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606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4800" b="1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 –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17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631257"/>
            <a:ext cx="8610600" cy="4843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0456"/>
            <a:ext cx="9220200" cy="1371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8205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43872" y="2244056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1.  Establish a district-wide 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/mission to promote unity.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(destinations):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6680" y="36576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  A world where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43932" y="4785224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 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 for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19080" y="49913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National Education Association (NEA):</a:t>
            </a:r>
            <a:endParaRPr lang="en-US" sz="3200" kern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317733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Life is Good T-Shirts:</a:t>
            </a:r>
            <a:endParaRPr lang="en-US" sz="3200" i="1" kern="0" noProof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384"/>
            <a:ext cx="9144000" cy="1371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0821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0497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055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(purpose):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" y="3854304"/>
            <a:ext cx="85348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200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		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Google’s mission is to organize the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world’s information and make it universally 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accessible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34900" y="5329280"/>
            <a:ext cx="8109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89548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6780" y="2882584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</a:t>
            </a:r>
            <a:r>
              <a:rPr lang="en-US" sz="32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A. Google</a:t>
            </a:r>
            <a:r>
              <a:rPr lang="en-US" sz="32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  <a:endParaRPr lang="en-US" sz="3200" kern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3160"/>
            <a:ext cx="9162476" cy="121287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2603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197639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29879" y="3001545"/>
            <a:ext cx="88432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a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95922" y="3131935"/>
            <a:ext cx="8229600" cy="20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XYZ School 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998" y="4305295"/>
            <a:ext cx="821352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</a:t>
            </a:r>
            <a:r>
              <a:rPr lang="en-US" sz="32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3200" b="1" i="1" u="sng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where </a:t>
            </a:r>
            <a:r>
              <a:rPr lang="en-US" sz="3200" b="1" i="1" u="sng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children grow up experiencing the joy of active music-making. 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3261" y="52340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</a:t>
            </a:r>
            <a:r>
              <a:rPr lang="en-US" sz="3200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To prepare </a:t>
            </a:r>
            <a:r>
              <a:rPr lang="en-US" sz="3200" b="1" i="1" u="sng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students for fulfilling, life-long music-making experiences.</a:t>
            </a: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</a:t>
            </a:r>
            <a:endParaRPr lang="en-US" sz="32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6615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 </a:t>
            </a:r>
            <a:r>
              <a:rPr lang="en-US" sz="28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XYZ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MED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40"/>
            <a:ext cx="9126132" cy="107283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79832"/>
            <a:ext cx="9126131" cy="66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290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233575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5400" kern="0" dirty="0" smtClean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037"/>
            <a:ext cx="9144000" cy="128220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336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794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6800"/>
            <a:ext cx="9220200" cy="118812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43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A. Possible XYZ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64" y="4302204"/>
            <a:ext cx="750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kern="0" dirty="0" smtClean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>
              <a:solidFill>
                <a:srgbClr val="66CC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13896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>
              <a:solidFill>
                <a:srgbClr val="66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691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904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54444" y="3415520"/>
            <a:ext cx="81564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59"/>
            <a:ext cx="9144000" cy="137160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120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48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Photo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07836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3737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3643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4311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10,000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257725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839"/>
            <a:ext cx="9144000" cy="1219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EARLY—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058" y="2514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4.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22910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6. Engage parents EARLY!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80" y="337302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5. Schedule a “Switch Day”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058" y="1752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9544" y="784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Engage Parents EARLY—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Band!</a:t>
            </a:r>
            <a:endParaRPr lang="en-US" sz="4444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9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7036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1812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4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858" y="5648214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320059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 for MS/ES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parent groups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097007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Host MS/ES parent m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7956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48604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9618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1219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8844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370"/>
            <a:ext cx="82296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Have Students Give “Testimonials”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33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0800" y="1526340"/>
            <a:ext cx="6680200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in ALL recruitment 	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Serve as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71130" y="4207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56699" y="467655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242268" y="5323110"/>
            <a:ext cx="8077200" cy="60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in ALL recruitment 	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Serve as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7707" y="4759080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Write letters of invitation (Big Bro/Sis)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	 and congratulations as appropriate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070"/>
            <a:ext cx="9144000" cy="1219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40223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362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Giving a “Golden Invitation”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band/orchestra makes 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76573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276" y="356418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3276" y="238017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in ALL recruitment 	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43919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Serve as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7707" y="4369470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Write letters of invitation (Big Bro/Sis)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	 and congratulations as 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appropriate</a:t>
            </a:r>
            <a:endParaRPr lang="en-US" sz="3600" kern="0" dirty="0" smtClean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5431" y="5050609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5.	Send musical greeting cards 	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	</a:t>
            </a:r>
            <a:endParaRPr lang="en-US" sz="3600" kern="0" dirty="0" smtClean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sz="4444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96444" y="1442844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Foothill High School AP Music Theory Card	</a:t>
            </a:r>
            <a:r>
              <a:rPr lang="en-US" sz="36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	</a:t>
            </a:r>
            <a:endParaRPr lang="en-US" sz="3600" kern="0" dirty="0" smtClean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An AP Music Theory Christmas Car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2033495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70147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558472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4444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382000" cy="192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99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4444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160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  <a:endParaRPr lang="en-US" sz="48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4444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44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39641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Quality </a:t>
            </a: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learning </a:t>
            </a: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opportunities</a:t>
            </a: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experiences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f</a:t>
            </a:r>
            <a:r>
              <a:rPr lang="en-US" sz="4000" kern="0" dirty="0" smtClean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or ALL children</a:t>
            </a:r>
            <a:endParaRPr lang="en-US" sz="4000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4778" y="0"/>
            <a:ext cx="49173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 of Us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Do</a:t>
            </a:r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  <a:endParaRPr lang="en-US" dirty="0"/>
          </a:p>
        </p:txBody>
      </p:sp>
      <p:pic>
        <p:nvPicPr>
          <p:cNvPr id="6" name="Picture 5" descr="keep-calm-and-love-essa-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28" y="2785050"/>
            <a:ext cx="3075804" cy="3589269"/>
          </a:xfrm>
          <a:prstGeom prst="rect">
            <a:avLst/>
          </a:prstGeom>
        </p:spPr>
      </p:pic>
      <p:pic>
        <p:nvPicPr>
          <p:cNvPr id="7" name="Picture 6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622" y="100272"/>
            <a:ext cx="1044384" cy="1300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1884" y="2785050"/>
            <a:ext cx="48056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Resources: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3600" dirty="0" err="1" smtClean="0">
                <a:solidFill>
                  <a:schemeClr val="bg1"/>
                </a:solidFill>
              </a:rPr>
              <a:t>NAfME’s</a:t>
            </a:r>
            <a:r>
              <a:rPr lang="en-US" sz="3600" dirty="0" smtClean="0">
                <a:solidFill>
                  <a:schemeClr val="bg1"/>
                </a:solidFill>
              </a:rPr>
              <a:t> “Everything  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  ESSA” site</a:t>
            </a:r>
          </a:p>
          <a:p>
            <a:pPr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  Today’s Handouts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124" y="5401151"/>
            <a:ext cx="4805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#</a:t>
            </a:r>
            <a:r>
              <a:rPr lang="en-US" sz="4000" dirty="0" err="1" smtClean="0">
                <a:solidFill>
                  <a:schemeClr val="bg1"/>
                </a:solidFill>
              </a:rPr>
              <a:t>MakeTheCall</a:t>
            </a:r>
            <a:endParaRPr lang="en-US" sz="40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5923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GREAT EXAMPLE: </a:t>
            </a:r>
            <a:r>
              <a:rPr lang="en-US" sz="4800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HS</a:t>
            </a:r>
          </a:p>
          <a:p>
            <a:pPr algn="ctr"/>
            <a:r>
              <a:rPr lang="en-US" sz="44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400" i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Slide 44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7607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0" y="7797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Check Out All of </a:t>
            </a:r>
            <a:r>
              <a:rPr lang="en-US" sz="4800" b="1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MAC’s</a:t>
            </a:r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4800" b="1" i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sz="48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476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6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Slide 4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50310"/>
            <a:ext cx="7315200" cy="4114800"/>
          </a:xfrm>
          <a:prstGeom prst="rect">
            <a:avLst/>
          </a:prstGeom>
        </p:spPr>
      </p:pic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637" y="114696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556" b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3556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556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114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282009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895600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016" y="5145605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709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559481"/>
            <a:ext cx="3352800" cy="87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5568895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00255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</a:t>
            </a:r>
            <a:r>
              <a:rPr lang="en-US" sz="3200" b="1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</a:t>
            </a:r>
            <a:r>
              <a:rPr lang="en-US" sz="3200" b="1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8517" y="4405331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  <p:pic>
        <p:nvPicPr>
          <p:cNvPr id="21" name="Picture 20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7532" y="4579244"/>
            <a:ext cx="4358378" cy="795878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438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709" y="44196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559481"/>
            <a:ext cx="3352800" cy="87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23987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5814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5568895"/>
            <a:ext cx="3200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23622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36782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0" y="23622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81000" y="1300255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			  	 			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      							</a:t>
            </a: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					          </a:t>
            </a:r>
            <a:r>
              <a:rPr lang="en-US" sz="3200" b="1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MusicAchCouncil</a:t>
            </a:r>
            <a:endParaRPr lang="en-US" sz="3200" b="1" i="1" kern="0" dirty="0" smtClean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 smtClean="0">
                <a:solidFill>
                  <a:srgbClr val="4890C5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			 </a:t>
            </a:r>
            <a:r>
              <a:rPr lang="en-US" sz="3200" b="1" i="1" kern="0" dirty="0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@</a:t>
            </a:r>
            <a:r>
              <a:rPr lang="en-US" sz="3200" b="1" i="1" kern="0" dirty="0" err="1" smtClean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MusicEdConsult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8517" y="4405331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-533400" y="-228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1447800"/>
            <a:ext cx="838200" cy="677333"/>
          </a:xfrm>
          <a:prstGeom prst="rect">
            <a:avLst/>
          </a:prstGeom>
        </p:spPr>
      </p:pic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-533400" y="76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i="1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800" y="228600"/>
            <a:ext cx="1044384" cy="1300213"/>
          </a:xfrm>
          <a:prstGeom prst="rect">
            <a:avLst/>
          </a:prstGeom>
        </p:spPr>
      </p:pic>
      <p:pic>
        <p:nvPicPr>
          <p:cNvPr id="21" name="Picture 20" descr="Screen Shot 2016-10-12 at 9.33.5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7532" y="4579244"/>
            <a:ext cx="4358378" cy="795878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2967</Words>
  <Application>Microsoft Macintosh PowerPoint</Application>
  <PresentationFormat>On-screen Show (4:3)</PresentationFormat>
  <Paragraphs>504</Paragraphs>
  <Slides>76</Slides>
  <Notes>58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Session: Bridging the Gap Between Middle and High School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 </vt:lpstr>
      <vt:lpstr>The WHY ATTENDANCE RATES</vt:lpstr>
      <vt:lpstr>The WHY DISCIPLINE REFERRALS</vt:lpstr>
      <vt:lpstr>The WHY GPAS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HOW: First Performance 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Have Students Give “Testimonials”</vt:lpstr>
      <vt:lpstr>The HOW What HS/MS Students Can Do:</vt:lpstr>
      <vt:lpstr>The HOW What HS/MS Students Can Do: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67</vt:lpstr>
      <vt:lpstr>The HOW What Music Supervisors Can Do:</vt:lpstr>
      <vt:lpstr>The HOW What Music Supervisors Can Do:</vt:lpstr>
      <vt:lpstr>The HOW What Music Supervisors Can Do:</vt:lpstr>
      <vt:lpstr>Slide 71</vt:lpstr>
      <vt:lpstr>Slide 72</vt:lpstr>
      <vt:lpstr>Slide 73</vt:lpstr>
      <vt:lpstr>Got SMART Phone? www.musicedconsultants.net/conference-materials</vt:lpstr>
      <vt:lpstr>Slide 75</vt:lpstr>
      <vt:lpstr>Slide 76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201</cp:revision>
  <dcterms:created xsi:type="dcterms:W3CDTF">2017-01-13T14:16:51Z</dcterms:created>
  <dcterms:modified xsi:type="dcterms:W3CDTF">2017-01-13T14:49:53Z</dcterms:modified>
</cp:coreProperties>
</file>