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notesSlides/notesSlide5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Default Extension="mp4" ContentType="video/mp4"/>
  <Override PartName="/ppt/slideLayouts/slideLayout3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s/slide8.xml" ContentType="application/vnd.openxmlformats-officedocument.presentationml.slide+xml"/>
  <Override PartName="/ppt/notesSlides/notesSlide10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9" r:id="rId4"/>
    <p:sldId id="284" r:id="rId5"/>
    <p:sldId id="290" r:id="rId6"/>
    <p:sldId id="285" r:id="rId7"/>
    <p:sldId id="297" r:id="rId8"/>
    <p:sldId id="291" r:id="rId9"/>
    <p:sldId id="300" r:id="rId10"/>
    <p:sldId id="301" r:id="rId11"/>
    <p:sldId id="293" r:id="rId12"/>
    <p:sldId id="292" r:id="rId13"/>
    <p:sldId id="294" r:id="rId14"/>
    <p:sldId id="295" r:id="rId15"/>
    <p:sldId id="296" r:id="rId16"/>
    <p:sldId id="298" r:id="rId17"/>
    <p:sldId id="299" r:id="rId18"/>
    <p:sldId id="303" r:id="rId19"/>
    <p:sldId id="30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767"/>
    </p:ext>
    <p:ext uri="{FD5EFAAD-0ECE-453E-9831-46B23BE46B34}">
      <p15:chartTrackingRefBased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0167"/>
    <p:restoredTop sz="94643"/>
  </p:normalViewPr>
  <p:slideViewPr>
    <p:cSldViewPr snapToGrid="0" snapToObjects="1">
      <p:cViewPr varScale="1">
        <p:scale>
          <a:sx n="108" d="100"/>
          <a:sy n="108" d="100"/>
        </p:scale>
        <p:origin x="-120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A7884-7B03-934A-B345-A3A55B1C3551}" type="datetimeFigureOut">
              <a:rPr lang="en-US" smtClean="0"/>
              <a:pPr/>
              <a:t>5/11/18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CADB7-2B2A-9A40-BAE1-7ECDA5382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2802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1843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E43D52-0FDB-C349-BEC2-4BFD7604C89D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30673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CB7C2B-2085-4B46-AA9A-0F88F18135F7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28985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CB7C2B-2085-4B46-AA9A-0F88F18135F7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28985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CB7C2B-2085-4B46-AA9A-0F88F18135F7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21262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CB7C2B-2085-4B46-AA9A-0F88F18135F7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21262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CB7C2B-2085-4B46-AA9A-0F88F18135F7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21262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CB7C2B-2085-4B46-AA9A-0F88F18135F7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80490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CB7C2B-2085-4B46-AA9A-0F88F18135F7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80490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CB7C2B-2085-4B46-AA9A-0F88F18135F7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21262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CB7C2B-2085-4B46-AA9A-0F88F18135F7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21262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CB7C2B-2085-4B46-AA9A-0F88F18135F7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28985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pPr/>
              <a:t>5/11/18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5/11/18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5/11/18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5/11/18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5/11/18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5/11/18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5/11/18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5/11/18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5/11/18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pPr/>
              <a:t>5/11/18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microsoft.com/office/2007/relationships/media" Target="../media/media1.mp4"/><Relationship Id="rId5" Type="http://schemas.openxmlformats.org/officeDocument/2006/relationships/image" Target="../media/image19.png"/><Relationship Id="rId1" Type="http://schemas.openxmlformats.org/officeDocument/2006/relationships/video" Target="../media/media1.mp4"/><Relationship Id="rId2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7AED2B8-F143-354A-B7EF-4D195D7FA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114" y="295422"/>
            <a:ext cx="11384492" cy="3972293"/>
          </a:xfrm>
        </p:spPr>
        <p:txBody>
          <a:bodyPr/>
          <a:lstStyle/>
          <a:p>
            <a:r>
              <a:rPr lang="en-US" sz="6000" dirty="0">
                <a:solidFill>
                  <a:srgbClr val="FFFF00"/>
                </a:solidFill>
              </a:rPr>
              <a:t>Analogy of the Band Director’s Job. . .the C.E.O. Approach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2283919-76C0-BA4D-9E04-69880D181E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4345962"/>
            <a:ext cx="12192000" cy="611069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2018 IBA Conference     May 11, 2018    10:00 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717EDFE-18AC-D04A-8EA8-515F32430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13" y="5044535"/>
            <a:ext cx="5482119" cy="1279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37987A3-E231-6044-BD3F-7F439C6D6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691" y="4855690"/>
            <a:ext cx="4686717" cy="1567919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DF5B5FE6-D9A0-9748-972A-31B7421BD872}"/>
              </a:ext>
            </a:extLst>
          </p:cNvPr>
          <p:cNvSpPr txBox="1">
            <a:spLocks/>
          </p:cNvSpPr>
          <p:nvPr/>
        </p:nvSpPr>
        <p:spPr>
          <a:xfrm>
            <a:off x="1" y="3182184"/>
            <a:ext cx="12192000" cy="8614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MARCIA NEEL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20979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5"/>
          <p:cNvSpPr>
            <a:spLocks noChangeArrowheads="1"/>
          </p:cNvSpPr>
          <p:nvPr/>
        </p:nvSpPr>
        <p:spPr bwMode="auto">
          <a:xfrm>
            <a:off x="1981201" y="1828801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/>
          </a:p>
          <a:p>
            <a:pPr marL="457200" indent="-45720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BBB4707-2D4E-9B49-B142-67AAED252952}"/>
              </a:ext>
            </a:extLst>
          </p:cNvPr>
          <p:cNvSpPr txBox="1"/>
          <p:nvPr/>
        </p:nvSpPr>
        <p:spPr>
          <a:xfrm>
            <a:off x="252774" y="407963"/>
            <a:ext cx="1179810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What were his secrets?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054" y="1290192"/>
            <a:ext cx="107602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Established the Primary Goal: </a:t>
            </a:r>
          </a:p>
          <a:p>
            <a:r>
              <a:rPr lang="en-US" sz="3200" i="1" dirty="0">
                <a:solidFill>
                  <a:srgbClr val="FFFF00"/>
                </a:solidFill>
              </a:rPr>
              <a:t>	Regain the Trust of United’s Employees</a:t>
            </a:r>
          </a:p>
        </p:txBody>
      </p:sp>
      <p:pic>
        <p:nvPicPr>
          <p:cNvPr id="9" name="Picture 8" descr="Charters_main-plane_670x3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592" y="407963"/>
            <a:ext cx="3354817" cy="18025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11179" y="2639744"/>
            <a:ext cx="10492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Listen, learn then provide feedback from what </a:t>
            </a:r>
            <a:r>
              <a:rPr lang="en-US" sz="2800" dirty="0">
                <a:solidFill>
                  <a:srgbClr val="FFFFFF"/>
                </a:solidFill>
              </a:rPr>
              <a:t>they </a:t>
            </a:r>
            <a:r>
              <a:rPr lang="en-US" sz="2800" dirty="0"/>
              <a:t>say.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11179" y="3186480"/>
            <a:ext cx="974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Always </a:t>
            </a:r>
            <a:r>
              <a:rPr lang="en-US" sz="2800" dirty="0">
                <a:solidFill>
                  <a:srgbClr val="FFFFFF"/>
                </a:solidFill>
              </a:rPr>
              <a:t>support </a:t>
            </a:r>
            <a:r>
              <a:rPr lang="en-US" sz="2800" dirty="0"/>
              <a:t>your team! </a:t>
            </a:r>
            <a:r>
              <a:rPr lang="en-US" sz="2800" i="1" dirty="0"/>
              <a:t>(Not always easy)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11179" y="3777368"/>
            <a:ext cx="974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Separate personal views from company views.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11179" y="4341763"/>
            <a:ext cx="974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Show compassion but be principled &amp; profitable.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11179" y="4970351"/>
            <a:ext cx="974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Swing easy</a:t>
            </a:r>
            <a:r>
              <a:rPr lang="en-US" sz="2800" dirty="0"/>
              <a:t>—Understand who you are and be yourself. 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7074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Rectangle 4"/>
          <p:cNvSpPr>
            <a:spLocks noChangeArrowheads="1"/>
          </p:cNvSpPr>
          <p:nvPr/>
        </p:nvSpPr>
        <p:spPr bwMode="auto">
          <a:xfrm>
            <a:off x="0" y="1354667"/>
            <a:ext cx="121920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8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/>
              </a:rPr>
              <a:t>10 Qualities of CEOs</a:t>
            </a:r>
          </a:p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8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/>
              </a:rPr>
              <a:t>As Seen in the</a:t>
            </a:r>
          </a:p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8000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/>
              </a:rPr>
              <a:t>Bandroom</a:t>
            </a:r>
            <a:r>
              <a:rPr lang="en-US" sz="8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/>
              </a:rPr>
              <a:t> Setting</a:t>
            </a:r>
          </a:p>
        </p:txBody>
      </p:sp>
      <p:sp>
        <p:nvSpPr>
          <p:cNvPr id="69638" name="Rectangle 5"/>
          <p:cNvSpPr>
            <a:spLocks noChangeArrowheads="1"/>
          </p:cNvSpPr>
          <p:nvPr/>
        </p:nvSpPr>
        <p:spPr bwMode="auto">
          <a:xfrm>
            <a:off x="1981201" y="1828801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/>
          </a:p>
          <a:p>
            <a:pPr marL="457200" indent="-457200"/>
            <a:endParaRPr lang="en-US"/>
          </a:p>
        </p:txBody>
      </p:sp>
      <p:sp>
        <p:nvSpPr>
          <p:cNvPr id="69639" name="Rectangle 6"/>
          <p:cNvSpPr>
            <a:spLocks noChangeArrowheads="1"/>
          </p:cNvSpPr>
          <p:nvPr/>
        </p:nvSpPr>
        <p:spPr bwMode="auto">
          <a:xfrm>
            <a:off x="1752600" y="1752600"/>
            <a:ext cx="8686800" cy="95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88074" y="211649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Clr>
                <a:srgbClr val="FFCC00"/>
              </a:buClr>
            </a:pPr>
            <a:r>
              <a:rPr lang="en-US" sz="3600" dirty="0"/>
              <a:t>Thinktank: </a:t>
            </a:r>
            <a:r>
              <a:rPr lang="en-US" sz="3600" i="1" dirty="0">
                <a:solidFill>
                  <a:srgbClr val="FFFF00"/>
                </a:solidFill>
              </a:rPr>
              <a:t>Questions, Answers, and Stories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35090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6191" y="1669143"/>
            <a:ext cx="109973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It is the </a:t>
            </a:r>
            <a:r>
              <a:rPr lang="en-US" sz="2800" dirty="0">
                <a:solidFill>
                  <a:srgbClr val="FFFF00"/>
                </a:solidFill>
              </a:rPr>
              <a:t>Vision </a:t>
            </a:r>
            <a:r>
              <a:rPr lang="en-US" sz="2800" dirty="0"/>
              <a:t>of the CEO that dictates the future of the company.  </a:t>
            </a:r>
            <a:r>
              <a:rPr lang="en-US" sz="2800" i="1" dirty="0"/>
              <a:t>What is the vision for the band program?</a:t>
            </a:r>
          </a:p>
          <a:p>
            <a:endParaRPr lang="en-US" sz="28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67919" y="278195"/>
            <a:ext cx="11824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Thinktank</a:t>
            </a:r>
            <a:r>
              <a:rPr lang="en-US" sz="3600" dirty="0"/>
              <a:t>: </a:t>
            </a:r>
            <a:r>
              <a:rPr lang="en-US" sz="3600" i="1" dirty="0">
                <a:solidFill>
                  <a:srgbClr val="FFFF00"/>
                </a:solidFill>
              </a:rPr>
              <a:t>Questions, Answers, and Stories</a:t>
            </a:r>
          </a:p>
          <a:p>
            <a:r>
              <a:rPr lang="en-US" sz="3600" dirty="0">
                <a:solidFill>
                  <a:srgbClr val="FFFF00"/>
                </a:solidFill>
              </a:rPr>
              <a:t>10 Qualities of CEOs as Seen in the </a:t>
            </a:r>
            <a:r>
              <a:rPr lang="en-US" sz="3600" dirty="0" err="1">
                <a:solidFill>
                  <a:srgbClr val="FFFF00"/>
                </a:solidFill>
              </a:rPr>
              <a:t>Bandroom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6191" y="2925626"/>
            <a:ext cx="115458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2800" dirty="0"/>
              <a:t>2.	CEOs show a greater sense of </a:t>
            </a:r>
            <a:r>
              <a:rPr lang="en-US" sz="2800" dirty="0">
                <a:solidFill>
                  <a:srgbClr val="FFFF00"/>
                </a:solidFill>
              </a:rPr>
              <a:t>purpose </a:t>
            </a:r>
            <a:r>
              <a:rPr lang="en-US" sz="2800" dirty="0"/>
              <a:t>and </a:t>
            </a:r>
            <a:r>
              <a:rPr lang="en-US" sz="2800" dirty="0">
                <a:solidFill>
                  <a:srgbClr val="FFFF00"/>
                </a:solidFill>
              </a:rPr>
              <a:t>passion </a:t>
            </a:r>
            <a:r>
              <a:rPr lang="en-US" sz="2800" dirty="0"/>
              <a:t>for what they do. Their </a:t>
            </a:r>
            <a:r>
              <a:rPr lang="en-US" sz="2800" dirty="0">
                <a:solidFill>
                  <a:srgbClr val="FFFF00"/>
                </a:solidFill>
              </a:rPr>
              <a:t>energy </a:t>
            </a:r>
            <a:r>
              <a:rPr lang="en-US" sz="2800" dirty="0"/>
              <a:t>is boundless! </a:t>
            </a:r>
            <a:r>
              <a:rPr lang="en-US" sz="2800" i="1" dirty="0"/>
              <a:t>Why is this and how can this have an effect on the program overall? the school?</a:t>
            </a:r>
          </a:p>
          <a:p>
            <a:endParaRPr lang="en-US" sz="28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46191" y="4560083"/>
            <a:ext cx="109973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2800" dirty="0"/>
              <a:t>3.	The CEO </a:t>
            </a:r>
            <a:r>
              <a:rPr lang="en-US" sz="2800" dirty="0">
                <a:solidFill>
                  <a:srgbClr val="FFFF00"/>
                </a:solidFill>
              </a:rPr>
              <a:t>listens </a:t>
            </a:r>
            <a:r>
              <a:rPr lang="en-US" sz="2800" dirty="0"/>
              <a:t>to the organization’s team members then makes decisions accordingly. </a:t>
            </a:r>
            <a:r>
              <a:rPr lang="en-US" sz="2800" i="1" dirty="0"/>
              <a:t>Why is this important? What is the ultimate result and how does it impact the band?</a:t>
            </a:r>
          </a:p>
          <a:p>
            <a:endParaRPr lang="en-US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6111" y="1620770"/>
            <a:ext cx="109973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2800" dirty="0"/>
              <a:t>4.	The smartest CEOs are </a:t>
            </a:r>
            <a:r>
              <a:rPr lang="en-US" sz="2800" dirty="0">
                <a:solidFill>
                  <a:srgbClr val="FFFF00"/>
                </a:solidFill>
              </a:rPr>
              <a:t>vulnerable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FFFF00"/>
                </a:solidFill>
              </a:rPr>
              <a:t>curious </a:t>
            </a:r>
            <a:r>
              <a:rPr lang="en-US" sz="2800" dirty="0"/>
              <a:t>and always trying to </a:t>
            </a:r>
            <a:r>
              <a:rPr lang="en-US" sz="2800" dirty="0">
                <a:solidFill>
                  <a:srgbClr val="FFFF00"/>
                </a:solidFill>
              </a:rPr>
              <a:t>learn</a:t>
            </a:r>
            <a:r>
              <a:rPr lang="en-US" sz="2800" dirty="0"/>
              <a:t>. </a:t>
            </a:r>
            <a:r>
              <a:rPr lang="en-US" sz="2800" i="1" dirty="0"/>
              <a:t>Why would vulnerability and curiosity be of value? 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  <a:p>
            <a:endParaRPr lang="en-US" sz="28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67919" y="278195"/>
            <a:ext cx="11824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Thinktank</a:t>
            </a:r>
            <a:r>
              <a:rPr lang="en-US" sz="3600" dirty="0"/>
              <a:t>: </a:t>
            </a:r>
            <a:r>
              <a:rPr lang="en-US" sz="3600" i="1" dirty="0">
                <a:solidFill>
                  <a:srgbClr val="FFFF00"/>
                </a:solidFill>
              </a:rPr>
              <a:t>Questions, Answers, and Stories</a:t>
            </a:r>
            <a:endParaRPr lang="en-US" sz="3600" dirty="0">
              <a:solidFill>
                <a:srgbClr val="FFFF00"/>
              </a:solidFill>
            </a:endParaRPr>
          </a:p>
          <a:p>
            <a:r>
              <a:rPr lang="en-US" sz="3600" dirty="0">
                <a:solidFill>
                  <a:srgbClr val="FFFF00"/>
                </a:solidFill>
              </a:rPr>
              <a:t>10 Qualities of CEOs in the </a:t>
            </a:r>
            <a:r>
              <a:rPr lang="en-US" sz="3600" dirty="0" err="1">
                <a:solidFill>
                  <a:srgbClr val="FFFF00"/>
                </a:solidFill>
              </a:rPr>
              <a:t>Bandroom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6111" y="3000264"/>
            <a:ext cx="109973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2800" dirty="0"/>
              <a:t>5.	CEOs build </a:t>
            </a:r>
            <a:r>
              <a:rPr lang="en-US" sz="2800" dirty="0">
                <a:solidFill>
                  <a:srgbClr val="FFFF00"/>
                </a:solidFill>
              </a:rPr>
              <a:t>relationships </a:t>
            </a:r>
            <a:r>
              <a:rPr lang="en-US" sz="2800" dirty="0"/>
              <a:t>and foster a collaborative </a:t>
            </a:r>
            <a:r>
              <a:rPr lang="en-US" sz="2800" dirty="0">
                <a:solidFill>
                  <a:srgbClr val="FFFF00"/>
                </a:solidFill>
              </a:rPr>
              <a:t>climate</a:t>
            </a:r>
            <a:r>
              <a:rPr lang="en-US" sz="2800" dirty="0"/>
              <a:t>. </a:t>
            </a:r>
            <a:r>
              <a:rPr lang="en-US" sz="2800" i="1" dirty="0"/>
              <a:t>In what ways do these qualities provide impact?</a:t>
            </a:r>
          </a:p>
          <a:p>
            <a:endParaRPr lang="en-US" sz="28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646111" y="4517439"/>
            <a:ext cx="109973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2800" dirty="0"/>
              <a:t>6.	Successful CEOs remain organized in their approach to </a:t>
            </a:r>
            <a:r>
              <a:rPr lang="en-US" sz="2800" dirty="0">
                <a:solidFill>
                  <a:srgbClr val="FFFF00"/>
                </a:solidFill>
              </a:rPr>
              <a:t>solving problems </a:t>
            </a:r>
            <a:r>
              <a:rPr lang="en-US" sz="2800" dirty="0"/>
              <a:t>within the business. </a:t>
            </a:r>
            <a:r>
              <a:rPr lang="en-US" sz="2800" i="1" dirty="0"/>
              <a:t>What is your touchstone when it comes to problem-solving?</a:t>
            </a:r>
          </a:p>
          <a:p>
            <a:endParaRPr lang="en-US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6111" y="1632865"/>
            <a:ext cx="109973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2800" dirty="0"/>
              <a:t>7.	Top CEOs know how to </a:t>
            </a:r>
            <a:r>
              <a:rPr lang="en-US" sz="2800" dirty="0">
                <a:solidFill>
                  <a:srgbClr val="FFFF00"/>
                </a:solidFill>
              </a:rPr>
              <a:t>communicate </a:t>
            </a:r>
            <a:r>
              <a:rPr lang="en-US" sz="2800" dirty="0"/>
              <a:t>in neutral language that is easily understandable so that effective action can be taken and conflict avoided. </a:t>
            </a:r>
            <a:r>
              <a:rPr lang="en-US" sz="2800" i="1" dirty="0"/>
              <a:t>How does this come into play in our situation?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  <a:p>
            <a:endParaRPr lang="en-US" sz="28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67919" y="278195"/>
            <a:ext cx="11824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Thinktank</a:t>
            </a:r>
            <a:r>
              <a:rPr lang="en-US" sz="3600" dirty="0"/>
              <a:t>: </a:t>
            </a:r>
            <a:r>
              <a:rPr lang="en-US" sz="3600" i="1" dirty="0">
                <a:solidFill>
                  <a:srgbClr val="FFFF00"/>
                </a:solidFill>
              </a:rPr>
              <a:t>Questions, Answers, and Stories</a:t>
            </a:r>
            <a:endParaRPr lang="en-US" sz="3600" dirty="0">
              <a:solidFill>
                <a:srgbClr val="FFFF00"/>
              </a:solidFill>
            </a:endParaRPr>
          </a:p>
          <a:p>
            <a:r>
              <a:rPr lang="en-US" sz="3600" dirty="0">
                <a:solidFill>
                  <a:srgbClr val="FFFF00"/>
                </a:solidFill>
              </a:rPr>
              <a:t>10 Qualities of CEOs in the </a:t>
            </a:r>
            <a:r>
              <a:rPr lang="en-US" sz="3600" dirty="0" err="1">
                <a:solidFill>
                  <a:srgbClr val="FFFF00"/>
                </a:solidFill>
              </a:rPr>
              <a:t>Bandroom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6111" y="3653297"/>
            <a:ext cx="109973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2800" dirty="0"/>
              <a:t>8.	Impactful CEOs </a:t>
            </a:r>
            <a:r>
              <a:rPr lang="en-US" sz="2800" dirty="0">
                <a:solidFill>
                  <a:srgbClr val="FFFF00"/>
                </a:solidFill>
              </a:rPr>
              <a:t>think </a:t>
            </a:r>
            <a:r>
              <a:rPr lang="en-US" sz="2800" dirty="0"/>
              <a:t>outside the box. </a:t>
            </a:r>
            <a:r>
              <a:rPr lang="en-US" sz="2800" i="1" dirty="0"/>
              <a:t>What advantage could this provide?</a:t>
            </a:r>
          </a:p>
          <a:p>
            <a:endParaRPr lang="en-US" sz="28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646111" y="4917342"/>
            <a:ext cx="109973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2800" dirty="0"/>
              <a:t>9.	Successful CEOs take </a:t>
            </a:r>
            <a:r>
              <a:rPr lang="en-US" sz="2800" dirty="0">
                <a:solidFill>
                  <a:srgbClr val="FFFF00"/>
                </a:solidFill>
              </a:rPr>
              <a:t>risks</a:t>
            </a:r>
            <a:r>
              <a:rPr lang="en-US" sz="2800" dirty="0"/>
              <a:t>. </a:t>
            </a:r>
            <a:r>
              <a:rPr lang="en-US" sz="2800" i="1" dirty="0"/>
              <a:t>In what way can this quality be applied?</a:t>
            </a:r>
          </a:p>
          <a:p>
            <a:endParaRPr lang="en-US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6111" y="5491238"/>
            <a:ext cx="109973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en-US" sz="2400" i="1" dirty="0">
                <a:solidFill>
                  <a:srgbClr val="FFFF00"/>
                </a:solidFill>
              </a:rPr>
              <a:t>The beauty is that in demonstrating these traits to others, </a:t>
            </a:r>
          </a:p>
          <a:p>
            <a:pPr marL="514350" indent="-514350" algn="ctr"/>
            <a:r>
              <a:rPr lang="en-US" sz="2400" i="1" dirty="0">
                <a:solidFill>
                  <a:srgbClr val="FFFF00"/>
                </a:solidFill>
              </a:rPr>
              <a:t>they will be demonstrated to each other as well as back to you in return.</a:t>
            </a:r>
          </a:p>
          <a:p>
            <a:pPr marL="514350" indent="-514350"/>
            <a:r>
              <a:rPr lang="en-US" sz="2800" i="1" dirty="0">
                <a:solidFill>
                  <a:srgbClr val="FFFF00"/>
                </a:solidFill>
              </a:rPr>
              <a:t/>
            </a:r>
            <a:br>
              <a:rPr lang="en-US" sz="2800" i="1" dirty="0">
                <a:solidFill>
                  <a:srgbClr val="FFFF00"/>
                </a:solidFill>
              </a:rPr>
            </a:br>
            <a:endParaRPr lang="en-US" sz="2800" i="1" dirty="0">
              <a:solidFill>
                <a:srgbClr val="FFFF00"/>
              </a:solidFill>
            </a:endParaRPr>
          </a:p>
          <a:p>
            <a:endParaRPr lang="en-US" sz="2800" i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7919" y="278195"/>
            <a:ext cx="11824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Thinktank</a:t>
            </a:r>
            <a:r>
              <a:rPr lang="en-US" sz="3600" dirty="0"/>
              <a:t>: </a:t>
            </a:r>
            <a:r>
              <a:rPr lang="en-US" sz="3600" i="1" dirty="0">
                <a:solidFill>
                  <a:srgbClr val="FFFF00"/>
                </a:solidFill>
              </a:rPr>
              <a:t>Questions, Answers, and Stories</a:t>
            </a:r>
            <a:endParaRPr lang="en-US" sz="3600" dirty="0">
              <a:solidFill>
                <a:srgbClr val="FFFF00"/>
              </a:solidFill>
            </a:endParaRPr>
          </a:p>
          <a:p>
            <a:r>
              <a:rPr lang="en-US" sz="3600" dirty="0">
                <a:solidFill>
                  <a:srgbClr val="FFFF00"/>
                </a:solidFill>
              </a:rPr>
              <a:t>10 Qualities of CEOs in the </a:t>
            </a:r>
            <a:r>
              <a:rPr lang="en-US" sz="3600" dirty="0" err="1">
                <a:solidFill>
                  <a:srgbClr val="FFFF00"/>
                </a:solidFill>
              </a:rPr>
              <a:t>Bandroom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6111" y="1673620"/>
            <a:ext cx="10997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 startAt="10"/>
            </a:pPr>
            <a:r>
              <a:rPr lang="en-US" sz="2800" dirty="0"/>
              <a:t>The best CEOs exhibit traits that cultivate </a:t>
            </a:r>
            <a:r>
              <a:rPr lang="en-US" sz="2800" dirty="0">
                <a:solidFill>
                  <a:srgbClr val="FFFF00"/>
                </a:solidFill>
              </a:rPr>
              <a:t>trust</a:t>
            </a:r>
            <a:r>
              <a:rPr lang="en-US" sz="2800" dirty="0"/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70116" y="2393938"/>
            <a:ext cx="4426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Maintain integrity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70116" y="2916077"/>
            <a:ext cx="400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Maintain Confidences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70116" y="3405777"/>
            <a:ext cx="4825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Demonstrate Compassion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70116" y="4467607"/>
            <a:ext cx="4426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Listen with an Open Mind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14522" y="4467607"/>
            <a:ext cx="595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 the right thing regardless of personal risk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4522" y="2916077"/>
            <a:ext cx="611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Openly communicate vision and values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14522" y="2393938"/>
            <a:ext cx="4564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Show respect for all as equals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14522" y="3405777"/>
            <a:ext cx="6487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Focus on shared goals rather than personal agendas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8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2" presetClass="entr" presetSubtype="8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" presetClass="entr" presetSubtype="2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2" presetClass="entr" presetSubtype="2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000"/>
                            </p:stCondLst>
                            <p:childTnLst>
                              <p:par>
                                <p:cTn id="35" presetID="2" presetClass="entr" presetSubtype="2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0"/>
                            </p:stCondLst>
                            <p:childTnLst>
                              <p:par>
                                <p:cTn id="40" presetID="2" presetClass="entr" presetSubtype="2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0"/>
                            </p:stCondLst>
                            <p:childTnLst>
                              <p:par>
                                <p:cTn id="45" presetID="2" presetClass="entr" presetSubtype="4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5"/>
          <p:cNvSpPr>
            <a:spLocks noChangeArrowheads="1"/>
          </p:cNvSpPr>
          <p:nvPr/>
        </p:nvSpPr>
        <p:spPr bwMode="auto">
          <a:xfrm>
            <a:off x="1981201" y="1828801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/>
          </a:p>
          <a:p>
            <a:pPr marL="457200" indent="-457200"/>
            <a:endParaRPr lang="en-US"/>
          </a:p>
        </p:txBody>
      </p:sp>
      <p:sp>
        <p:nvSpPr>
          <p:cNvPr id="69639" name="Rectangle 6"/>
          <p:cNvSpPr>
            <a:spLocks noChangeArrowheads="1"/>
          </p:cNvSpPr>
          <p:nvPr/>
        </p:nvSpPr>
        <p:spPr bwMode="auto">
          <a:xfrm>
            <a:off x="1752600" y="1752600"/>
            <a:ext cx="8686800" cy="95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/>
          </a:p>
        </p:txBody>
      </p:sp>
      <p:pic>
        <p:nvPicPr>
          <p:cNvPr id="5" name="Picture 4" descr="ICEBERG ILLUSION cop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679" y="358839"/>
            <a:ext cx="8454929" cy="634119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35090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5"/>
          <p:cNvSpPr>
            <a:spLocks noChangeArrowheads="1"/>
          </p:cNvSpPr>
          <p:nvPr/>
        </p:nvSpPr>
        <p:spPr bwMode="auto">
          <a:xfrm>
            <a:off x="1981201" y="1828801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/>
          </a:p>
          <a:p>
            <a:pPr marL="457200" indent="-457200"/>
            <a:endParaRPr lang="en-US"/>
          </a:p>
        </p:txBody>
      </p:sp>
      <p:sp>
        <p:nvSpPr>
          <p:cNvPr id="69639" name="Rectangle 6"/>
          <p:cNvSpPr>
            <a:spLocks noChangeArrowheads="1"/>
          </p:cNvSpPr>
          <p:nvPr/>
        </p:nvSpPr>
        <p:spPr bwMode="auto">
          <a:xfrm>
            <a:off x="1752600" y="1752600"/>
            <a:ext cx="8686800" cy="95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572FF77-F072-994C-8DD5-0E527124A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533" y="337722"/>
            <a:ext cx="7284039" cy="574192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85403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5"/>
          <p:cNvSpPr>
            <a:spLocks noChangeArrowheads="1"/>
          </p:cNvSpPr>
          <p:nvPr/>
        </p:nvSpPr>
        <p:spPr bwMode="auto">
          <a:xfrm>
            <a:off x="1981201" y="1828801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/>
          </a:p>
          <a:p>
            <a:pPr marL="457200" indent="-457200"/>
            <a:endParaRPr lang="en-US"/>
          </a:p>
        </p:txBody>
      </p:sp>
      <p:sp>
        <p:nvSpPr>
          <p:cNvPr id="69639" name="Rectangle 6"/>
          <p:cNvSpPr>
            <a:spLocks noChangeArrowheads="1"/>
          </p:cNvSpPr>
          <p:nvPr/>
        </p:nvSpPr>
        <p:spPr bwMode="auto">
          <a:xfrm>
            <a:off x="1752600" y="1752600"/>
            <a:ext cx="8686800" cy="95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9578" y="342558"/>
            <a:ext cx="796101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What is Your Personal Job 1 as C.E.O.?</a:t>
            </a:r>
          </a:p>
        </p:txBody>
      </p:sp>
      <p:pic>
        <p:nvPicPr>
          <p:cNvPr id="2" name="PPT Slide 22 There Is A Place.mp4">
            <a:hlinkClick r:id="" action="ppaction://media"/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B6AA632-C204-F04B-B3B1-7A8890094D75}"/>
              </a:ext>
            </a:extLst>
          </p:cNvPr>
          <p:cNvPicPr/>
          <p:nvPr>
            <a:vide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9141" y="1100795"/>
            <a:ext cx="9633243" cy="541869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8540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5"/>
          <p:cNvSpPr>
            <a:spLocks noChangeArrowheads="1"/>
          </p:cNvSpPr>
          <p:nvPr/>
        </p:nvSpPr>
        <p:spPr bwMode="auto">
          <a:xfrm>
            <a:off x="1981201" y="1828801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/>
          </a:p>
          <a:p>
            <a:pPr marL="457200" indent="-457200"/>
            <a:endParaRPr lang="en-US"/>
          </a:p>
        </p:txBody>
      </p:sp>
      <p:sp>
        <p:nvSpPr>
          <p:cNvPr id="69639" name="Rectangle 6"/>
          <p:cNvSpPr>
            <a:spLocks noChangeArrowheads="1"/>
          </p:cNvSpPr>
          <p:nvPr/>
        </p:nvSpPr>
        <p:spPr bwMode="auto">
          <a:xfrm>
            <a:off x="1752600" y="1752600"/>
            <a:ext cx="8686800" cy="95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9578" y="515383"/>
            <a:ext cx="11383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This session &amp; materials will be posted online at: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 err="1">
                <a:solidFill>
                  <a:srgbClr val="FFFFFF"/>
                </a:solidFill>
              </a:rPr>
              <a:t>www.musicedconsultants.net</a:t>
            </a:r>
            <a:r>
              <a:rPr lang="en-US" sz="3200" dirty="0">
                <a:solidFill>
                  <a:srgbClr val="FFFFFF"/>
                </a:solidFill>
              </a:rPr>
              <a:t>/conference-materials</a:t>
            </a:r>
          </a:p>
        </p:txBody>
      </p:sp>
      <p:pic>
        <p:nvPicPr>
          <p:cNvPr id="7" name="Picture 6" descr="iPhone Graph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1569" y="0"/>
            <a:ext cx="1044384" cy="13002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9578" y="2245826"/>
            <a:ext cx="10757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i="1" dirty="0">
                <a:solidFill>
                  <a:srgbClr val="FFFF00"/>
                </a:solidFill>
              </a:rPr>
              <a:t>Thank You!!!!!</a:t>
            </a:r>
          </a:p>
        </p:txBody>
      </p:sp>
      <p:pic>
        <p:nvPicPr>
          <p:cNvPr id="9" name="Picture 8" descr="West-Music-Logo-Horizontal-Color cop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78" y="5262791"/>
            <a:ext cx="5402354" cy="1268053"/>
          </a:xfrm>
          <a:prstGeom prst="rect">
            <a:avLst/>
          </a:prstGeom>
        </p:spPr>
      </p:pic>
      <p:pic>
        <p:nvPicPr>
          <p:cNvPr id="10" name="Picture 9" descr="White 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2820" y="5133453"/>
            <a:ext cx="4753133" cy="1590131"/>
          </a:xfrm>
          <a:prstGeom prst="rect">
            <a:avLst/>
          </a:prstGeom>
        </p:spPr>
      </p:pic>
      <p:pic>
        <p:nvPicPr>
          <p:cNvPr id="12" name="Picture 11" descr="logo_smal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4323" y="3446155"/>
            <a:ext cx="1681169" cy="176186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85403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997351" cy="1400530"/>
          </a:xfrm>
        </p:spPr>
        <p:txBody>
          <a:bodyPr/>
          <a:lstStyle/>
          <a:p>
            <a:r>
              <a:rPr lang="en-US" dirty="0"/>
              <a:t>Google: </a:t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What does a band director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2101885"/>
            <a:ext cx="10540150" cy="1580801"/>
          </a:xfrm>
        </p:spPr>
        <p:txBody>
          <a:bodyPr>
            <a:noAutofit/>
          </a:bodyPr>
          <a:lstStyle/>
          <a:p>
            <a:r>
              <a:rPr lang="en-US" sz="2800" dirty="0"/>
              <a:t>Band directors are responsible for leading orchestras or other musical groups during musical performances or recording sessions.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598F40F-D313-AA4E-960C-DBE64FA1C8BF}"/>
              </a:ext>
            </a:extLst>
          </p:cNvPr>
          <p:cNvSpPr txBox="1">
            <a:spLocks/>
          </p:cNvSpPr>
          <p:nvPr/>
        </p:nvSpPr>
        <p:spPr>
          <a:xfrm>
            <a:off x="646111" y="3599753"/>
            <a:ext cx="10540150" cy="1301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Font typeface="Wingdings 3" charset="2"/>
              <a:buNone/>
            </a:pPr>
            <a:endParaRPr lang="en-US" sz="1600" dirty="0"/>
          </a:p>
          <a:p>
            <a:r>
              <a:rPr lang="en-US" sz="2800" dirty="0"/>
              <a:t>Band directors select musical arrangements and practice arrangements.</a:t>
            </a:r>
          </a:p>
          <a:p>
            <a:pPr>
              <a:buFont typeface="Wingdings 3" charset="2"/>
              <a:buNone/>
            </a:pPr>
            <a:endParaRPr lang="en-US" sz="16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EC1082A-31A9-0D42-AAC0-EEBE7A40FE4D}"/>
              </a:ext>
            </a:extLst>
          </p:cNvPr>
          <p:cNvSpPr txBox="1">
            <a:spLocks/>
          </p:cNvSpPr>
          <p:nvPr/>
        </p:nvSpPr>
        <p:spPr>
          <a:xfrm>
            <a:off x="646111" y="4936103"/>
            <a:ext cx="10540150" cy="1488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Font typeface="Wingdings 3" charset="2"/>
              <a:buNone/>
            </a:pPr>
            <a:endParaRPr lang="en-US" sz="1600" dirty="0"/>
          </a:p>
          <a:p>
            <a:r>
              <a:rPr lang="en-US" sz="2800" dirty="0"/>
              <a:t>In order to have a career as a band director, a minimum of a bachelor’s degree in music is usually required.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12"/>
          <p:cNvSpPr>
            <a:spLocks noChangeArrowheads="1"/>
          </p:cNvSpPr>
          <p:nvPr/>
        </p:nvSpPr>
        <p:spPr bwMode="auto">
          <a:xfrm>
            <a:off x="1112446" y="1585356"/>
            <a:ext cx="25987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Accountant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7413" name="Rectangle 13"/>
          <p:cNvSpPr>
            <a:spLocks noChangeArrowheads="1"/>
          </p:cNvSpPr>
          <p:nvPr/>
        </p:nvSpPr>
        <p:spPr bwMode="auto">
          <a:xfrm>
            <a:off x="5334000" y="4673928"/>
            <a:ext cx="32047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Sales Executive</a:t>
            </a:r>
          </a:p>
        </p:txBody>
      </p:sp>
      <p:sp>
        <p:nvSpPr>
          <p:cNvPr id="17414" name="Rectangle 14"/>
          <p:cNvSpPr>
            <a:spLocks noChangeArrowheads="1"/>
          </p:cNvSpPr>
          <p:nvPr/>
        </p:nvSpPr>
        <p:spPr bwMode="auto">
          <a:xfrm>
            <a:off x="1112445" y="3886201"/>
            <a:ext cx="31870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Career Planner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7415" name="Rectangle 15"/>
          <p:cNvSpPr>
            <a:spLocks noChangeArrowheads="1"/>
          </p:cNvSpPr>
          <p:nvPr/>
        </p:nvSpPr>
        <p:spPr bwMode="auto">
          <a:xfrm>
            <a:off x="5334001" y="5504216"/>
            <a:ext cx="20778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Magician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7416" name="Rectangle 16"/>
          <p:cNvSpPr>
            <a:spLocks noChangeArrowheads="1"/>
          </p:cNvSpPr>
          <p:nvPr/>
        </p:nvSpPr>
        <p:spPr bwMode="auto">
          <a:xfrm>
            <a:off x="5334001" y="3886200"/>
            <a:ext cx="57935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Quality Assurance Executive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7417" name="Rectangle 17"/>
          <p:cNvSpPr>
            <a:spLocks noChangeArrowheads="1"/>
          </p:cNvSpPr>
          <p:nvPr/>
        </p:nvSpPr>
        <p:spPr bwMode="auto">
          <a:xfrm>
            <a:off x="5334000" y="2320637"/>
            <a:ext cx="25987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Psychologist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7418" name="Rectangle 18"/>
          <p:cNvSpPr>
            <a:spLocks noChangeArrowheads="1"/>
          </p:cNvSpPr>
          <p:nvPr/>
        </p:nvSpPr>
        <p:spPr bwMode="auto">
          <a:xfrm>
            <a:off x="5334000" y="3150924"/>
            <a:ext cx="53062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Public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Relations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Executive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7419" name="Rectangle 19"/>
          <p:cNvSpPr>
            <a:spLocks noChangeArrowheads="1"/>
          </p:cNvSpPr>
          <p:nvPr/>
        </p:nvSpPr>
        <p:spPr bwMode="auto">
          <a:xfrm>
            <a:off x="1112446" y="5504215"/>
            <a:ext cx="26869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Travel Agent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7420" name="Rectangle 21"/>
          <p:cNvSpPr>
            <a:spLocks noChangeArrowheads="1"/>
          </p:cNvSpPr>
          <p:nvPr/>
        </p:nvSpPr>
        <p:spPr bwMode="auto">
          <a:xfrm>
            <a:off x="1112445" y="3150923"/>
            <a:ext cx="15199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Author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7421" name="Rectangle 23"/>
          <p:cNvSpPr>
            <a:spLocks noChangeArrowheads="1"/>
          </p:cNvSpPr>
          <p:nvPr/>
        </p:nvSpPr>
        <p:spPr bwMode="auto">
          <a:xfrm>
            <a:off x="1112445" y="2320638"/>
            <a:ext cx="20201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Architect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7422" name="Rectangle 26"/>
          <p:cNvSpPr>
            <a:spLocks noChangeArrowheads="1"/>
          </p:cNvSpPr>
          <p:nvPr/>
        </p:nvSpPr>
        <p:spPr bwMode="auto">
          <a:xfrm>
            <a:off x="1112446" y="4673927"/>
            <a:ext cx="3565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Financial Planner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7423" name="Rectangle 27"/>
          <p:cNvSpPr>
            <a:spLocks noChangeArrowheads="1"/>
          </p:cNvSpPr>
          <p:nvPr/>
        </p:nvSpPr>
        <p:spPr bwMode="auto">
          <a:xfrm>
            <a:off x="5334000" y="1585356"/>
            <a:ext cx="19607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Politician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7719" y="464513"/>
            <a:ext cx="10260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/>
              </a:rPr>
              <a:t>All of this is </a:t>
            </a:r>
            <a:r>
              <a:rPr lang="en-US" sz="4000" b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/>
              </a:rPr>
              <a:t>ALSO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/>
              </a:rPr>
              <a:t> Your Job! 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6654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13" grpId="0"/>
      <p:bldP spid="17414" grpId="0"/>
      <p:bldP spid="17415" grpId="0"/>
      <p:bldP spid="17416" grpId="0"/>
      <p:bldP spid="17417" grpId="0"/>
      <p:bldP spid="17418" grpId="0"/>
      <p:bldP spid="17419" grpId="0"/>
      <p:bldP spid="17420" grpId="0"/>
      <p:bldP spid="17421" grpId="0"/>
      <p:bldP spid="17422" grpId="0"/>
      <p:bldP spid="174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9637" name="Rectangle 4"/>
          <p:cNvSpPr>
            <a:spLocks noChangeArrowheads="1"/>
          </p:cNvSpPr>
          <p:nvPr/>
        </p:nvSpPr>
        <p:spPr bwMode="auto">
          <a:xfrm>
            <a:off x="0" y="69565"/>
            <a:ext cx="1219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/>
              </a:rPr>
              <a:t>In Reality. . . The Director’s Flowchart</a:t>
            </a:r>
            <a:endParaRPr lang="en-US" sz="44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  <a:cs typeface="Times New Roman"/>
            </a:endParaRPr>
          </a:p>
        </p:txBody>
      </p:sp>
      <p:sp>
        <p:nvSpPr>
          <p:cNvPr id="69638" name="Rectangle 5"/>
          <p:cNvSpPr>
            <a:spLocks noChangeArrowheads="1"/>
          </p:cNvSpPr>
          <p:nvPr/>
        </p:nvSpPr>
        <p:spPr bwMode="auto">
          <a:xfrm>
            <a:off x="1981201" y="1828801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/>
          </a:p>
          <a:p>
            <a:pPr marL="457200" indent="-457200"/>
            <a:endParaRPr lang="en-US"/>
          </a:p>
        </p:txBody>
      </p:sp>
      <p:sp>
        <p:nvSpPr>
          <p:cNvPr id="69639" name="Rectangle 6"/>
          <p:cNvSpPr>
            <a:spLocks noChangeArrowheads="1"/>
          </p:cNvSpPr>
          <p:nvPr/>
        </p:nvSpPr>
        <p:spPr bwMode="auto">
          <a:xfrm>
            <a:off x="1752600" y="1752600"/>
            <a:ext cx="8686800" cy="95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/>
          </a:p>
        </p:txBody>
      </p:sp>
      <p:pic>
        <p:nvPicPr>
          <p:cNvPr id="69640" name="Picture 1031" descr="Director's Flowchar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0515" y="900060"/>
            <a:ext cx="10145486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3509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Rectangle 4"/>
          <p:cNvSpPr>
            <a:spLocks noChangeArrowheads="1"/>
          </p:cNvSpPr>
          <p:nvPr/>
        </p:nvSpPr>
        <p:spPr bwMode="auto">
          <a:xfrm>
            <a:off x="0" y="157574"/>
            <a:ext cx="12192000" cy="334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9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/>
              </a:rPr>
              <a:t>Corporate</a:t>
            </a:r>
          </a:p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9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/>
              </a:rPr>
              <a:t>Structure:</a:t>
            </a:r>
          </a:p>
        </p:txBody>
      </p:sp>
      <p:sp>
        <p:nvSpPr>
          <p:cNvPr id="69638" name="Rectangle 5"/>
          <p:cNvSpPr>
            <a:spLocks noChangeArrowheads="1"/>
          </p:cNvSpPr>
          <p:nvPr/>
        </p:nvSpPr>
        <p:spPr bwMode="auto">
          <a:xfrm>
            <a:off x="1981201" y="1828801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/>
          </a:p>
          <a:p>
            <a:pPr marL="457200" indent="-457200"/>
            <a:endParaRPr lang="en-US"/>
          </a:p>
        </p:txBody>
      </p:sp>
      <p:sp>
        <p:nvSpPr>
          <p:cNvPr id="69639" name="Rectangle 6"/>
          <p:cNvSpPr>
            <a:spLocks noChangeArrowheads="1"/>
          </p:cNvSpPr>
          <p:nvPr/>
        </p:nvSpPr>
        <p:spPr bwMode="auto">
          <a:xfrm>
            <a:off x="1752600" y="1752600"/>
            <a:ext cx="8686800" cy="95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ACCB9A8-212A-7E4F-AFC4-E30693DF0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68" y="3959289"/>
            <a:ext cx="12192000" cy="192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5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Times New Roman"/>
              </a:rPr>
              <a:t>Setting the Climate and</a:t>
            </a:r>
          </a:p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5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Times New Roman"/>
              </a:rPr>
              <a:t>Empowering Others to Lead!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35090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997351" cy="1416844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Structure: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Getting Down to Business as CEO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47309" y="2281101"/>
            <a:ext cx="87140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C.E.O. directors work with students in a business-like, professional manner so that they </a:t>
            </a:r>
            <a:r>
              <a:rPr lang="en-US" sz="3600" i="1" dirty="0">
                <a:solidFill>
                  <a:srgbClr val="FFFF00"/>
                </a:solidFill>
              </a:rPr>
              <a:t>perceive </a:t>
            </a:r>
            <a:r>
              <a:rPr lang="en-US" sz="3600" i="1" dirty="0"/>
              <a:t>that they have a job to do, </a:t>
            </a:r>
            <a:r>
              <a:rPr lang="en-US" sz="3600" i="1" dirty="0">
                <a:solidFill>
                  <a:srgbClr val="FFFF00"/>
                </a:solidFill>
              </a:rPr>
              <a:t>understand </a:t>
            </a:r>
            <a:r>
              <a:rPr lang="en-US" sz="3600" i="1" dirty="0"/>
              <a:t>how to perform that job, and </a:t>
            </a:r>
            <a:r>
              <a:rPr lang="en-US" sz="3600" i="1" dirty="0">
                <a:solidFill>
                  <a:srgbClr val="FFFF00"/>
                </a:solidFill>
              </a:rPr>
              <a:t>know </a:t>
            </a:r>
            <a:r>
              <a:rPr lang="en-US" sz="3600" i="1" dirty="0"/>
              <a:t>how to perform it well.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84865" y="5490423"/>
            <a:ext cx="2858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Thus. . .</a:t>
            </a:r>
          </a:p>
        </p:txBody>
      </p:sp>
      <p:pic>
        <p:nvPicPr>
          <p:cNvPr id="5" name="Picture 4" descr="176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97" y="2117276"/>
            <a:ext cx="2582653" cy="340910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997351" cy="110756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Structure: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Getting Down to Business as CEO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71935" y="1975373"/>
            <a:ext cx="7636167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. . .C.E.O. directors ensure that each department (</a:t>
            </a:r>
            <a:r>
              <a:rPr lang="en-US" sz="3600" i="1" dirty="0">
                <a:solidFill>
                  <a:srgbClr val="FFFF00"/>
                </a:solidFill>
              </a:rPr>
              <a:t>section</a:t>
            </a:r>
            <a:r>
              <a:rPr lang="en-US" sz="3600" i="1" dirty="0"/>
              <a:t>) is provided with the </a:t>
            </a:r>
            <a:r>
              <a:rPr lang="en-US" sz="3600" i="1" dirty="0">
                <a:solidFill>
                  <a:srgbClr val="FFFF00"/>
                </a:solidFill>
              </a:rPr>
              <a:t>leaders </a:t>
            </a:r>
            <a:r>
              <a:rPr lang="en-US" sz="3600" i="1" dirty="0"/>
              <a:t>required to motivate the entire team to perform well so that the </a:t>
            </a:r>
            <a:r>
              <a:rPr lang="en-US" sz="3600" i="1" u="sng" dirty="0"/>
              <a:t>company</a:t>
            </a:r>
            <a:r>
              <a:rPr lang="en-US" sz="3600" i="1" dirty="0"/>
              <a:t> can function at its very best to produce a profit – </a:t>
            </a:r>
            <a:r>
              <a:rPr lang="en-US" sz="3600" i="1" dirty="0">
                <a:solidFill>
                  <a:srgbClr val="FFFF00"/>
                </a:solidFill>
              </a:rPr>
              <a:t>the inspired musical performance</a:t>
            </a:r>
            <a:r>
              <a:rPr lang="en-US" sz="3600" i="1" dirty="0"/>
              <a:t>. </a:t>
            </a:r>
          </a:p>
        </p:txBody>
      </p:sp>
      <p:pic>
        <p:nvPicPr>
          <p:cNvPr id="4" name="Picture 3" descr="Clarine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7624" y="4484092"/>
            <a:ext cx="1684723" cy="2021161"/>
          </a:xfrm>
          <a:prstGeom prst="rect">
            <a:avLst/>
          </a:prstGeom>
        </p:spPr>
      </p:pic>
      <p:pic>
        <p:nvPicPr>
          <p:cNvPr id="5" name="Picture 4" descr="drummer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124" y="2815910"/>
            <a:ext cx="859131" cy="2157818"/>
          </a:xfrm>
          <a:prstGeom prst="rect">
            <a:avLst/>
          </a:prstGeom>
        </p:spPr>
      </p:pic>
      <p:pic>
        <p:nvPicPr>
          <p:cNvPr id="6" name="Picture 5" descr="Sa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347" y="1980078"/>
            <a:ext cx="2778147" cy="2778147"/>
          </a:xfrm>
          <a:prstGeom prst="rect">
            <a:avLst/>
          </a:prstGeom>
        </p:spPr>
      </p:pic>
      <p:pic>
        <p:nvPicPr>
          <p:cNvPr id="7" name="Picture 6" descr="Trombon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9714" y="1828767"/>
            <a:ext cx="4386708" cy="2467523"/>
          </a:xfrm>
          <a:prstGeom prst="rect">
            <a:avLst/>
          </a:prstGeom>
        </p:spPr>
      </p:pic>
      <p:pic>
        <p:nvPicPr>
          <p:cNvPr id="9" name="Picture 8" descr="Trumpe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083" y="4758225"/>
            <a:ext cx="3109294" cy="174702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3066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Rectangle 4"/>
          <p:cNvSpPr>
            <a:spLocks noChangeArrowheads="1"/>
          </p:cNvSpPr>
          <p:nvPr/>
        </p:nvSpPr>
        <p:spPr bwMode="auto">
          <a:xfrm>
            <a:off x="0" y="604762"/>
            <a:ext cx="12192000" cy="5115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9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/>
              </a:rPr>
              <a:t>The Story of</a:t>
            </a:r>
          </a:p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9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/>
              </a:rPr>
              <a:t>Oscar </a:t>
            </a:r>
            <a:r>
              <a:rPr lang="en-US" sz="9600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/>
              </a:rPr>
              <a:t>Muñoz</a:t>
            </a:r>
            <a:r>
              <a:rPr lang="en-US" sz="9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/>
              </a:rPr>
              <a:t>, CEO</a:t>
            </a:r>
          </a:p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9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/>
              </a:rPr>
              <a:t>United Airlines</a:t>
            </a:r>
          </a:p>
        </p:txBody>
      </p:sp>
      <p:sp>
        <p:nvSpPr>
          <p:cNvPr id="69638" name="Rectangle 5"/>
          <p:cNvSpPr>
            <a:spLocks noChangeArrowheads="1"/>
          </p:cNvSpPr>
          <p:nvPr/>
        </p:nvSpPr>
        <p:spPr bwMode="auto">
          <a:xfrm>
            <a:off x="1981201" y="1828801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/>
          </a:p>
          <a:p>
            <a:pPr marL="457200" indent="-457200"/>
            <a:endParaRPr lang="en-US"/>
          </a:p>
        </p:txBody>
      </p:sp>
      <p:sp>
        <p:nvSpPr>
          <p:cNvPr id="69639" name="Rectangle 6"/>
          <p:cNvSpPr>
            <a:spLocks noChangeArrowheads="1"/>
          </p:cNvSpPr>
          <p:nvPr/>
        </p:nvSpPr>
        <p:spPr bwMode="auto">
          <a:xfrm>
            <a:off x="1752600" y="1752600"/>
            <a:ext cx="8686800" cy="95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35090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5"/>
          <p:cNvSpPr>
            <a:spLocks noChangeArrowheads="1"/>
          </p:cNvSpPr>
          <p:nvPr/>
        </p:nvSpPr>
        <p:spPr bwMode="auto">
          <a:xfrm>
            <a:off x="1981201" y="1828801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/>
          </a:p>
          <a:p>
            <a:pPr marL="457200" indent="-45720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0E4BB14-3FE7-CC4A-8C56-CDCD84C0B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913" y="1227876"/>
            <a:ext cx="4778032" cy="31578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BBB4707-2D4E-9B49-B142-67AAED252952}"/>
              </a:ext>
            </a:extLst>
          </p:cNvPr>
          <p:cNvSpPr txBox="1"/>
          <p:nvPr/>
        </p:nvSpPr>
        <p:spPr>
          <a:xfrm>
            <a:off x="393894" y="407963"/>
            <a:ext cx="1179810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Job 1: Untangle the Mess that was United Airlines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0309" y="4564479"/>
            <a:ext cx="107602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Prior CEO Jeffrey </a:t>
            </a:r>
            <a:r>
              <a:rPr lang="en-US" sz="3200" dirty="0" err="1"/>
              <a:t>Smisek</a:t>
            </a:r>
            <a:r>
              <a:rPr lang="en-US" sz="3200" dirty="0"/>
              <a:t>:  </a:t>
            </a:r>
            <a:r>
              <a:rPr lang="en-US" sz="3200" dirty="0">
                <a:solidFill>
                  <a:srgbClr val="FFFF00"/>
                </a:solidFill>
              </a:rPr>
              <a:t>42% Job Approval Rating </a:t>
            </a:r>
            <a:r>
              <a:rPr lang="en-US" sz="3200" dirty="0"/>
              <a:t>	from Employees on </a:t>
            </a:r>
            <a:r>
              <a:rPr lang="en-US" sz="3200" dirty="0" err="1"/>
              <a:t>Glassdoor.com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70309" y="5676971"/>
            <a:ext cx="1076024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CEO Oscar </a:t>
            </a:r>
            <a:r>
              <a:rPr lang="en-US" sz="3200" dirty="0" err="1"/>
              <a:t>Muñoz</a:t>
            </a:r>
            <a:r>
              <a:rPr lang="en-US" sz="3200" dirty="0"/>
              <a:t>?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89789" y="5676971"/>
            <a:ext cx="59504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96% Job Approval Rating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7074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a="http://schemas.openxmlformats.org/drawingml/2006/main"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a="http://schemas.openxmlformats.org/drawingml/2006/main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299</TotalTime>
  <Words>801</Words>
  <Application>Microsoft Macintosh PowerPoint</Application>
  <PresentationFormat>Custom</PresentationFormat>
  <Paragraphs>105</Paragraphs>
  <Slides>19</Slides>
  <Notes>11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Ion</vt:lpstr>
      <vt:lpstr>Analogy of the Band Director’s Job. . .the C.E.O. Approach </vt:lpstr>
      <vt:lpstr>Google:  What does a band director do?</vt:lpstr>
      <vt:lpstr>Slide 3</vt:lpstr>
      <vt:lpstr>Slide 4</vt:lpstr>
      <vt:lpstr>Slide 5</vt:lpstr>
      <vt:lpstr>Structure: Getting Down to Business as CEO</vt:lpstr>
      <vt:lpstr>Structure: Getting Down to Business as CEO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Did You Know that You’re a CEO? </dc:title>
  <dc:creator>Marcia Neel</dc:creator>
  <cp:lastModifiedBy>Marcia Neel</cp:lastModifiedBy>
  <cp:revision>82</cp:revision>
  <dcterms:created xsi:type="dcterms:W3CDTF">2018-05-11T19:12:30Z</dcterms:created>
  <dcterms:modified xsi:type="dcterms:W3CDTF">2018-05-11T19:12:40Z</dcterms:modified>
</cp:coreProperties>
</file>