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9" r:id="rId1"/>
  </p:sldMasterIdLst>
  <p:notesMasterIdLst>
    <p:notesMasterId r:id="rId28"/>
  </p:notesMasterIdLst>
  <p:handoutMasterIdLst>
    <p:handoutMasterId r:id="rId29"/>
  </p:handoutMasterIdLst>
  <p:sldIdLst>
    <p:sldId id="598" r:id="rId2"/>
    <p:sldId id="501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70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65C"/>
    <a:srgbClr val="007701"/>
    <a:srgbClr val="FFCC66"/>
    <a:srgbClr val="FFDC77"/>
    <a:srgbClr val="006901"/>
    <a:srgbClr val="003F00"/>
    <a:srgbClr val="C30101"/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2729" autoAdjust="0"/>
  </p:normalViewPr>
  <p:slideViewPr>
    <p:cSldViewPr>
      <p:cViewPr varScale="1">
        <p:scale>
          <a:sx n="107" d="100"/>
          <a:sy n="107" d="100"/>
        </p:scale>
        <p:origin x="65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520" y="-104"/>
      </p:cViewPr>
      <p:guideLst>
        <p:guide orient="horz" pos="2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D8740342-88AF-394B-B732-DDB4ACA69DEA}" type="datetime1">
              <a:rPr lang="en-US"/>
              <a:pPr>
                <a:defRPr/>
              </a:pPr>
              <a:t>1/23/20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CCD0701C-8767-7748-BB28-F52BB2FD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B75A0A98-2420-AA46-97BE-521E26A34E3C}" type="datetime1">
              <a:rPr lang="en-US"/>
              <a:pPr>
                <a:defRPr/>
              </a:pPr>
              <a:t>1/23/20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1050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B39AECCE-B0FE-4E46-839A-6B1EA38F7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72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1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5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1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3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68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1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9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3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8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86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3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92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3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10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90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9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AECCE-B0FE-4E46-839A-6B1EA38F78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CC2A0-207B-324C-9854-DFDA1863FDE1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EA901-911E-8F4B-ADE6-4DAAFA38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347133-5F69-4640-A4AA-4405A49ED681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298BF-2ED1-C641-8AF2-D62E0FB0F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8916-3468-0F48-8867-0723C64D51C4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0AD8-A0C4-9245-9CC9-F064FDAEB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037E-6282-DB40-B0DA-163EFCF72F80}" type="datetime1">
              <a:rPr lang="en-US"/>
              <a:pPr>
                <a:defRPr/>
              </a:pPr>
              <a:t>1/23/20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D5DB-31D2-E845-B1D6-42C544E9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166F8-CE87-8B43-BAE2-65CDED238B66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1FE74-AD99-234C-AAB2-EBF98255D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44613-3C06-4C49-AAF4-D49BC73B3724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BA3FF-04C3-304C-AFAC-535F33ABC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F616D-1AB2-584A-ABDC-F8AFEBF9E4D3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A3C15-6233-A445-AFD5-FCAA31080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D230F-A3F0-5041-8E23-129B9FF44FF8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5CF69-2477-6646-8D09-BB92A8E738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F37C9-2858-2148-A578-424EB224237F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BA6AC-771E-6B4B-A2B5-C6E1E0B1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818DE9-B5AB-A045-89EF-2CB70DA3856F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258C2-9E0C-F843-94B0-06B40E8DF8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F48C1-105D-9946-8B5E-4E7A0D78D215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B5DC3-9D3E-EE47-91E6-964F596B2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CA918-6897-3547-9585-3256AAB893D3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FF567-FC49-4B4E-BB0F-A4A90FB61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232422-39F9-8E4E-9D55-B4F015B40938}" type="datetime1">
              <a:rPr lang="en-US" smtClean="0"/>
              <a:pPr>
                <a:defRPr/>
              </a:pPr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5C1D2B-DEBA-2D44-B1C4-CDFCB62A1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3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2971800"/>
            <a:ext cx="617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purpose is </a:t>
            </a:r>
            <a:r>
              <a:rPr lang="en-US" sz="4000" i="1" dirty="0">
                <a:solidFill>
                  <a:srgbClr val="FFFF00"/>
                </a:solidFill>
                <a:latin typeface="+mn-lt"/>
              </a:rPr>
              <a:t>to enable more students to begin and continue in instrumental music programs.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1143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The </a:t>
            </a:r>
            <a:r>
              <a:rPr lang="en-US" sz="4000" i="1" dirty="0">
                <a:solidFill>
                  <a:srgbClr val="FFFF00"/>
                </a:solidFill>
                <a:latin typeface="+mn-lt"/>
              </a:rPr>
              <a:t>Music Achievement Council (MAC)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 is an action-oriented, non-profit organization whose sole</a:t>
            </a:r>
          </a:p>
        </p:txBody>
      </p:sp>
      <p:pic>
        <p:nvPicPr>
          <p:cNvPr id="8" name="Picture 7" descr="MAC Logo Transp Pic 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2349500"/>
            <a:ext cx="15875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6151"/>
      </p:ext>
    </p:extLst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10668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All of today’s session attendees will receive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FREE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COPIES 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of: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28600" y="30480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i="1" dirty="0">
                <a:solidFill>
                  <a:srgbClr val="00B000"/>
                </a:solidFill>
                <a:latin typeface="+mn-lt"/>
              </a:rPr>
              <a:t>Bridging the Gap between </a:t>
            </a:r>
          </a:p>
          <a:p>
            <a:pPr algn="ctr"/>
            <a:r>
              <a:rPr lang="en-US" sz="4800" b="1" i="1" dirty="0">
                <a:solidFill>
                  <a:srgbClr val="00B000"/>
                </a:solidFill>
                <a:latin typeface="+mn-lt"/>
              </a:rPr>
              <a:t>Middle School and High School</a:t>
            </a:r>
          </a:p>
        </p:txBody>
      </p:sp>
      <p:pic>
        <p:nvPicPr>
          <p:cNvPr id="9" name="Picture 8" descr="Bridging the Gap Cover: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19200"/>
            <a:ext cx="3352800" cy="4635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>
              <a:rot lat="1080000" lon="15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31199998"/>
      </p:ext>
    </p:extLst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1143000"/>
            <a:ext cx="525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i="1" dirty="0">
                <a:solidFill>
                  <a:srgbClr val="FFFF00"/>
                </a:solidFill>
                <a:latin typeface="+mn-lt"/>
              </a:rPr>
              <a:t>The First Performance Demo Concert for Band and/or Orchestra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features sample letters, programs and student certificates for beginning ensembles. Students can perform several compositions in 6-7 short weeks!</a:t>
            </a:r>
            <a:endParaRPr lang="en-US" sz="3200" i="1" dirty="0">
              <a:solidFill>
                <a:schemeClr val="bg1"/>
              </a:solidFill>
              <a:latin typeface="+mn-lt"/>
            </a:endParaRPr>
          </a:p>
          <a:p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FE393-63A8-B947-B463-6A6534FA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26" y="990600"/>
            <a:ext cx="2232074" cy="2985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FP for B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819400"/>
            <a:ext cx="2362200" cy="3147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0861063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2400" y="11430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i="1" dirty="0">
                <a:solidFill>
                  <a:srgbClr val="FFFF00"/>
                </a:solidFill>
                <a:latin typeface="+mn-lt"/>
              </a:rPr>
              <a:t>The First Performance </a:t>
            </a:r>
            <a:r>
              <a:rPr lang="en-US" sz="3200" b="1" i="1" u="sng" dirty="0">
                <a:solidFill>
                  <a:srgbClr val="FFFF00"/>
                </a:solidFill>
                <a:latin typeface="+mn-lt"/>
              </a:rPr>
              <a:t>National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 Day of Celebration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is held on the 3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rd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Thursday of November annually to recognize the achievements of your </a:t>
            </a:r>
            <a:r>
              <a:rPr lang="en-US" sz="3200" b="1" u="sng" dirty="0">
                <a:solidFill>
                  <a:srgbClr val="FFFF00"/>
                </a:solidFill>
                <a:latin typeface="+mn-lt"/>
              </a:rPr>
              <a:t>BEGINNING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instrumental students?</a:t>
            </a:r>
            <a:endParaRPr lang="en-US" sz="3200" i="1" dirty="0">
              <a:solidFill>
                <a:schemeClr val="bg1"/>
              </a:solidFill>
              <a:latin typeface="+mn-lt"/>
            </a:endParaRPr>
          </a:p>
          <a:p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Picture 1" descr="Screen Shot 2018-01-23 at 7.18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3" y="1447800"/>
            <a:ext cx="393122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3522983"/>
      </p:ext>
    </p:extLst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52400" y="29718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They are based on real world strategies shared  by the profession’s most successful music educators.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2400" y="11430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Most of these publications are provided online at no charge by the 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Music Achievement Council. </a:t>
            </a:r>
          </a:p>
        </p:txBody>
      </p:sp>
      <p:pic>
        <p:nvPicPr>
          <p:cNvPr id="11" name="Picture 10" descr="Greg Bi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9400"/>
            <a:ext cx="2743200" cy="27432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18436" y="2362200"/>
            <a:ext cx="2192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FFFF"/>
                </a:solidFill>
                <a:latin typeface="+mn-lt"/>
              </a:rPr>
              <a:t>Greg </a:t>
            </a:r>
            <a:r>
              <a:rPr lang="en-US" sz="3200" b="1" i="1" dirty="0" err="1">
                <a:solidFill>
                  <a:srgbClr val="FFFFFF"/>
                </a:solidFill>
                <a:latin typeface="+mn-lt"/>
              </a:rPr>
              <a:t>Bimm</a:t>
            </a:r>
            <a:endParaRPr lang="en-US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12335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52400" y="29718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They are based on real world strategies shared  by the profession’s most successful music educators.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2400" y="11430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Most of these publications are provided online at no charge by the 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Music Achievement Council.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6750" y="2514600"/>
            <a:ext cx="3198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FFFF"/>
                </a:solidFill>
                <a:latin typeface="+mn-lt"/>
              </a:rPr>
              <a:t>Charlie </a:t>
            </a:r>
            <a:r>
              <a:rPr lang="en-US" sz="3200" b="1" i="1" dirty="0" err="1">
                <a:solidFill>
                  <a:srgbClr val="FFFFFF"/>
                </a:solidFill>
                <a:latin typeface="+mn-lt"/>
              </a:rPr>
              <a:t>Menghini</a:t>
            </a:r>
            <a:endParaRPr lang="en-US" sz="3200" b="1" i="1" dirty="0">
              <a:latin typeface="+mn-lt"/>
            </a:endParaRPr>
          </a:p>
        </p:txBody>
      </p:sp>
      <p:pic>
        <p:nvPicPr>
          <p:cNvPr id="14" name="Picture 13" descr="Charlie Menghini-USED THIS 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71800"/>
            <a:ext cx="2159000" cy="3052685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87414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52400" y="29718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They are based on real world strategies shared  by the profession’s most successful music educators.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2400" y="11430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Most of these publications are provided online at no charge by the 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Music Achievement Council.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3727" y="2362200"/>
            <a:ext cx="23568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FFFF"/>
                </a:solidFill>
                <a:latin typeface="+mn-lt"/>
              </a:rPr>
              <a:t>Marcia Neel</a:t>
            </a:r>
            <a:endParaRPr lang="en-US" sz="3200" b="1" i="1" dirty="0">
              <a:latin typeface="+mn-lt"/>
            </a:endParaRPr>
          </a:p>
        </p:txBody>
      </p:sp>
      <p:pic>
        <p:nvPicPr>
          <p:cNvPr id="13" name="Picture 12" descr="For MAC PP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977" y="3048000"/>
            <a:ext cx="2449623" cy="22098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14794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52400" y="29718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They are based on real world strategies shared  by the profession’s most successful music educators.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2400" y="11430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Most of these publications are provided online at no charge by the 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Music Achievement Council.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362200"/>
            <a:ext cx="2278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FFFF"/>
                </a:solidFill>
                <a:latin typeface="+mn-lt"/>
              </a:rPr>
              <a:t>Terry Shade</a:t>
            </a:r>
            <a:endParaRPr lang="en-US" sz="3200" b="1" i="1" dirty="0">
              <a:latin typeface="+mn-lt"/>
            </a:endParaRPr>
          </a:p>
        </p:txBody>
      </p:sp>
      <p:pic>
        <p:nvPicPr>
          <p:cNvPr id="11" name="Picture 10" descr="Terry Shad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819400"/>
            <a:ext cx="2451100" cy="27813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22633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Picture 8" descr="3-1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086600" cy="461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Picture 6" descr="Research Tells 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29000"/>
            <a:ext cx="253720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0943"/>
      </p:ext>
    </p:extLst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4791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latin typeface="+mn-lt"/>
              </a:rPr>
              <a:t>Music making has been </a:t>
            </a:r>
            <a:r>
              <a:rPr lang="en-US" sz="3600" i="1" u="sng" dirty="0">
                <a:solidFill>
                  <a:srgbClr val="FFFF00"/>
                </a:solidFill>
                <a:latin typeface="+mn-lt"/>
              </a:rPr>
              <a:t>scientifically</a:t>
            </a:r>
            <a:r>
              <a:rPr lang="en-US" sz="36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proven to:</a:t>
            </a:r>
          </a:p>
          <a:p>
            <a:endParaRPr lang="en-US" sz="4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600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Exercise the brain</a:t>
            </a:r>
          </a:p>
          <a:p>
            <a:r>
              <a:rPr lang="en-US" sz="3600" b="1" dirty="0">
                <a:solidFill>
                  <a:srgbClr val="FFC000"/>
                </a:solidFill>
                <a:latin typeface="+mn-lt"/>
              </a:rPr>
              <a:t>   </a:t>
            </a:r>
            <a:endParaRPr lang="en-US" sz="4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+mn-lt"/>
              </a:rPr>
              <a:t>Inspire creativity</a:t>
            </a:r>
          </a:p>
          <a:p>
            <a:r>
              <a:rPr lang="en-US" sz="3600" b="1" dirty="0">
                <a:solidFill>
                  <a:srgbClr val="FFFF00"/>
                </a:solidFill>
                <a:latin typeface="+mn-lt"/>
              </a:rPr>
              <a:t>      </a:t>
            </a:r>
            <a:endParaRPr lang="en-U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819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Increase productivity</a:t>
            </a:r>
          </a:p>
          <a:p>
            <a:r>
              <a:rPr lang="en-US" sz="3600" b="1" dirty="0">
                <a:solidFill>
                  <a:srgbClr val="FFC000"/>
                </a:solidFill>
                <a:latin typeface="+mn-lt"/>
              </a:rPr>
              <a:t>         </a:t>
            </a:r>
            <a:endParaRPr lang="en-US" sz="4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429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+mn-lt"/>
              </a:rPr>
              <a:t>Fight memory loss</a:t>
            </a:r>
          </a:p>
          <a:p>
            <a:r>
              <a:rPr lang="en-US" sz="3600" b="1" dirty="0">
                <a:solidFill>
                  <a:srgbClr val="FFFF00"/>
                </a:solidFill>
                <a:latin typeface="+mn-lt"/>
              </a:rPr>
              <a:t>           </a:t>
            </a:r>
            <a:endParaRPr lang="en-U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038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Reduce stress</a:t>
            </a:r>
          </a:p>
          <a:p>
            <a:r>
              <a:rPr lang="en-US" sz="3600" b="1" dirty="0">
                <a:solidFill>
                  <a:srgbClr val="FFC000"/>
                </a:solidFill>
                <a:latin typeface="+mn-lt"/>
              </a:rPr>
              <a:t>               </a:t>
            </a:r>
            <a:endParaRPr lang="en-US" sz="40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648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+mn-lt"/>
              </a:rPr>
              <a:t>Lower blood pressure</a:t>
            </a:r>
          </a:p>
          <a:p>
            <a:r>
              <a:rPr lang="en-US" sz="3600" b="1" dirty="0">
                <a:solidFill>
                  <a:srgbClr val="FFFF00"/>
                </a:solidFill>
                <a:latin typeface="+mn-lt"/>
              </a:rPr>
              <a:t>                  </a:t>
            </a:r>
            <a:endParaRPr lang="en-US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2210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Build confidence</a:t>
            </a:r>
            <a:endParaRPr lang="en-US" sz="40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824716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+mn-lt"/>
              </a:rPr>
              <a:t>Stave off depression</a:t>
            </a:r>
          </a:p>
          <a:p>
            <a:pPr algn="ctr"/>
            <a:endParaRPr lang="en-US" sz="40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883167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Metropolitan Nashville Public Schools found that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ATTENDANCE RATES ROSE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87%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Attendance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93%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Attendance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91%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1865376998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72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Content Placeholder 4" descr="07_Img2362_LOW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33800" y="3505200"/>
            <a:ext cx="4016568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79540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+mn-lt"/>
              </a:rPr>
              <a:t>96 percent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of public school principals </a:t>
            </a:r>
          </a:p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believe that participating in music</a:t>
            </a:r>
          </a:p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education encourages and motivates</a:t>
            </a:r>
          </a:p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students to stay in school longer.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(Harris Poll) 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919785"/>
      </p:ext>
    </p:extLst>
  </p:cSld>
  <p:clrMapOvr>
    <a:masterClrMapping/>
  </p:clrMapOvr>
  <p:transition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Metropolitan Nashville Public Schools found that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DISCIPLINE REPORTS FELL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4.34</a:t>
            </a:r>
            <a:r>
              <a:rPr lang="en-US" sz="40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over 4 years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3.23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over 4 years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3.75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over 4 years</a:t>
            </a:r>
          </a:p>
        </p:txBody>
      </p:sp>
    </p:spTree>
    <p:extLst>
      <p:ext uri="{BB962C8B-B14F-4D97-AF65-F5344CB8AC3E}">
        <p14:creationId xmlns:p14="http://schemas.microsoft.com/office/powerpoint/2010/main" val="1478943859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Metropolitan Nashville Public Schools found that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GPAs ROSE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2.51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Average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2.89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Average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2.61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3519686028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Metropolitan Nashville Public Schools found that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GRADUATION RATES ROSE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60%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Average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91%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Average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81%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73511148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Metropolitan Nashville Public Schools found that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ACT SCORES ROSE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191000" y="29718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16.95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Eng, </a:t>
            </a:r>
            <a:r>
              <a:rPr lang="en-US" sz="4000" i="1" dirty="0">
                <a:solidFill>
                  <a:srgbClr val="FFFF00"/>
                </a:solidFill>
                <a:latin typeface="+mn-lt"/>
              </a:rPr>
              <a:t>17.20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Math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191000" y="4191000"/>
            <a:ext cx="495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19.58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Eng, </a:t>
            </a:r>
            <a:r>
              <a:rPr lang="en-US" sz="4000" i="1" dirty="0">
                <a:solidFill>
                  <a:srgbClr val="FFFF00"/>
                </a:solidFill>
                <a:latin typeface="+mn-lt"/>
              </a:rPr>
              <a:t>18.67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Math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191000" y="35814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+mn-lt"/>
              </a:rPr>
              <a:t>17.64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Eng, </a:t>
            </a:r>
            <a:r>
              <a:rPr lang="en-US" sz="4000" i="1" dirty="0">
                <a:solidFill>
                  <a:srgbClr val="FFFF00"/>
                </a:solidFill>
                <a:latin typeface="+mn-lt"/>
              </a:rPr>
              <a:t>17.62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 Math</a:t>
            </a:r>
          </a:p>
        </p:txBody>
      </p:sp>
    </p:spTree>
    <p:extLst>
      <p:ext uri="{BB962C8B-B14F-4D97-AF65-F5344CB8AC3E}">
        <p14:creationId xmlns:p14="http://schemas.microsoft.com/office/powerpoint/2010/main" val="2049953352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WHAT WAS LEARNED?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i="1" dirty="0">
                <a:solidFill>
                  <a:srgbClr val="FFFFFF"/>
                </a:solidFill>
                <a:latin typeface="+mn-lt"/>
              </a:rPr>
              <a:t>The </a:t>
            </a:r>
            <a:r>
              <a:rPr lang="en-US" sz="4800" dirty="0">
                <a:solidFill>
                  <a:srgbClr val="FFFF00"/>
                </a:solidFill>
                <a:latin typeface="+mn-lt"/>
              </a:rPr>
              <a:t>MORE</a:t>
            </a:r>
            <a:r>
              <a:rPr lang="en-US" sz="48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800" i="1" dirty="0">
                <a:solidFill>
                  <a:srgbClr val="FFFFFF"/>
                </a:solidFill>
                <a:latin typeface="+mn-lt"/>
              </a:rPr>
              <a:t>a student participates in </a:t>
            </a:r>
            <a:r>
              <a:rPr lang="en-US" sz="4800" dirty="0">
                <a:solidFill>
                  <a:srgbClr val="FFFF00"/>
                </a:solidFill>
                <a:latin typeface="+mn-lt"/>
              </a:rPr>
              <a:t>MUSIC</a:t>
            </a:r>
            <a:r>
              <a:rPr lang="en-US" sz="4800" i="1" dirty="0">
                <a:solidFill>
                  <a:srgbClr val="FFFFFF"/>
                </a:solidFill>
                <a:latin typeface="+mn-lt"/>
              </a:rPr>
              <a:t>, </a:t>
            </a:r>
          </a:p>
          <a:p>
            <a:pPr algn="ctr"/>
            <a:r>
              <a:rPr lang="en-US" sz="4800" i="1" dirty="0">
                <a:solidFill>
                  <a:srgbClr val="FFFFFF"/>
                </a:solidFill>
                <a:latin typeface="+mn-lt"/>
              </a:rPr>
              <a:t>the more </a:t>
            </a:r>
            <a:r>
              <a:rPr lang="en-US" sz="4800" u="sng" dirty="0">
                <a:solidFill>
                  <a:srgbClr val="FFFF00"/>
                </a:solidFill>
                <a:latin typeface="+mn-lt"/>
              </a:rPr>
              <a:t>POSITIVE</a:t>
            </a:r>
            <a:r>
              <a:rPr lang="en-US" sz="4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800" i="1" dirty="0">
                <a:solidFill>
                  <a:srgbClr val="FFFFFF"/>
                </a:solidFill>
                <a:latin typeface="+mn-lt"/>
              </a:rPr>
              <a:t>these </a:t>
            </a:r>
            <a:r>
              <a:rPr lang="en-US" sz="4800" dirty="0">
                <a:solidFill>
                  <a:srgbClr val="FFFF00"/>
                </a:solidFill>
                <a:latin typeface="+mn-lt"/>
              </a:rPr>
              <a:t>BENEFITS </a:t>
            </a:r>
            <a:r>
              <a:rPr lang="en-US" sz="4800" i="1" dirty="0">
                <a:solidFill>
                  <a:srgbClr val="FFFFFF"/>
                </a:solidFill>
                <a:latin typeface="+mn-lt"/>
              </a:rPr>
              <a:t>become. 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359382"/>
            <a:ext cx="7162800" cy="24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85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FAMOUS QUOTES. . .</a:t>
            </a:r>
          </a:p>
        </p:txBody>
      </p:sp>
      <p:pic>
        <p:nvPicPr>
          <p:cNvPr id="10" name="Content Placeholder 4" descr="07_Img2362_LOW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1045" y="2895600"/>
            <a:ext cx="516415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8684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Music has the power of producing a </a:t>
            </a:r>
          </a:p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certain effect on the moral character of</a:t>
            </a:r>
          </a:p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of the soul.</a:t>
            </a:r>
            <a:r>
              <a:rPr lang="en-US" sz="4000" i="1" dirty="0">
                <a:solidFill>
                  <a:srgbClr val="FFFFFF"/>
                </a:solidFill>
                <a:latin typeface="+mn-lt"/>
              </a:rPr>
              <a:t>	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133600"/>
            <a:ext cx="26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. . . Aristotle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6457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FAMOUS QUOTES.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2192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Music furnishes a delightful recreation</a:t>
            </a:r>
          </a:p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for the hours of respite from the cares of the day, and lasts us through life.</a:t>
            </a:r>
          </a:p>
        </p:txBody>
      </p:sp>
      <p:pic>
        <p:nvPicPr>
          <p:cNvPr id="7" name="Picture 6" descr="Screen Shot 2015-12-08 at 5.44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3728703" cy="4256088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5181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+mn-lt"/>
              </a:rPr>
              <a:t>. . . Thomas Jefferson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037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990600"/>
            <a:ext cx="67818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rgbClr val="FFFFFF"/>
                </a:solidFill>
              </a:rPr>
              <a:t>	An interactive poll confirms that music education at an early age greatly increases the likelihood that a child will grow up to seek higher education and ultimately even earn a higher salary.          </a:t>
            </a:r>
            <a:r>
              <a:rPr lang="en-US" sz="4000" i="1" dirty="0">
                <a:solidFill>
                  <a:srgbClr val="FFFFFF"/>
                </a:solidFill>
              </a:rPr>
              <a:t>(2007 Harris Poll)</a:t>
            </a:r>
          </a:p>
          <a:p>
            <a:pPr>
              <a:buNone/>
            </a:pPr>
            <a:r>
              <a:rPr lang="en-US" sz="4000" i="1" dirty="0">
                <a:solidFill>
                  <a:srgbClr val="FFFFFF"/>
                </a:solidFill>
              </a:rPr>
              <a:t>	</a:t>
            </a:r>
          </a:p>
          <a:p>
            <a:pPr>
              <a:buNone/>
            </a:pPr>
            <a:r>
              <a:rPr lang="en-US" sz="4000" i="1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4" descr="trumpetcloseup"/>
          <p:cNvPicPr>
            <a:picLocks noGrp="1"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337" y="1408624"/>
            <a:ext cx="2404063" cy="362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99016896"/>
      </p:ext>
    </p:extLst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THE MESSAGE IS.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6400800" cy="20574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If you want to be a </a:t>
            </a:r>
            <a:r>
              <a:rPr lang="en-US" sz="4400" b="1" i="1" u="sng" dirty="0">
                <a:solidFill>
                  <a:srgbClr val="FFFF00"/>
                </a:solidFill>
              </a:rPr>
              <a:t>CEO</a:t>
            </a:r>
            <a:r>
              <a:rPr lang="en-US" sz="4400" dirty="0">
                <a:solidFill>
                  <a:schemeClr val="bg1"/>
                </a:solidFill>
              </a:rPr>
              <a:t>,</a:t>
            </a:r>
            <a:r>
              <a:rPr lang="en-US" sz="4400" b="1" i="1" u="sng" dirty="0">
                <a:solidFill>
                  <a:srgbClr val="FFCC00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College President, 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8800" i="1" dirty="0">
                <a:solidFill>
                  <a:srgbClr val="FFFF00"/>
                </a:solidFill>
                <a:latin typeface="+mn-lt"/>
              </a:rPr>
              <a:t>TAKE MUSIC!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81200"/>
            <a:ext cx="3549753" cy="23622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  <a:scene3d>
            <a:camera prst="isometricOffAxis2Left">
              <a:rot lat="1080000" lon="1560000" rev="0"/>
            </a:camera>
            <a:lightRig rig="threePt" dir="t"/>
          </a:scene3d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2895600"/>
            <a:ext cx="594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even a Rock Star,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5238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THE MESSAGE IS.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6934200" cy="20574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If you want to be a </a:t>
            </a:r>
            <a:r>
              <a:rPr lang="en-US" sz="4400" dirty="0">
                <a:solidFill>
                  <a:srgbClr val="FFFFFF"/>
                </a:solidFill>
              </a:rPr>
              <a:t>CEO</a:t>
            </a:r>
            <a:r>
              <a:rPr lang="en-US" sz="4400" i="1" dirty="0">
                <a:solidFill>
                  <a:schemeClr val="bg1"/>
                </a:solidFill>
              </a:rPr>
              <a:t>, </a:t>
            </a:r>
            <a:r>
              <a:rPr lang="en-US" sz="4400" i="1" u="sng" dirty="0">
                <a:solidFill>
                  <a:srgbClr val="FFCC00"/>
                </a:solidFill>
              </a:rPr>
              <a:t> </a:t>
            </a:r>
            <a:r>
              <a:rPr lang="en-US" sz="4400" b="1" i="1" u="sng" dirty="0">
                <a:solidFill>
                  <a:srgbClr val="FFFF00"/>
                </a:solidFill>
              </a:rPr>
              <a:t>College Presiden</a:t>
            </a:r>
            <a:r>
              <a:rPr lang="en-US" sz="4400" i="1" u="sng" dirty="0">
                <a:solidFill>
                  <a:srgbClr val="FFFF00"/>
                </a:solidFill>
              </a:rPr>
              <a:t>t</a:t>
            </a:r>
            <a:r>
              <a:rPr lang="en-US" sz="4400" i="1" dirty="0">
                <a:solidFill>
                  <a:schemeClr val="bg1"/>
                </a:solidFill>
              </a:rPr>
              <a:t>, </a:t>
            </a:r>
            <a:r>
              <a:rPr lang="en-US" sz="4400" dirty="0">
                <a:solidFill>
                  <a:schemeClr val="bg1"/>
                </a:solidFill>
              </a:rPr>
              <a:t>or</a:t>
            </a:r>
            <a:r>
              <a:rPr lang="en-US" sz="4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446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8800" i="1" dirty="0">
                <a:solidFill>
                  <a:srgbClr val="FFFF00"/>
                </a:solidFill>
                <a:latin typeface="+mn-lt"/>
              </a:rPr>
              <a:t>TAKE MUSIC!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2895600"/>
            <a:ext cx="594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  <a:latin typeface="+mn-lt"/>
              </a:rPr>
              <a:t>even a Rock Star,</a:t>
            </a:r>
            <a:endParaRPr kumimoji="0" lang="en-US" sz="44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19200"/>
            <a:ext cx="2743200" cy="2515304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  <a:scene3d>
            <a:camera prst="isometricOffAxis2Left">
              <a:rot lat="1080000" lon="15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54887186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THE MESSAGE IS.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6629400" cy="20574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If you want to be a </a:t>
            </a:r>
            <a:r>
              <a:rPr lang="en-US" sz="4400" dirty="0">
                <a:solidFill>
                  <a:srgbClr val="FFFFFF"/>
                </a:solidFill>
              </a:rPr>
              <a:t>CEO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>
                <a:solidFill>
                  <a:srgbClr val="FFFFFF"/>
                </a:solidFill>
              </a:rPr>
              <a:t>College President,</a:t>
            </a:r>
            <a:r>
              <a:rPr lang="en-US" sz="4400" dirty="0">
                <a:solidFill>
                  <a:schemeClr val="bg1"/>
                </a:solidFill>
              </a:rPr>
              <a:t> 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8800" i="1" dirty="0">
                <a:solidFill>
                  <a:srgbClr val="FFFF00"/>
                </a:solidFill>
                <a:latin typeface="+mn-lt"/>
              </a:rPr>
              <a:t>TAKE MUSIC!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2895600"/>
            <a:ext cx="594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  <a:latin typeface="+mn-lt"/>
              </a:rPr>
              <a:t>even a </a:t>
            </a:r>
            <a:r>
              <a:rPr lang="en-US" sz="4400" b="1" i="1" u="sng" dirty="0">
                <a:solidFill>
                  <a:srgbClr val="FFFF00"/>
                </a:solidFill>
                <a:latin typeface="+mn-lt"/>
              </a:rPr>
              <a:t>Rock Star</a:t>
            </a:r>
            <a:r>
              <a:rPr lang="en-US" sz="4400" i="1" dirty="0">
                <a:solidFill>
                  <a:schemeClr val="bg1"/>
                </a:solidFill>
                <a:latin typeface="+mn-lt"/>
              </a:rPr>
              <a:t>, </a:t>
            </a:r>
            <a:endParaRPr kumimoji="0" lang="en-US" sz="44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Screen Shot 2015-12-04 at 10.04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828800"/>
            <a:ext cx="513052" cy="1143000"/>
          </a:xfrm>
          <a:prstGeom prst="rect">
            <a:avLst/>
          </a:prstGeom>
        </p:spPr>
      </p:pic>
      <p:pic>
        <p:nvPicPr>
          <p:cNvPr id="13" name="Picture 12" descr="Screen Shot 2015-12-04 at 10.04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981200"/>
            <a:ext cx="381000" cy="1143000"/>
          </a:xfrm>
          <a:prstGeom prst="rect">
            <a:avLst/>
          </a:prstGeom>
        </p:spPr>
      </p:pic>
      <p:pic>
        <p:nvPicPr>
          <p:cNvPr id="14" name="Picture 13" descr="Screen Shot 2015-12-04 at 10.04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3581400"/>
            <a:ext cx="381000" cy="1143000"/>
          </a:xfrm>
          <a:prstGeom prst="rect">
            <a:avLst/>
          </a:prstGeom>
        </p:spPr>
      </p:pic>
      <p:pic>
        <p:nvPicPr>
          <p:cNvPr id="17" name="Picture 16" descr="Rock 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14400"/>
            <a:ext cx="3581400" cy="3472873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8" name="Picture 17" descr="Black 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340557"/>
            <a:ext cx="1066800" cy="1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0885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838200"/>
            <a:ext cx="5943600" cy="48768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000" u="sng" dirty="0">
                <a:solidFill>
                  <a:srgbClr val="FFFF00"/>
                </a:solidFill>
              </a:rPr>
              <a:t>82 percent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of Americans who don’t currently play an instrument wish they had learned to play one. </a:t>
            </a:r>
            <a:r>
              <a:rPr lang="en-US" sz="4000" i="1" dirty="0">
                <a:solidFill>
                  <a:schemeClr val="bg1"/>
                </a:solidFill>
              </a:rPr>
              <a:t>(Gallup Poll)</a:t>
            </a:r>
          </a:p>
          <a:p>
            <a:pPr indent="0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5" descr="DSC_0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94" y="1371600"/>
            <a:ext cx="2671843" cy="41021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8365881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10668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All of today’s session attendees will receive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FREE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COPIES 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of: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28600" y="32004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i="1" dirty="0">
                <a:solidFill>
                  <a:srgbClr val="2AB091"/>
                </a:solidFill>
                <a:effectLst/>
                <a:latin typeface="+mn-lt"/>
              </a:rPr>
              <a:t>A Practical Guide for Recruitment and Retention</a:t>
            </a:r>
          </a:p>
        </p:txBody>
      </p:sp>
      <p:pic>
        <p:nvPicPr>
          <p:cNvPr id="8" name="Picture 7" descr="Recruitment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66800"/>
            <a:ext cx="3390426" cy="438785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isometricOffAxis2Left">
              <a:rot lat="1080000" lon="15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8190940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  <a:latin typeface="+mn-lt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1066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All of today’s session attendees will receive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FREE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COPIES 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of: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28600" y="30480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i="1" dirty="0">
                <a:solidFill>
                  <a:srgbClr val="45A3D6"/>
                </a:solidFill>
                <a:latin typeface="+mn-lt"/>
              </a:rPr>
              <a:t>Tips for Success:</a:t>
            </a:r>
          </a:p>
          <a:p>
            <a:pPr algn="ctr"/>
            <a:r>
              <a:rPr lang="en-US" sz="4800" b="1" i="1" dirty="0">
                <a:solidFill>
                  <a:srgbClr val="45A3D6"/>
                </a:solidFill>
                <a:latin typeface="+mn-lt"/>
              </a:rPr>
              <a:t>A Guide for Instrumental Music Teachers</a:t>
            </a:r>
          </a:p>
        </p:txBody>
      </p:sp>
      <p:pic>
        <p:nvPicPr>
          <p:cNvPr id="8" name="Picture 7" descr="Success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57" y="1026211"/>
            <a:ext cx="3311243" cy="4383989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isometricOffAxis2Left">
              <a:rot lat="1080000" lon="15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79062500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10334</TotalTime>
  <Words>1139</Words>
  <Application>Microsoft Macintosh PowerPoint</Application>
  <PresentationFormat>On-screen Show (4:3)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</vt:lpstr>
      <vt:lpstr>Office Theme</vt:lpstr>
      <vt:lpstr>DID YOU KNOW . . .</vt:lpstr>
      <vt:lpstr>DID YOU KNOW . . .</vt:lpstr>
      <vt:lpstr>DID YOU KNOW . . .</vt:lpstr>
      <vt:lpstr>THE MESSAGE IS. . .</vt:lpstr>
      <vt:lpstr>THE MESSAGE IS. . .</vt:lpstr>
      <vt:lpstr>THE MESSAGE IS.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WHAT WAS LEARNED?</vt:lpstr>
      <vt:lpstr>FAMOUS QUOTES. . .</vt:lpstr>
      <vt:lpstr>FAMOUS QUOTES. . .</vt:lpstr>
    </vt:vector>
  </TitlesOfParts>
  <Company>Music Achievement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NAMM / Bill Harvey</dc:creator>
  <cp:lastModifiedBy>Marcia Neel</cp:lastModifiedBy>
  <cp:revision>2280</cp:revision>
  <dcterms:created xsi:type="dcterms:W3CDTF">2020-01-17T18:59:34Z</dcterms:created>
  <dcterms:modified xsi:type="dcterms:W3CDTF">2020-01-24T02:24:21Z</dcterms:modified>
</cp:coreProperties>
</file>