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69" r:id="rId1"/>
  </p:sldMasterIdLst>
  <p:notesMasterIdLst>
    <p:notesMasterId r:id="rId10"/>
  </p:notesMasterIdLst>
  <p:handoutMasterIdLst>
    <p:handoutMasterId r:id="rId11"/>
  </p:handoutMasterIdLst>
  <p:sldIdLst>
    <p:sldId id="582" r:id="rId2"/>
    <p:sldId id="589" r:id="rId3"/>
    <p:sldId id="581" r:id="rId4"/>
    <p:sldId id="578" r:id="rId5"/>
    <p:sldId id="580" r:id="rId6"/>
    <p:sldId id="577" r:id="rId7"/>
    <p:sldId id="590" r:id="rId8"/>
    <p:sldId id="585" r:id="rId9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CC66"/>
    <a:srgbClr val="FFDC77"/>
    <a:srgbClr val="006901"/>
    <a:srgbClr val="007701"/>
    <a:srgbClr val="003F00"/>
    <a:srgbClr val="C30101"/>
    <a:srgbClr val="0000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1091" autoAdjust="0"/>
  </p:normalViewPr>
  <p:slideViewPr>
    <p:cSldViewPr>
      <p:cViewPr>
        <p:scale>
          <a:sx n="100" d="100"/>
          <a:sy n="100" d="100"/>
        </p:scale>
        <p:origin x="-101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520" y="-104"/>
      </p:cViewPr>
      <p:guideLst>
        <p:guide orient="horz" pos="289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fld id="{D8740342-88AF-394B-B732-DDB4ACA69DEA}" type="datetime1">
              <a:rPr lang="en-US"/>
              <a:pPr>
                <a:defRPr/>
              </a:pPr>
              <a:t>1/3/18</a:t>
            </a:fld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fld id="{CCD0701C-8767-7748-BB28-F52BB2FD0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2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fld id="{B75A0A98-2420-AA46-97BE-521E26A34E3C}" type="datetime1">
              <a:rPr lang="en-US"/>
              <a:pPr>
                <a:defRPr/>
              </a:pPr>
              <a:t>1/3/18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91050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fld id="{B39AECCE-B0FE-4E46-839A-6B1EA38F7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690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www.musiceducationconsultants.net/mmea2010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BE309-5900-684B-BE6C-FAAED50F57E5}" type="slidenum">
              <a:rPr lang="en-US">
                <a:latin typeface="Times" charset="0"/>
              </a:rPr>
              <a:pPr/>
              <a:t>1</a:t>
            </a:fld>
            <a:endParaRPr lang="en-US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Parents, what one word would you use to describe your reaction to today's performance?</a:t>
            </a:r>
          </a:p>
          <a:p>
            <a:r>
              <a:rPr lang="en-US" smtClean="0"/>
              <a:t>https://www.polleverywhere.com/free_text_polls/6R1FuKsPv4YxtMe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www.musiceducationconsultants.net/mmea2010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3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www.musiceducationconsultants.net/mmea2010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BE309-5900-684B-BE6C-FAAED50F57E5}" type="slidenum">
              <a:rPr lang="en-US">
                <a:latin typeface="Times" charset="0"/>
              </a:rPr>
              <a:pPr/>
              <a:t>3</a:t>
            </a:fld>
            <a:endParaRPr lang="en-US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www.musiceducationconsultants.net/mmea2010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BE309-5900-684B-BE6C-FAAED50F57E5}" type="slidenum">
              <a:rPr lang="en-US">
                <a:latin typeface="Times" charset="0"/>
              </a:rPr>
              <a:pPr/>
              <a:t>4</a:t>
            </a:fld>
            <a:endParaRPr lang="en-US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www.musiceducationconsultants.net/mmea2010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BE309-5900-684B-BE6C-FAAED50F57E5}" type="slidenum">
              <a:rPr lang="en-US">
                <a:latin typeface="Times" charset="0"/>
              </a:rPr>
              <a:pPr/>
              <a:t>5</a:t>
            </a:fld>
            <a:endParaRPr lang="en-US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www.musiceducationconsultants.net/mmea2010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BE309-5900-684B-BE6C-FAAED50F57E5}" type="slidenum">
              <a:rPr lang="en-US">
                <a:latin typeface="Times" charset="0"/>
              </a:rPr>
              <a:pPr/>
              <a:t>6</a:t>
            </a:fld>
            <a:endParaRPr lang="en-US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Parents, now that you have seen your child perform, are you more likely to encourage your child to stick with band?</a:t>
            </a:r>
          </a:p>
          <a:p>
            <a:r>
              <a:rPr lang="en-US" smtClean="0"/>
              <a:t>https://www.polleverywhere.com/multiple_choice_polls/gLxFirjIo5vaOCe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www.musiceducationconsultants.net/mmea2010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08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www.musiceducationconsultants.net/mmea2010</a:t>
            </a:r>
          </a:p>
        </p:txBody>
      </p:sp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719894"/>
            <a:ext cx="2971800" cy="45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51D576B-EBAE-6D4A-9A22-7DB474151642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0D7FE-7D2E-E94D-9AE1-3FAEB9F85727}" type="datetime1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www.musicachievementcouncil.org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EA901-911E-8F4B-ADE6-4DAAFA38A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FF0538-1358-C448-AC71-15BAC7A9505B}" type="datetime1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www.musicachievementcouncil.org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298BF-2ED1-C641-8AF2-D62E0FB0FC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CF958-FE06-F64B-89E2-BC59C08609D9}" type="datetime1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www.musicachievementcouncil.org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30AD8-A0C4-9245-9CC9-F064FDAEB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B2C20-86F3-8E43-944B-BCCB2EDDD071}" type="datetime1">
              <a:rPr lang="en-US" smtClean="0"/>
              <a:t>1/3/18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8C437-0A12-3E4A-B959-FB613AA6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2EF324-A45B-5D4A-964D-830AA85F8C3F}" type="datetime1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www.musicachievementcouncil.org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1FE74-AD99-234C-AAB2-EBF98255DF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DF1C72-9878-4F4A-9468-F204A1619266}" type="datetime1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www.musicachievementcouncil.org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BA3FF-04C3-304C-AFAC-535F33ABCD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FB6E44-8CE1-424A-AC12-F3DAEC234BAE}" type="datetime1">
              <a:rPr lang="en-US" smtClean="0"/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www.musicachievementcouncil.org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A3C15-6233-A445-AFD5-FCAA310809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D47B4-E232-1443-A4D3-6B5CC4EA50A4}" type="datetime1">
              <a:rPr lang="en-US" smtClean="0"/>
              <a:t>1/3/18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www.musicachievementcouncil.org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5CF69-2477-6646-8D09-BB92A8E738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B3569-29B8-2C4F-AB14-20BA126436A8}" type="datetime1">
              <a:rPr lang="en-US" smtClean="0"/>
              <a:t>1/3/18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www.musicachievementcouncil.org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BA6AC-771E-6B4B-A2B5-C6E1E0B15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088C8B-45CC-3D45-8AE0-DD68824A09E3}" type="datetime1">
              <a:rPr lang="en-US" smtClean="0"/>
              <a:t>1/3/18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www.musicachievementcouncil.org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258C2-9E0C-F843-94B0-06B40E8DF8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591C5E-40AD-0045-9E07-B7A84C98EFC7}" type="datetime1">
              <a:rPr lang="en-US" smtClean="0"/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www.musicachievementcouncil.org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B5DC3-9D3E-EE47-91E6-964F596B2A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EF50D-BDA0-3045-BFFC-DF35210F6F4D}" type="datetime1">
              <a:rPr lang="en-US" smtClean="0"/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www.musicachievementcouncil.org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FF567-FC49-4B4E-BB0F-A4A90FB61F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E778B8-B366-6947-92D8-2E9DC04911B1}" type="datetime1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www.musicachievementcouncil.org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5C1D2B-DEBA-2D44-B1C4-CDFCB62A1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6" Type="http://schemas.openxmlformats.org/officeDocument/2006/relationships/image" Target="../media/image14.jpg"/><Relationship Id="rId7" Type="http://schemas.openxmlformats.org/officeDocument/2006/relationships/image" Target="../media/image6.jpg"/><Relationship Id="rId8" Type="http://schemas.openxmlformats.org/officeDocument/2006/relationships/image" Target="../media/image5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jpeg"/><Relationship Id="rId16" Type="http://schemas.openxmlformats.org/officeDocument/2006/relationships/image" Target="../media/image29.png"/><Relationship Id="rId17" Type="http://schemas.openxmlformats.org/officeDocument/2006/relationships/image" Target="../media/image30.jpeg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First Perfrormance Transparen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-76200"/>
            <a:ext cx="3246034" cy="1600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700" y="61989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	      Mario Moody                         Derrick Young                         </a:t>
            </a:r>
            <a:r>
              <a:rPr lang="en-US" dirty="0" err="1" smtClean="0">
                <a:latin typeface="+mn-lt"/>
              </a:rPr>
              <a:t>Nyle</a:t>
            </a:r>
            <a:r>
              <a:rPr lang="en-US" dirty="0" smtClean="0">
                <a:latin typeface="+mn-lt"/>
              </a:rPr>
              <a:t> Taylor</a:t>
            </a:r>
          </a:p>
          <a:p>
            <a:r>
              <a:rPr lang="en-US" dirty="0" smtClean="0">
                <a:latin typeface="+mn-lt"/>
              </a:rPr>
              <a:t>	          Director                                       Host                                    Director</a:t>
            </a:r>
            <a:endParaRPr lang="en-US" dirty="0">
              <a:latin typeface="+mn-lt"/>
            </a:endParaRPr>
          </a:p>
        </p:txBody>
      </p:sp>
      <p:pic>
        <p:nvPicPr>
          <p:cNvPr id="30" name="Picture 29" descr="Screen Shot 2017-12-14 at 8.17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9144000" cy="253296"/>
          </a:xfrm>
          <a:prstGeom prst="rect">
            <a:avLst/>
          </a:prstGeom>
        </p:spPr>
      </p:pic>
      <p:pic>
        <p:nvPicPr>
          <p:cNvPr id="2" name="Picture 1" descr="Keith:MarciaOr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3606342" cy="2401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Keith:MarciaOr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606800" cy="240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-25400" y="3886200"/>
            <a:ext cx="913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 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Madison Elementary School   			 McKinley Junior High School</a:t>
            </a:r>
          </a:p>
          <a:p>
            <a:r>
              <a:rPr lang="en-US" sz="2000" dirty="0" smtClean="0">
                <a:latin typeface="+mn-lt"/>
              </a:rPr>
              <a:t>                    Beginning Band                                                          Beginning Band</a:t>
            </a:r>
          </a:p>
        </p:txBody>
      </p:sp>
      <p:pic>
        <p:nvPicPr>
          <p:cNvPr id="9" name="Picture 8" descr="Screen Shot 2017-12-14 at 9.05.0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4626709"/>
            <a:ext cx="1219199" cy="157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Screen Shot 2017-12-14 at 7.10.1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724400"/>
            <a:ext cx="1338231" cy="156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Taylor, Nyl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724400"/>
            <a:ext cx="1451582" cy="160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creen Shot 2017-12-20 at 5.44.16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517900" cy="2277331"/>
          </a:xfrm>
          <a:prstGeom prst="rect">
            <a:avLst/>
          </a:prstGeom>
        </p:spPr>
      </p:pic>
      <p:pic>
        <p:nvPicPr>
          <p:cNvPr id="5" name="Picture 4" descr="2017-beginning_1_ori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00200"/>
            <a:ext cx="3429000" cy="22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76072"/>
      </p:ext>
    </p:extLst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30B32DD-6E74-4001-8408-03699ADA68CF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3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First Perfrormance Transparen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55" y="-76200"/>
            <a:ext cx="4328045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2438400"/>
            <a:ext cx="845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Who:		Beginning Instrumental Programs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What:  	Director Letter</a:t>
            </a:r>
          </a:p>
          <a:p>
            <a:r>
              <a:rPr lang="en-US" sz="3200" dirty="0" smtClean="0">
                <a:latin typeface="+mn-lt"/>
              </a:rPr>
              <a:t>		Parent Letter</a:t>
            </a:r>
          </a:p>
          <a:p>
            <a:r>
              <a:rPr lang="en-US" sz="3200" dirty="0" smtClean="0">
                <a:latin typeface="+mn-lt"/>
              </a:rPr>
              <a:t>		Principal Letter</a:t>
            </a:r>
          </a:p>
          <a:p>
            <a:r>
              <a:rPr lang="en-US" sz="3200" dirty="0" smtClean="0">
                <a:latin typeface="+mn-lt"/>
              </a:rPr>
              <a:t>		Script</a:t>
            </a:r>
          </a:p>
          <a:p>
            <a:r>
              <a:rPr lang="en-US" sz="3200" dirty="0" smtClean="0">
                <a:latin typeface="+mn-lt"/>
              </a:rPr>
              <a:t>		Fillable Certificate of “Advancement”</a:t>
            </a:r>
          </a:p>
          <a:p>
            <a:endParaRPr lang="en-US" sz="3200" dirty="0" smtClean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sz="2000" i="1" dirty="0" err="1" smtClean="0">
                <a:solidFill>
                  <a:srgbClr val="000000"/>
                </a:solidFill>
                <a:latin typeface="+mj-lt"/>
              </a:rPr>
              <a:t>www.musicachievementcouncil.org</a:t>
            </a:r>
            <a:endParaRPr lang="en-US" sz="2000" i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9035396"/>
      </p:ext>
    </p:extLst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yle's Certif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15316" cy="4648199"/>
          </a:xfrm>
          <a:prstGeom prst="rect">
            <a:avLst/>
          </a:prstGeom>
        </p:spPr>
      </p:pic>
      <p:pic>
        <p:nvPicPr>
          <p:cNvPr id="7" name="Picture 6" descr="Mario's Certi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00745"/>
            <a:ext cx="5638800" cy="4357255"/>
          </a:xfrm>
          <a:prstGeom prst="rect">
            <a:avLst/>
          </a:prstGeom>
        </p:spPr>
      </p:pic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9677400" y="1371600"/>
            <a:ext cx="45719" cy="762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 First Perfrormance Transparent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381000"/>
            <a:ext cx="278231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85723"/>
      </p:ext>
    </p:extLst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First Perfrormance Transparen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55" y="-76200"/>
            <a:ext cx="4328045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2209800"/>
            <a:ext cx="845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When:  	3</a:t>
            </a:r>
            <a:r>
              <a:rPr lang="en-US" sz="3200" baseline="30000" dirty="0" smtClean="0">
                <a:latin typeface="+mn-lt"/>
              </a:rPr>
              <a:t>rd</a:t>
            </a:r>
            <a:r>
              <a:rPr lang="en-US" sz="3200" dirty="0" smtClean="0">
                <a:latin typeface="+mn-lt"/>
              </a:rPr>
              <a:t> Thursday of November Annually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Why:		To Increase Retention</a:t>
            </a:r>
          </a:p>
          <a:p>
            <a:r>
              <a:rPr lang="en-US" sz="3200" dirty="0">
                <a:latin typeface="+mn-lt"/>
              </a:rPr>
              <a:t>	</a:t>
            </a:r>
          </a:p>
          <a:p>
            <a:r>
              <a:rPr lang="en-US" sz="3200" dirty="0" smtClean="0">
                <a:latin typeface="+mn-lt"/>
              </a:rPr>
              <a:t>How:		</a:t>
            </a:r>
            <a:r>
              <a:rPr lang="en-US" sz="3200" dirty="0" err="1" smtClean="0">
                <a:latin typeface="+mn-lt"/>
              </a:rPr>
              <a:t>www.musicachievementcouncil.org</a:t>
            </a:r>
            <a:endParaRPr lang="en-US" sz="3200" dirty="0">
              <a:latin typeface="+mn-lt"/>
            </a:endParaRPr>
          </a:p>
          <a:p>
            <a:r>
              <a:rPr lang="en-US" sz="3200" dirty="0" smtClean="0">
                <a:latin typeface="+mn-lt"/>
                <a:ea typeface="ＭＳ Ｐゴシック" charset="-128"/>
                <a:cs typeface="ＭＳ Ｐゴシック" charset="-128"/>
              </a:rPr>
              <a:t>		http</a:t>
            </a: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://</a:t>
            </a:r>
            <a:r>
              <a:rPr lang="en-US" sz="3200" dirty="0" err="1">
                <a:latin typeface="+mn-lt"/>
                <a:ea typeface="ＭＳ Ｐゴシック" charset="-128"/>
                <a:cs typeface="ＭＳ Ｐゴシック" charset="-128"/>
              </a:rPr>
              <a:t>bit.ly</a:t>
            </a: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lang="en-US" sz="3200" dirty="0" err="1">
                <a:latin typeface="+mn-lt"/>
                <a:ea typeface="ＭＳ Ｐゴシック" charset="-128"/>
                <a:cs typeface="ＭＳ Ｐゴシック" charset="-128"/>
              </a:rPr>
              <a:t>firstgigMAC</a:t>
            </a:r>
            <a:endParaRPr lang="en-US" sz="3200" dirty="0"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Panel</a:t>
            </a:r>
            <a:r>
              <a:rPr lang="en-US" sz="3200" dirty="0" smtClean="0">
                <a:latin typeface="+mn-lt"/>
              </a:rPr>
              <a:t>:	Questions, Ideas</a:t>
            </a:r>
          </a:p>
        </p:txBody>
      </p:sp>
    </p:spTree>
    <p:extLst>
      <p:ext uri="{BB962C8B-B14F-4D97-AF65-F5344CB8AC3E}">
        <p14:creationId xmlns:p14="http://schemas.microsoft.com/office/powerpoint/2010/main" val="838254816"/>
      </p:ext>
    </p:extLst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First Perfrormance Transparen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-76200"/>
            <a:ext cx="3246034" cy="1600200"/>
          </a:xfrm>
          <a:prstGeom prst="rect">
            <a:avLst/>
          </a:prstGeom>
        </p:spPr>
      </p:pic>
      <p:pic>
        <p:nvPicPr>
          <p:cNvPr id="4" name="Picture 3" descr="Hill, Tere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1597843" cy="195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Lautzenheiser, Tim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78" y="1520568"/>
            <a:ext cx="1839822" cy="188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enghini, Charlie cop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91917"/>
            <a:ext cx="1600200" cy="1937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Taylor, Nyl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04" y="4114800"/>
            <a:ext cx="1770996" cy="195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Screen Shot 2017-12-14 at 7.10.19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14800"/>
            <a:ext cx="1630408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		          Mario Moody                                              </a:t>
            </a:r>
            <a:r>
              <a:rPr lang="en-US" dirty="0" err="1" smtClean="0">
                <a:latin typeface="+mn-lt"/>
              </a:rPr>
              <a:t>Nyle</a:t>
            </a:r>
            <a:r>
              <a:rPr lang="en-US" dirty="0" smtClean="0">
                <a:latin typeface="+mn-lt"/>
              </a:rPr>
              <a:t> Taylor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       Madison Elementary School Director       McKinley Elementary School Director</a:t>
            </a:r>
          </a:p>
        </p:txBody>
      </p:sp>
      <p:pic>
        <p:nvPicPr>
          <p:cNvPr id="30" name="Picture 29" descr="Screen Shot 2017-12-14 at 8.17.37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504"/>
            <a:ext cx="9144000" cy="2532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3276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        	     Teresa Hill                             Tim </a:t>
            </a:r>
            <a:r>
              <a:rPr lang="en-US" dirty="0" err="1">
                <a:latin typeface="+mn-lt"/>
              </a:rPr>
              <a:t>Lautzenheiser</a:t>
            </a:r>
            <a:r>
              <a:rPr lang="en-US" dirty="0"/>
              <a:t> </a:t>
            </a:r>
            <a:r>
              <a:rPr lang="en-US" dirty="0" smtClean="0"/>
              <a:t>		   </a:t>
            </a:r>
            <a:r>
              <a:rPr lang="en-US" dirty="0" smtClean="0">
                <a:latin typeface="+mn-lt"/>
              </a:rPr>
              <a:t>Charlie </a:t>
            </a:r>
            <a:r>
              <a:rPr lang="en-US" dirty="0" err="1" smtClean="0">
                <a:latin typeface="+mn-lt"/>
              </a:rPr>
              <a:t>Menghini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          Superintendent SD 151          Attitude Concepts for Today     </a:t>
            </a:r>
            <a:r>
              <a:rPr lang="en-US" dirty="0" err="1" smtClean="0">
                <a:latin typeface="+mn-lt"/>
              </a:rPr>
              <a:t>VanderCook</a:t>
            </a:r>
            <a:r>
              <a:rPr lang="en-US" dirty="0" smtClean="0">
                <a:latin typeface="+mn-lt"/>
              </a:rPr>
              <a:t> President, Ret.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7953441"/>
      </p:ext>
    </p:extLst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218ADB3-8B15-48DF-8CE8-424E658A3DE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3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8" descr="Hal Leon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6263"/>
            <a:ext cx="176371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10" descr="Yama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10200"/>
            <a:ext cx="3352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12" descr="large-logo-black_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2663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3" descr="Dansr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1905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4" descr="VIC FIRTH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200"/>
            <a:ext cx="350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5" descr="Alfred-logo-600 pixe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1143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990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7" descr="LOGO Trevor James Flutes_log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410200"/>
            <a:ext cx="16748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Rectangle 22"/>
          <p:cNvSpPr>
            <a:spLocks noGrp="1" noChangeArrowheads="1"/>
          </p:cNvSpPr>
          <p:nvPr/>
        </p:nvSpPr>
        <p:spPr bwMode="auto">
          <a:xfrm>
            <a:off x="0" y="12192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600" i="1" dirty="0">
                <a:solidFill>
                  <a:srgbClr val="000000"/>
                </a:solidFill>
                <a:latin typeface="+mn-lt"/>
              </a:rPr>
              <a:t>Thanks </a:t>
            </a:r>
            <a:r>
              <a:rPr lang="en-US" sz="3600" i="1" dirty="0" smtClean="0">
                <a:solidFill>
                  <a:srgbClr val="000000"/>
                </a:solidFill>
                <a:latin typeface="+mn-lt"/>
              </a:rPr>
              <a:t>also to </a:t>
            </a:r>
            <a:r>
              <a:rPr lang="en-US" sz="3600" i="1" dirty="0">
                <a:solidFill>
                  <a:srgbClr val="000000"/>
                </a:solidFill>
                <a:latin typeface="+mn-lt"/>
              </a:rPr>
              <a:t>these Quality Companies!</a:t>
            </a:r>
          </a:p>
        </p:txBody>
      </p:sp>
      <p:pic>
        <p:nvPicPr>
          <p:cNvPr id="44042" name="Picture 16" descr="Twitter_bird_logo_2012.svg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1180"/>
            <a:ext cx="685800" cy="55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9" descr="iPhone Graphic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673" y="117475"/>
            <a:ext cx="63967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4800" y="1066800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i="1" kern="0" dirty="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@</a:t>
            </a:r>
            <a:r>
              <a:rPr lang="en-US" sz="2800" i="1" kern="0" dirty="0" err="1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FirstGigMAC</a:t>
            </a:r>
            <a:r>
              <a:rPr lang="en-US" sz="2800" i="1" kern="0" dirty="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                                           </a:t>
            </a:r>
            <a:r>
              <a:rPr lang="en-US" sz="2800" i="1" kern="0" dirty="0" smtClean="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    @</a:t>
            </a:r>
            <a:r>
              <a:rPr lang="en-US" sz="2800" i="1" kern="0" dirty="0" err="1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MusicEdConsult</a:t>
            </a:r>
            <a:endParaRPr lang="en-US" sz="2800" dirty="0">
              <a:solidFill>
                <a:srgbClr val="000000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4047" name="Picture 25" descr="Screen Shot 2016-10-12 at 9.33.57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71987"/>
            <a:ext cx="38862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2" descr="MTD Research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483100"/>
            <a:ext cx="3175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3" descr="ConnSelmer_Logo_201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28863"/>
            <a:ext cx="2590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4" descr="Screen Shot 2017-04-20 at 2.54.40 P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3429000"/>
            <a:ext cx="320833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7" descr="logo_daddario_4color_on_white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32004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31446-40F8-2646-B289-6D25502A1C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2" name="Picture 21" descr=" First Perfrormance Transparent LOGO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3246034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505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www.musicachievementcouncil.org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06087"/>
      </p:ext>
    </p:extLst>
  </p:cSld>
  <p:clrMapOvr>
    <a:masterClrMapping/>
  </p:clrMapOvr>
  <p:transition xmlns:p14="http://schemas.microsoft.com/office/powerpoint/2010/main" spd="slow" advClick="0" advTm="9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10611</TotalTime>
  <Words>113</Words>
  <Application>Microsoft Macintosh PowerPoint</Application>
  <PresentationFormat>On-screen Show (4:3)</PresentationFormat>
  <Paragraphs>48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Music Achievement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NAMM / Bill Harvey</dc:creator>
  <cp:lastModifiedBy>Marcia Neel</cp:lastModifiedBy>
  <cp:revision>1798</cp:revision>
  <dcterms:created xsi:type="dcterms:W3CDTF">2017-02-18T01:07:13Z</dcterms:created>
  <dcterms:modified xsi:type="dcterms:W3CDTF">2018-01-03T19:51:19Z</dcterms:modified>
</cp:coreProperties>
</file>