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2.xml" ContentType="application/vnd.openxmlformats-officedocument.presentationml.tags+xml"/>
  <Override PartName="/ppt/notesSlides/notesSlide23.xml" ContentType="application/vnd.openxmlformats-officedocument.presentationml.notesSlide+xml"/>
  <Override PartName="/ppt/tags/tag3.xml" ContentType="application/vnd.openxmlformats-officedocument.presentationml.tags+xml"/>
  <Override PartName="/ppt/notesSlides/notesSlide24.xml" ContentType="application/vnd.openxmlformats-officedocument.presentationml.notesSlide+xml"/>
  <Override PartName="/ppt/tags/tag4.xml" ContentType="application/vnd.openxmlformats-officedocument.presentationml.tags+xml"/>
  <Override PartName="/ppt/notesSlides/notesSlide25.xml" ContentType="application/vnd.openxmlformats-officedocument.presentationml.notesSlide+xml"/>
  <Override PartName="/ppt/tags/tag5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6"/>
  </p:notesMasterIdLst>
  <p:sldIdLst>
    <p:sldId id="313" r:id="rId2"/>
    <p:sldId id="314" r:id="rId3"/>
    <p:sldId id="315" r:id="rId4"/>
    <p:sldId id="316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45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646" r:id="rId25"/>
    <p:sldId id="335" r:id="rId26"/>
    <p:sldId id="336" r:id="rId27"/>
    <p:sldId id="337" r:id="rId28"/>
    <p:sldId id="338" r:id="rId29"/>
    <p:sldId id="312" r:id="rId30"/>
    <p:sldId id="259" r:id="rId31"/>
    <p:sldId id="260" r:id="rId32"/>
    <p:sldId id="261" r:id="rId33"/>
    <p:sldId id="262" r:id="rId34"/>
    <p:sldId id="266" r:id="rId35"/>
    <p:sldId id="267" r:id="rId36"/>
    <p:sldId id="268" r:id="rId37"/>
    <p:sldId id="269" r:id="rId38"/>
    <p:sldId id="270" r:id="rId39"/>
    <p:sldId id="271" r:id="rId40"/>
    <p:sldId id="272" r:id="rId41"/>
    <p:sldId id="273" r:id="rId42"/>
    <p:sldId id="631" r:id="rId43"/>
    <p:sldId id="304" r:id="rId44"/>
    <p:sldId id="632" r:id="rId45"/>
    <p:sldId id="633" r:id="rId46"/>
    <p:sldId id="274" r:id="rId47"/>
    <p:sldId id="377" r:id="rId48"/>
    <p:sldId id="340" r:id="rId49"/>
    <p:sldId id="606" r:id="rId50"/>
    <p:sldId id="605" r:id="rId51"/>
    <p:sldId id="608" r:id="rId52"/>
    <p:sldId id="610" r:id="rId53"/>
    <p:sldId id="609" r:id="rId54"/>
    <p:sldId id="611" r:id="rId55"/>
    <p:sldId id="618" r:id="rId56"/>
    <p:sldId id="285" r:id="rId57"/>
    <p:sldId id="370" r:id="rId58"/>
    <p:sldId id="371" r:id="rId59"/>
    <p:sldId id="372" r:id="rId60"/>
    <p:sldId id="636" r:id="rId61"/>
    <p:sldId id="616" r:id="rId62"/>
    <p:sldId id="637" r:id="rId63"/>
    <p:sldId id="638" r:id="rId64"/>
    <p:sldId id="639" r:id="rId65"/>
    <p:sldId id="640" r:id="rId66"/>
    <p:sldId id="642" r:id="rId67"/>
    <p:sldId id="290" r:id="rId68"/>
    <p:sldId id="291" r:id="rId69"/>
    <p:sldId id="293" r:id="rId70"/>
    <p:sldId id="625" r:id="rId71"/>
    <p:sldId id="643" r:id="rId72"/>
    <p:sldId id="295" r:id="rId73"/>
    <p:sldId id="343" r:id="rId74"/>
    <p:sldId id="647" r:id="rId75"/>
    <p:sldId id="626" r:id="rId76"/>
    <p:sldId id="302" r:id="rId77"/>
    <p:sldId id="298" r:id="rId78"/>
    <p:sldId id="299" r:id="rId79"/>
    <p:sldId id="301" r:id="rId80"/>
    <p:sldId id="630" r:id="rId81"/>
    <p:sldId id="376" r:id="rId82"/>
    <p:sldId id="645" r:id="rId83"/>
    <p:sldId id="644" r:id="rId84"/>
    <p:sldId id="623" r:id="rId8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073C"/>
    <a:srgbClr val="030863"/>
    <a:srgbClr val="040A87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4725"/>
  </p:normalViewPr>
  <p:slideViewPr>
    <p:cSldViewPr snapToGrid="0" snapToObjects="1">
      <p:cViewPr varScale="1">
        <p:scale>
          <a:sx n="88" d="100"/>
          <a:sy n="88" d="100"/>
        </p:scale>
        <p:origin x="30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6F545-43D0-E546-96D5-1A34664A9A0F}" type="datetimeFigureOut">
              <a:rPr lang="en-US" smtClean="0"/>
              <a:pPr/>
              <a:t>7/21/19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46D521-2FAE-894B-B403-8A508EB2A6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02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www.musiceducationconsultants.net/mmea2010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39AECCE-B0FE-4E46-839A-6B1EA38F78A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893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29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39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B8442B-E7F1-4245-BA08-4F1739A6E7A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42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90855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B8442B-E7F1-4245-BA08-4F1739A6E7A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43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90346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B8442B-E7F1-4245-BA08-4F1739A6E7A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44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13761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B8442B-E7F1-4245-BA08-4F1739A6E7AA}" type="slidenum">
              <a:rPr lang="en-US">
                <a:latin typeface="Arial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45</a:t>
            </a:fld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87742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13065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7231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49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87104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42278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02179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394378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54774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58304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85696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45994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59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47697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60793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767220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41577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54274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432316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6039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69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528995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8870383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74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536536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75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798317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76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77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78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79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80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649206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81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82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591761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BE309-5900-684B-BE6C-FAAED50F57E5}" type="slidenum">
              <a:rPr lang="en-US">
                <a:latin typeface="Times" charset="0"/>
              </a:rPr>
              <a:pPr/>
              <a:t>83</a:t>
            </a:fld>
            <a:endParaRPr lang="en-US">
              <a:latin typeface="Times" charset="0"/>
            </a:endParaRPr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1847130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7782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0FF3CE-7206-C54C-B3FB-F0122E611A2A}" type="slidenum">
              <a:rPr lang="en-US">
                <a:latin typeface="Times" charset="0"/>
              </a:rPr>
              <a:pPr/>
              <a:t>84</a:t>
            </a:fld>
            <a:endParaRPr lang="en-US">
              <a:latin typeface="Times" charset="0"/>
            </a:endParaRPr>
          </a:p>
        </p:txBody>
      </p:sp>
      <p:sp>
        <p:nvSpPr>
          <p:cNvPr id="7782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6650" y="688975"/>
            <a:ext cx="4587875" cy="3441700"/>
          </a:xfrm>
          <a:ln/>
        </p:spPr>
      </p:sp>
      <p:sp>
        <p:nvSpPr>
          <p:cNvPr id="7782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05070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FEE917-5F64-334D-BB4C-D9BD7A5F9799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>
                <a:latin typeface="Times" charset="0"/>
              </a:rPr>
              <a:t>www.musiceducationconsultants.net/mmea2010</a:t>
            </a:r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DC51DA-B95C-D341-B962-2E8ACE502E8E}" type="slidenum">
              <a:rPr lang="en-US">
                <a:latin typeface="Times" charset="0"/>
              </a:rPr>
              <a:pPr/>
              <a:t>28</a:t>
            </a:fld>
            <a:endParaRPr lang="en-US">
              <a:latin typeface="Times" charset="0"/>
            </a:endParaRPr>
          </a:p>
        </p:txBody>
      </p:sp>
      <p:sp>
        <p:nvSpPr>
          <p:cNvPr id="204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048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7/21/19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7/21/19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7/21/19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D8990-19E4-624D-A52F-29D476C99851}" type="datetime1">
              <a:rPr lang="en-US"/>
              <a:pPr>
                <a:defRPr/>
              </a:pPr>
              <a:t>7/21/19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8C437-0A12-3E4A-B959-FB613AA65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038600" cy="4302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0037E-6282-DB40-B0DA-163EFCF72F80}" type="datetime1">
              <a:rPr lang="en-US"/>
              <a:pPr>
                <a:defRPr/>
              </a:pPr>
              <a:t>7/21/19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www.musicachievementcouncil.org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1D5DB-31D2-E845-B1D6-42C544E9C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7/21/19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7/21/19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7/21/19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7/21/19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7/21/19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7/21/19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7/21/19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725D4-3BA0-2B4A-85A7-A2A85CAB03AA}" type="datetimeFigureOut">
              <a:rPr lang="en-US" smtClean="0"/>
              <a:pPr/>
              <a:t>7/21/19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D725D4-3BA0-2B4A-85A7-A2A85CAB03AA}" type="datetimeFigureOut">
              <a:rPr lang="en-US" smtClean="0"/>
              <a:pPr/>
              <a:t>7/21/19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37474-EB1F-EB4D-AB80-0E2185EF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8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video" Target="file:////Users/marcianeel/Desktop/Bridging%20the%20Gap/PPT%20Slide%204%20Eric%20Whitacre's%20Virtual%20Choir%204%20Fly%20to%20Paradise%20copy.mp4" TargetMode="External"/><Relationship Id="rId2" Type="http://schemas.microsoft.com/office/2007/relationships/media" Target="file:////Users/marcianeel/Desktop/Bridging%20the%20Gap/PPT%20Slide%204%20Eric%20Whitacre's%20Virtual%20Choir%204%20Fly%20to%20Paradise%20copy.mp4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50.png"/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5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file:////Users/marcianeel/Desktop/Bridging%20the%20Gap/United%20Sound%20Overview.mp4" TargetMode="External"/><Relationship Id="rId1" Type="http://schemas.microsoft.com/office/2007/relationships/media" Target="file:////Users/marcianeel/Desktop/Bridging%20the%20Gap/United%20Sound%20Overview.mp4" TargetMode="External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5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file:////Users/marcianeel/Desktop/An%20AP%20Music%20Theory%20Christmas%20Card.mp4" TargetMode="External"/><Relationship Id="rId1" Type="http://schemas.microsoft.com/office/2007/relationships/media" Target="file:////Users/marcianeel/Desktop/An%20AP%20Music%20Theory%20Christmas%20Card.mp4" TargetMode="External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5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4.png"/><Relationship Id="rId4" Type="http://schemas.openxmlformats.org/officeDocument/2006/relationships/image" Target="../media/image83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35469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bg1"/>
                </a:solidFill>
              </a:rPr>
              <a:t>www.musicedconsultants.net</a:t>
            </a:r>
            <a:r>
              <a:rPr lang="en-US" sz="2800" dirty="0">
                <a:solidFill>
                  <a:schemeClr val="bg1"/>
                </a:solidFill>
              </a:rPr>
              <a:t>/conference-</a:t>
            </a:r>
            <a:r>
              <a:rPr lang="en-US" sz="2800" dirty="0" err="1">
                <a:solidFill>
                  <a:schemeClr val="bg1"/>
                </a:solidFill>
              </a:rPr>
              <a:t>materials.html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57200" y="1007531"/>
            <a:ext cx="8229600" cy="481753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Engaged students are </a:t>
            </a:r>
            <a:r>
              <a:rPr lang="en-US" sz="4400" u="sng" dirty="0">
                <a:solidFill>
                  <a:srgbClr val="FFFF00"/>
                </a:solidFill>
              </a:rPr>
              <a:t>2.5 times </a:t>
            </a:r>
            <a:r>
              <a:rPr lang="en-US" sz="4400" dirty="0">
                <a:solidFill>
                  <a:schemeClr val="bg1"/>
                </a:solidFill>
              </a:rPr>
              <a:t>more likely to say that they get excellent grades and do well in school, and they are </a:t>
            </a:r>
            <a:r>
              <a:rPr lang="en-US" sz="4400" u="sng" dirty="0">
                <a:solidFill>
                  <a:srgbClr val="FFFF00"/>
                </a:solidFill>
              </a:rPr>
              <a:t>4.5 times </a:t>
            </a:r>
            <a:r>
              <a:rPr lang="en-US" sz="4400" dirty="0">
                <a:solidFill>
                  <a:schemeClr val="bg1"/>
                </a:solidFill>
              </a:rPr>
              <a:t>more likely to be hopeful about the future than their actively disengaged peers. </a:t>
            </a:r>
            <a:endParaRPr lang="en-US" sz="4400" dirty="0">
              <a:solidFill>
                <a:schemeClr val="bg1"/>
              </a:solidFill>
              <a:effectLst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90A40F-A7A5-F542-85F5-49420694E21E}"/>
              </a:ext>
            </a:extLst>
          </p:cNvPr>
          <p:cNvSpPr txBox="1"/>
          <p:nvPr/>
        </p:nvSpPr>
        <p:spPr>
          <a:xfrm>
            <a:off x="4826900" y="5055623"/>
            <a:ext cx="40014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>
                <a:solidFill>
                  <a:srgbClr val="FFFF00"/>
                </a:solidFill>
              </a:rPr>
              <a:t>Gallup, Oct 2018</a:t>
            </a:r>
          </a:p>
        </p:txBody>
      </p:sp>
    </p:spTree>
  </p:cSld>
  <p:clrMapOvr>
    <a:masterClrMapping/>
  </p:clrMapOvr>
  <p:transition advClick="0" advTm="10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502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All of today’s session attendees will receive </a:t>
            </a:r>
            <a:r>
              <a:rPr lang="en-US" sz="4000" u="sng" dirty="0">
                <a:solidFill>
                  <a:srgbClr val="FFFF00"/>
                </a:solidFill>
              </a:rPr>
              <a:t>FREE</a:t>
            </a:r>
            <a:r>
              <a:rPr lang="en-US" sz="4000" dirty="0">
                <a:solidFill>
                  <a:srgbClr val="FFFF00"/>
                </a:solidFill>
              </a:rPr>
              <a:t> COPIES </a:t>
            </a:r>
            <a:r>
              <a:rPr lang="en-US" sz="4000" dirty="0">
                <a:solidFill>
                  <a:srgbClr val="FFFFFF"/>
                </a:solidFill>
              </a:rPr>
              <a:t>of:</a:t>
            </a: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048000"/>
            <a:ext cx="4800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>
                <a:solidFill>
                  <a:srgbClr val="00B000"/>
                </a:solidFill>
              </a:rPr>
              <a:t>Bridging the Gap between </a:t>
            </a:r>
          </a:p>
          <a:p>
            <a:pPr algn="ctr"/>
            <a:r>
              <a:rPr lang="en-US" sz="4800" b="1" i="1" dirty="0">
                <a:solidFill>
                  <a:srgbClr val="00B000"/>
                </a:solidFill>
              </a:rPr>
              <a:t>Middle School and High School</a:t>
            </a:r>
          </a:p>
        </p:txBody>
      </p:sp>
      <p:pic>
        <p:nvPicPr>
          <p:cNvPr id="8" name="Picture 7" descr="Bridging-the-Ga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0290" y="1143000"/>
            <a:ext cx="3508075" cy="464820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914400"/>
            <a:ext cx="5562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3200" b="1" i="1" dirty="0">
                <a:solidFill>
                  <a:srgbClr val="FFFF00"/>
                </a:solidFill>
              </a:rPr>
              <a:t>First Performance Demo Concert for Band and/or Orchestra </a:t>
            </a:r>
            <a:r>
              <a:rPr lang="en-US" sz="3200" dirty="0">
                <a:solidFill>
                  <a:schemeClr val="bg1"/>
                </a:solidFill>
              </a:rPr>
              <a:t>features sheet music, parts, sample letters, programs and student certificates for beginning ensembles. Students can perform a composition in seven short weeks with the materials provided!</a:t>
            </a:r>
            <a:endParaRPr lang="en-US" sz="3200" i="1" dirty="0">
              <a:solidFill>
                <a:schemeClr val="bg1"/>
              </a:solidFill>
            </a:endParaRPr>
          </a:p>
          <a:p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914400"/>
            <a:ext cx="2248052" cy="2953645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1Right">
              <a:rot lat="1080000" lon="20040000" rev="0"/>
            </a:camera>
            <a:lightRig rig="threePt" dir="t"/>
          </a:scene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2819400"/>
            <a:ext cx="2209800" cy="2903387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FFFF"/>
                </a:solidFill>
                <a:latin typeface="+mn-lt"/>
              </a:rPr>
              <a:t>www.musicachievementcouncil.org</a:t>
            </a:r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4419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3200" b="1" i="1" dirty="0">
                <a:solidFill>
                  <a:srgbClr val="FFFF00"/>
                </a:solidFill>
                <a:latin typeface="+mn-lt"/>
              </a:rPr>
              <a:t>The First Performance </a:t>
            </a:r>
            <a:r>
              <a:rPr lang="en-US" sz="3200" b="1" i="1" u="sng" dirty="0">
                <a:solidFill>
                  <a:srgbClr val="FFFF00"/>
                </a:solidFill>
                <a:latin typeface="+mn-lt"/>
              </a:rPr>
              <a:t>National</a:t>
            </a:r>
            <a:r>
              <a:rPr lang="en-US" sz="3200" b="1" i="1" dirty="0">
                <a:solidFill>
                  <a:srgbClr val="FFFF00"/>
                </a:solidFill>
                <a:latin typeface="+mn-lt"/>
              </a:rPr>
              <a:t> Day of Celebration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is held on the 3</a:t>
            </a:r>
            <a:r>
              <a:rPr lang="en-US" sz="3200" baseline="30000" dirty="0">
                <a:solidFill>
                  <a:schemeClr val="bg1"/>
                </a:solidFill>
                <a:latin typeface="+mn-lt"/>
              </a:rPr>
              <a:t>rd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 Thursday of November annually to recognize the achievements of your </a:t>
            </a:r>
            <a:r>
              <a:rPr lang="en-US" sz="3200" b="1" dirty="0">
                <a:solidFill>
                  <a:srgbClr val="FFFF00"/>
                </a:solidFill>
                <a:latin typeface="+mn-lt"/>
              </a:rPr>
              <a:t>Beginning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 instrumental students?</a:t>
            </a:r>
            <a:endParaRPr lang="en-US" sz="3200" i="1" dirty="0">
              <a:solidFill>
                <a:schemeClr val="bg1"/>
              </a:solidFill>
              <a:latin typeface="+mn-lt"/>
            </a:endParaRPr>
          </a:p>
          <a:p>
            <a:endParaRPr lang="en-US" sz="32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2" name="Picture 1" descr="Screen Shot 2018-01-23 at 7.18.3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773" y="1447800"/>
            <a:ext cx="3931227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0000" endA="300" endPos="90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444783676"/>
      </p:ext>
    </p:extLst>
  </p:cSld>
  <p:clrMapOvr>
    <a:masterClrMapping/>
  </p:clrMapOvr>
  <p:transition advClick="0" advTm="10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They are based on real world strategies shared  by the profession’s most successful music educators.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Three of these publications are provided online at no charge by the </a:t>
            </a:r>
            <a:r>
              <a:rPr lang="en-US" sz="4000" dirty="0">
                <a:solidFill>
                  <a:srgbClr val="FFFF00"/>
                </a:solidFill>
              </a:rPr>
              <a:t>Music Achievement Council. </a:t>
            </a:r>
          </a:p>
        </p:txBody>
      </p:sp>
      <p:pic>
        <p:nvPicPr>
          <p:cNvPr id="11" name="Picture 10" descr="Greg Bim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2667000"/>
            <a:ext cx="27432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172200" y="5638800"/>
            <a:ext cx="234638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FFFF"/>
                </a:solidFill>
              </a:rPr>
              <a:t>Greg </a:t>
            </a:r>
            <a:r>
              <a:rPr lang="en-US" sz="3200" b="1" i="1" dirty="0" err="1">
                <a:solidFill>
                  <a:srgbClr val="FFFFFF"/>
                </a:solidFill>
              </a:rPr>
              <a:t>Bimm</a:t>
            </a:r>
            <a:endParaRPr lang="en-US" sz="3200" b="1" i="1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They are based on real world strategies shared  by the profession’s most successful music educators.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Three of these publications are provided online at no charge by the </a:t>
            </a:r>
            <a:r>
              <a:rPr lang="en-US" sz="4000" dirty="0">
                <a:solidFill>
                  <a:srgbClr val="FFFF00"/>
                </a:solidFill>
              </a:rPr>
              <a:t>Music Achievement Council.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92345" y="5638800"/>
            <a:ext cx="34516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FFFF"/>
                </a:solidFill>
              </a:rPr>
              <a:t>Charlie </a:t>
            </a:r>
            <a:r>
              <a:rPr lang="en-US" sz="3200" b="1" i="1" dirty="0" err="1">
                <a:solidFill>
                  <a:srgbClr val="FFFFFF"/>
                </a:solidFill>
              </a:rPr>
              <a:t>Menghini</a:t>
            </a:r>
            <a:endParaRPr lang="en-US" sz="3200" b="1" i="1" dirty="0"/>
          </a:p>
        </p:txBody>
      </p:sp>
      <p:pic>
        <p:nvPicPr>
          <p:cNvPr id="14" name="Picture 13" descr="Charlie Menghini-USED THIS 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0" y="2471815"/>
            <a:ext cx="2159000" cy="3052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They are based on real world strategies shared  by the profession’s most successful music educators.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Three of these publications are provided online at no charge by the </a:t>
            </a:r>
            <a:r>
              <a:rPr lang="en-US" sz="4000" dirty="0">
                <a:solidFill>
                  <a:srgbClr val="FFFF00"/>
                </a:solidFill>
              </a:rPr>
              <a:t>Music Achievement Council.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30565" y="5638800"/>
            <a:ext cx="24800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FFFF"/>
                </a:solidFill>
              </a:rPr>
              <a:t>Marcia Neel</a:t>
            </a:r>
            <a:endParaRPr lang="en-US" sz="3200" b="1" i="1" dirty="0"/>
          </a:p>
        </p:txBody>
      </p:sp>
      <p:pic>
        <p:nvPicPr>
          <p:cNvPr id="11" name="Picture 10" descr="Marcia Neel Headsho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5735" y="2912310"/>
            <a:ext cx="2630861" cy="2657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28600" y="2971800"/>
            <a:ext cx="5943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They are based on real world strategies shared  by the profession’s most successful music educators.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152400" y="1143000"/>
            <a:ext cx="8991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Three of these publications are provided online at no charge by the </a:t>
            </a:r>
            <a:r>
              <a:rPr lang="en-US" sz="4000" dirty="0">
                <a:solidFill>
                  <a:srgbClr val="FFFF00"/>
                </a:solidFill>
              </a:rPr>
              <a:t>Music Achievement Council.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30565" y="5638800"/>
            <a:ext cx="25243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FFFF"/>
                </a:solidFill>
              </a:rPr>
              <a:t>Terry Shade</a:t>
            </a:r>
            <a:endParaRPr lang="en-US" sz="3200" b="1" i="1" dirty="0"/>
          </a:p>
        </p:txBody>
      </p:sp>
      <p:pic>
        <p:nvPicPr>
          <p:cNvPr id="11" name="Picture 10" descr="Terry Shade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0600" y="2743200"/>
            <a:ext cx="2451100" cy="278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bg1"/>
                </a:solidFill>
              </a:rPr>
              <a:t>www.musicedconsultants.net</a:t>
            </a:r>
            <a:r>
              <a:rPr lang="en-US" sz="2800" dirty="0">
                <a:solidFill>
                  <a:schemeClr val="bg1"/>
                </a:solidFill>
              </a:rPr>
              <a:t>/conference-</a:t>
            </a:r>
            <a:r>
              <a:rPr lang="en-US" sz="2800" dirty="0" err="1">
                <a:solidFill>
                  <a:schemeClr val="bg1"/>
                </a:solidFill>
              </a:rPr>
              <a:t>materials.html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9" name="Picture 8" descr="3-12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066800"/>
            <a:ext cx="7086600" cy="461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pic>
        <p:nvPicPr>
          <p:cNvPr id="12" name="Picture 11" descr="slog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3124200"/>
            <a:ext cx="3800475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947916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i="1" dirty="0">
                <a:solidFill>
                  <a:schemeClr val="bg1"/>
                </a:solidFill>
              </a:rPr>
              <a:t>Music making has been </a:t>
            </a:r>
            <a:r>
              <a:rPr lang="en-US" sz="3600" i="1" dirty="0">
                <a:solidFill>
                  <a:srgbClr val="FFFF00"/>
                </a:solidFill>
              </a:rPr>
              <a:t>scientifically </a:t>
            </a:r>
            <a:r>
              <a:rPr lang="en-US" sz="3600" i="1" dirty="0">
                <a:solidFill>
                  <a:schemeClr val="bg1"/>
                </a:solidFill>
              </a:rPr>
              <a:t>proven to:</a:t>
            </a:r>
          </a:p>
          <a:p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" y="16002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Exercise the brain</a:t>
            </a:r>
          </a:p>
          <a:p>
            <a:r>
              <a:rPr lang="en-US" sz="3600" b="1" dirty="0">
                <a:solidFill>
                  <a:srgbClr val="FFC000"/>
                </a:solidFill>
              </a:rPr>
              <a:t>   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66800" y="22098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Inspire creativity</a:t>
            </a:r>
          </a:p>
          <a:p>
            <a:r>
              <a:rPr lang="en-US" sz="3600" b="1" dirty="0">
                <a:solidFill>
                  <a:srgbClr val="FFFF00"/>
                </a:solidFill>
              </a:rPr>
              <a:t>      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28194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Increase productivity</a:t>
            </a:r>
          </a:p>
          <a:p>
            <a:r>
              <a:rPr lang="en-US" sz="3600" b="1" dirty="0">
                <a:solidFill>
                  <a:srgbClr val="FFC000"/>
                </a:solidFill>
              </a:rPr>
              <a:t>         </a:t>
            </a:r>
            <a:endParaRPr lang="en-US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362200" y="34290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Fight memory loss</a:t>
            </a:r>
          </a:p>
          <a:p>
            <a:r>
              <a:rPr lang="en-US" sz="3600" b="1" dirty="0">
                <a:solidFill>
                  <a:srgbClr val="FFFF00"/>
                </a:solidFill>
              </a:rPr>
              <a:t>           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1800" y="40386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Reduce stress</a:t>
            </a:r>
          </a:p>
          <a:p>
            <a:r>
              <a:rPr lang="en-US" sz="3600" b="1" dirty="0">
                <a:solidFill>
                  <a:srgbClr val="FFC000"/>
                </a:solidFill>
              </a:rPr>
              <a:t>               </a:t>
            </a:r>
            <a:endParaRPr lang="en-US" sz="4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657600" y="4648200"/>
            <a:ext cx="701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Lower blood pressure</a:t>
            </a:r>
          </a:p>
          <a:p>
            <a:r>
              <a:rPr lang="en-US" sz="3600" b="1" dirty="0">
                <a:solidFill>
                  <a:srgbClr val="FFFF00"/>
                </a:solidFill>
              </a:rPr>
              <a:t>                  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9600" y="5221069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Build confidence</a:t>
            </a:r>
            <a:endParaRPr lang="en-US" sz="40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029200" y="5824716"/>
            <a:ext cx="7010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Stave off depression</a:t>
            </a:r>
          </a:p>
          <a:p>
            <a:pPr algn="ctr"/>
            <a:endParaRPr lang="en-US" sz="4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8" grpId="0"/>
      <p:bldP spid="9" grpId="0"/>
      <p:bldP spid="10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</a:rPr>
              <a:t>Metropolitan Nashville Public Schools found that </a:t>
            </a:r>
            <a:r>
              <a:rPr lang="en-US" sz="4000" dirty="0">
                <a:solidFill>
                  <a:srgbClr val="FFFF00"/>
                </a:solidFill>
              </a:rPr>
              <a:t>ATTENDANCE RATES </a:t>
            </a:r>
            <a:r>
              <a:rPr lang="en-US" sz="4000" u="sng" dirty="0">
                <a:solidFill>
                  <a:srgbClr val="FFFF00"/>
                </a:solidFill>
              </a:rPr>
              <a:t>ROSE </a:t>
            </a:r>
            <a:r>
              <a:rPr lang="en-US" sz="4000" i="1" dirty="0">
                <a:solidFill>
                  <a:srgbClr val="FFFFFF"/>
                </a:solidFill>
              </a:rPr>
              <a:t>with increased study in music.  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1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</a:rPr>
              <a:t>              No Music:			</a:t>
            </a:r>
          </a:p>
          <a:p>
            <a:r>
              <a:rPr lang="en-US" sz="4000" i="1" dirty="0">
                <a:solidFill>
                  <a:srgbClr val="FFFFFF"/>
                </a:solidFill>
              </a:rPr>
              <a:t>&lt; 1 Year of Music: 	</a:t>
            </a:r>
          </a:p>
          <a:p>
            <a:r>
              <a:rPr lang="en-US" sz="4000" i="1" dirty="0">
                <a:solidFill>
                  <a:srgbClr val="FFFFFF"/>
                </a:solidFill>
              </a:rPr>
              <a:t>&gt; 1 Year of Music: 	</a:t>
            </a: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87% </a:t>
            </a:r>
            <a:r>
              <a:rPr lang="en-US" sz="4000" i="1" dirty="0">
                <a:solidFill>
                  <a:srgbClr val="FFFFFF"/>
                </a:solidFill>
              </a:rPr>
              <a:t>Attendance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93% </a:t>
            </a:r>
            <a:r>
              <a:rPr lang="en-US" sz="4000" i="1" dirty="0">
                <a:solidFill>
                  <a:srgbClr val="FFFFFF"/>
                </a:solidFill>
              </a:rPr>
              <a:t>Attendance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91% </a:t>
            </a:r>
            <a:r>
              <a:rPr lang="en-US" sz="4000" i="1" dirty="0">
                <a:solidFill>
                  <a:srgbClr val="FFFFFF"/>
                </a:solidFill>
              </a:rPr>
              <a:t>Attendance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1722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chemeClr val="bg1"/>
                </a:solidFill>
              </a:rPr>
              <a:t>www.musicedconsultants.net</a:t>
            </a:r>
            <a:r>
              <a:rPr lang="en-US" sz="3200" dirty="0">
                <a:solidFill>
                  <a:schemeClr val="bg1"/>
                </a:solidFill>
              </a:rPr>
              <a:t>/conference-</a:t>
            </a:r>
            <a:r>
              <a:rPr lang="en-US" sz="3200" dirty="0" err="1">
                <a:solidFill>
                  <a:schemeClr val="bg1"/>
                </a:solidFill>
              </a:rPr>
              <a:t>materials.html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7" name="Content Placeholder 4" descr="07_Img2362_LOW.jpg"/>
          <p:cNvPicPr>
            <a:picLocks noGrp="1"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733800" y="3505200"/>
            <a:ext cx="4016568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457200" y="914400"/>
            <a:ext cx="795403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u="sng" dirty="0">
                <a:solidFill>
                  <a:srgbClr val="FFFF00"/>
                </a:solidFill>
              </a:rPr>
              <a:t>96 percent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>
                <a:solidFill>
                  <a:srgbClr val="FFFFFF"/>
                </a:solidFill>
              </a:rPr>
              <a:t>of public school principals </a:t>
            </a:r>
          </a:p>
          <a:p>
            <a:r>
              <a:rPr lang="en-US" sz="4000" dirty="0">
                <a:solidFill>
                  <a:srgbClr val="FFFFFF"/>
                </a:solidFill>
              </a:rPr>
              <a:t>believe that participating in music</a:t>
            </a:r>
          </a:p>
          <a:p>
            <a:r>
              <a:rPr lang="en-US" sz="4000" dirty="0">
                <a:solidFill>
                  <a:srgbClr val="FFFFFF"/>
                </a:solidFill>
              </a:rPr>
              <a:t>education encourages and motivates</a:t>
            </a:r>
          </a:p>
          <a:p>
            <a:r>
              <a:rPr lang="en-US" sz="4000" dirty="0">
                <a:solidFill>
                  <a:srgbClr val="FFFFFF"/>
                </a:solidFill>
              </a:rPr>
              <a:t>students to stay in school longer.</a:t>
            </a:r>
          </a:p>
          <a:p>
            <a:r>
              <a:rPr lang="en-US" sz="4000" i="1" dirty="0">
                <a:solidFill>
                  <a:srgbClr val="FFFFFF"/>
                </a:solidFill>
              </a:rPr>
              <a:t>(Harris Poll) </a:t>
            </a:r>
            <a:endParaRPr lang="en-US" sz="4000" dirty="0"/>
          </a:p>
        </p:txBody>
      </p:sp>
    </p:spTree>
  </p:cSld>
  <p:clrMapOvr>
    <a:masterClrMapping/>
  </p:clrMapOvr>
  <p:transition advClick="0" advTm="10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</a:rPr>
              <a:t>Metropolitan Nashville Public Schools found that </a:t>
            </a:r>
            <a:r>
              <a:rPr lang="en-US" sz="4000" dirty="0">
                <a:solidFill>
                  <a:srgbClr val="FFFF00"/>
                </a:solidFill>
              </a:rPr>
              <a:t>DISCIPLINE REPORTS </a:t>
            </a:r>
            <a:r>
              <a:rPr lang="en-US" sz="4000" u="sng" dirty="0">
                <a:solidFill>
                  <a:srgbClr val="FFFF00"/>
                </a:solidFill>
              </a:rPr>
              <a:t>FELL </a:t>
            </a:r>
            <a:r>
              <a:rPr lang="en-US" sz="4000" i="1" dirty="0">
                <a:solidFill>
                  <a:srgbClr val="FFFFFF"/>
                </a:solidFill>
              </a:rPr>
              <a:t>with increased study in music.  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</a:rPr>
              <a:t>              No Music:			</a:t>
            </a:r>
          </a:p>
          <a:p>
            <a:r>
              <a:rPr lang="en-US" sz="4000" i="1" dirty="0">
                <a:solidFill>
                  <a:srgbClr val="FFFFFF"/>
                </a:solidFill>
              </a:rPr>
              <a:t>&lt; 1 Year of Music: 	</a:t>
            </a:r>
          </a:p>
          <a:p>
            <a:r>
              <a:rPr lang="en-US" sz="4000" i="1" dirty="0">
                <a:solidFill>
                  <a:srgbClr val="FFFFFF"/>
                </a:solidFill>
              </a:rPr>
              <a:t>&gt; 1 Year of Music: 	</a:t>
            </a: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4.34</a:t>
            </a:r>
            <a:r>
              <a:rPr lang="en-US" sz="4000" dirty="0">
                <a:solidFill>
                  <a:srgbClr val="FFCC00"/>
                </a:solidFill>
              </a:rPr>
              <a:t> </a:t>
            </a:r>
            <a:r>
              <a:rPr lang="en-US" sz="4000" i="1" dirty="0">
                <a:solidFill>
                  <a:srgbClr val="FFFFFF"/>
                </a:solidFill>
              </a:rPr>
              <a:t>over 4 years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3.23</a:t>
            </a:r>
            <a:r>
              <a:rPr lang="en-US" sz="4000" i="1" dirty="0">
                <a:solidFill>
                  <a:srgbClr val="FFFFFF"/>
                </a:solidFill>
              </a:rPr>
              <a:t> over 4 years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3.75</a:t>
            </a:r>
            <a:r>
              <a:rPr lang="en-US" sz="4000" i="1" dirty="0">
                <a:solidFill>
                  <a:srgbClr val="FFFFFF"/>
                </a:solidFill>
              </a:rPr>
              <a:t> over 4 years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2" presetClass="entr" presetSubtype="2" accel="50000" decel="5000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</a:rPr>
              <a:t>Metropolitan Nashville Public Schools found that </a:t>
            </a:r>
            <a:r>
              <a:rPr lang="en-US" sz="4000" dirty="0">
                <a:solidFill>
                  <a:srgbClr val="FFFF00"/>
                </a:solidFill>
              </a:rPr>
              <a:t>GPAs </a:t>
            </a:r>
            <a:r>
              <a:rPr lang="en-US" sz="4000" u="sng" dirty="0">
                <a:solidFill>
                  <a:srgbClr val="FFFF00"/>
                </a:solidFill>
              </a:rPr>
              <a:t>ROSE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i="1" dirty="0">
                <a:solidFill>
                  <a:srgbClr val="FFFFFF"/>
                </a:solidFill>
              </a:rPr>
              <a:t>with increased study in music.  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1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</a:rPr>
              <a:t>              No Music:			</a:t>
            </a:r>
          </a:p>
          <a:p>
            <a:r>
              <a:rPr lang="en-US" sz="4000" i="1" dirty="0">
                <a:solidFill>
                  <a:srgbClr val="FFFFFF"/>
                </a:solidFill>
              </a:rPr>
              <a:t>&lt; 1 Year of Music: 	</a:t>
            </a:r>
          </a:p>
          <a:p>
            <a:r>
              <a:rPr lang="en-US" sz="4000" i="1" dirty="0">
                <a:solidFill>
                  <a:srgbClr val="FFFFFF"/>
                </a:solidFill>
              </a:rPr>
              <a:t>&gt; 1 Year of Music: 	</a:t>
            </a: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2.51</a:t>
            </a:r>
            <a:r>
              <a:rPr lang="en-US" sz="4000" i="1" dirty="0">
                <a:solidFill>
                  <a:srgbClr val="FFFFFF"/>
                </a:solidFill>
              </a:rPr>
              <a:t> Average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2.89</a:t>
            </a:r>
            <a:r>
              <a:rPr lang="en-US" sz="4000" i="1" dirty="0">
                <a:solidFill>
                  <a:srgbClr val="FFFFFF"/>
                </a:solidFill>
              </a:rPr>
              <a:t> Average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2.61</a:t>
            </a:r>
            <a:r>
              <a:rPr lang="en-US" sz="4000" i="1" dirty="0">
                <a:solidFill>
                  <a:srgbClr val="FFFFFF"/>
                </a:solidFill>
              </a:rPr>
              <a:t> Average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</a:rPr>
              <a:t>Metropolitan Nashville Public Schools found that </a:t>
            </a:r>
            <a:r>
              <a:rPr lang="en-US" sz="4000" dirty="0">
                <a:solidFill>
                  <a:srgbClr val="FFFF00"/>
                </a:solidFill>
              </a:rPr>
              <a:t>GRADUATION RATES </a:t>
            </a:r>
            <a:r>
              <a:rPr lang="en-US" sz="4000" u="sng" dirty="0">
                <a:solidFill>
                  <a:srgbClr val="FFFF00"/>
                </a:solidFill>
              </a:rPr>
              <a:t>ROSE </a:t>
            </a:r>
            <a:r>
              <a:rPr lang="en-US" sz="4000" i="1" dirty="0">
                <a:solidFill>
                  <a:srgbClr val="FFFFFF"/>
                </a:solidFill>
              </a:rPr>
              <a:t>with increased study in music.  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686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</a:rPr>
              <a:t>              No Music:			</a:t>
            </a:r>
          </a:p>
          <a:p>
            <a:r>
              <a:rPr lang="en-US" sz="4000" i="1" dirty="0">
                <a:solidFill>
                  <a:srgbClr val="FFFFFF"/>
                </a:solidFill>
              </a:rPr>
              <a:t>&lt; 1 Year of Music: 	</a:t>
            </a:r>
          </a:p>
          <a:p>
            <a:r>
              <a:rPr lang="en-US" sz="4000" i="1" dirty="0">
                <a:solidFill>
                  <a:srgbClr val="FFFFFF"/>
                </a:solidFill>
              </a:rPr>
              <a:t>&gt; 1 Year of Music: 	</a:t>
            </a: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724400" y="29718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60% </a:t>
            </a:r>
            <a:r>
              <a:rPr lang="en-US" sz="4000" i="1" dirty="0">
                <a:solidFill>
                  <a:srgbClr val="FFFFFF"/>
                </a:solidFill>
              </a:rPr>
              <a:t>Average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724400" y="4191000"/>
            <a:ext cx="403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91% </a:t>
            </a:r>
            <a:r>
              <a:rPr lang="en-US" sz="4000" i="1" dirty="0">
                <a:solidFill>
                  <a:srgbClr val="FFFFFF"/>
                </a:solidFill>
              </a:rPr>
              <a:t>Average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724400" y="3581400"/>
            <a:ext cx="403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81% </a:t>
            </a:r>
            <a:r>
              <a:rPr lang="en-US" sz="4000" i="1" dirty="0">
                <a:solidFill>
                  <a:srgbClr val="FFFFFF"/>
                </a:solidFill>
              </a:rPr>
              <a:t>Average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81000" y="914400"/>
            <a:ext cx="8534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</a:rPr>
              <a:t>Metropolitan Nashville Public Schools found that </a:t>
            </a:r>
            <a:r>
              <a:rPr lang="en-US" sz="4000" dirty="0">
                <a:solidFill>
                  <a:srgbClr val="FFFF00"/>
                </a:solidFill>
              </a:rPr>
              <a:t>ACT SCORES </a:t>
            </a:r>
            <a:r>
              <a:rPr lang="en-US" sz="4000" u="sng" dirty="0">
                <a:solidFill>
                  <a:srgbClr val="FFFF00"/>
                </a:solidFill>
              </a:rPr>
              <a:t>ROSE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i="1" dirty="0">
                <a:solidFill>
                  <a:srgbClr val="FFFFFF"/>
                </a:solidFill>
              </a:rPr>
              <a:t>with increased study in music.  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304800" y="2971800"/>
            <a:ext cx="883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FF"/>
                </a:solidFill>
              </a:rPr>
              <a:t>              No Music:			</a:t>
            </a:r>
          </a:p>
          <a:p>
            <a:r>
              <a:rPr lang="en-US" sz="4000" i="1" dirty="0">
                <a:solidFill>
                  <a:srgbClr val="FFFFFF"/>
                </a:solidFill>
              </a:rPr>
              <a:t>&lt; 1 Year of Music: 	</a:t>
            </a:r>
          </a:p>
          <a:p>
            <a:r>
              <a:rPr lang="en-US" sz="4000" i="1" dirty="0">
                <a:solidFill>
                  <a:srgbClr val="FFFFFF"/>
                </a:solidFill>
              </a:rPr>
              <a:t>&gt; 1 Year of Music: 	</a:t>
            </a: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5181600"/>
            <a:ext cx="7162800" cy="2422418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4191000" y="2971800"/>
            <a:ext cx="495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16.95</a:t>
            </a:r>
            <a:r>
              <a:rPr lang="en-US" sz="4000" i="1" dirty="0">
                <a:solidFill>
                  <a:srgbClr val="FFFFFF"/>
                </a:solidFill>
              </a:rPr>
              <a:t> Eng, </a:t>
            </a:r>
            <a:r>
              <a:rPr lang="en-US" sz="4000" i="1" dirty="0">
                <a:solidFill>
                  <a:srgbClr val="FFFF00"/>
                </a:solidFill>
              </a:rPr>
              <a:t>17.20</a:t>
            </a:r>
            <a:r>
              <a:rPr lang="en-US" sz="4000" i="1" dirty="0">
                <a:solidFill>
                  <a:srgbClr val="FFFFFF"/>
                </a:solidFill>
              </a:rPr>
              <a:t> Math</a:t>
            </a: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 bwMode="auto">
          <a:xfrm>
            <a:off x="4191000" y="4191000"/>
            <a:ext cx="4953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19.58</a:t>
            </a:r>
            <a:r>
              <a:rPr lang="en-US" sz="4000" i="1" dirty="0">
                <a:solidFill>
                  <a:srgbClr val="FFFFFF"/>
                </a:solidFill>
              </a:rPr>
              <a:t> Eng, </a:t>
            </a:r>
            <a:r>
              <a:rPr lang="en-US" sz="4000" i="1" dirty="0">
                <a:solidFill>
                  <a:srgbClr val="FFFF00"/>
                </a:solidFill>
              </a:rPr>
              <a:t>18.67</a:t>
            </a:r>
            <a:r>
              <a:rPr lang="en-US" sz="4000" i="1" dirty="0">
                <a:solidFill>
                  <a:srgbClr val="FFFFFF"/>
                </a:solidFill>
              </a:rPr>
              <a:t> Math</a:t>
            </a: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4191000" y="3581400"/>
            <a:ext cx="495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i="1" dirty="0">
                <a:solidFill>
                  <a:srgbClr val="FFFF00"/>
                </a:solidFill>
              </a:rPr>
              <a:t>17.64</a:t>
            </a:r>
            <a:r>
              <a:rPr lang="en-US" sz="4000" i="1" dirty="0">
                <a:solidFill>
                  <a:srgbClr val="FFFFFF"/>
                </a:solidFill>
              </a:rPr>
              <a:t> Eng, </a:t>
            </a:r>
            <a:r>
              <a:rPr lang="en-US" sz="4000" i="1" dirty="0">
                <a:solidFill>
                  <a:srgbClr val="FFFF00"/>
                </a:solidFill>
              </a:rPr>
              <a:t>17.62</a:t>
            </a:r>
            <a:r>
              <a:rPr lang="en-US" sz="4000" i="1" dirty="0">
                <a:solidFill>
                  <a:srgbClr val="FFFFFF"/>
                </a:solidFill>
              </a:rPr>
              <a:t> Math</a:t>
            </a:r>
          </a:p>
        </p:txBody>
      </p:sp>
    </p:spTree>
  </p:cSld>
  <p:clrMapOvr>
    <a:masterClrMapping/>
  </p:clrMapOvr>
  <p:transition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C5CBB2-AFFC-544B-A2AF-01DA5253B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4972"/>
            <a:ext cx="9151178" cy="653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03847"/>
      </p:ext>
    </p:extLst>
  </p:cSld>
  <p:clrMapOvr>
    <a:masterClrMapping/>
  </p:clrMapOvr>
  <p:transition advClick="0" advTm="10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WHAT WAS LEARNED?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457200" y="1066800"/>
            <a:ext cx="8305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i="1" dirty="0">
                <a:solidFill>
                  <a:srgbClr val="FFFFFF"/>
                </a:solidFill>
              </a:rPr>
              <a:t>The </a:t>
            </a:r>
            <a:r>
              <a:rPr lang="en-US" sz="4800" dirty="0">
                <a:solidFill>
                  <a:srgbClr val="FFFF00"/>
                </a:solidFill>
              </a:rPr>
              <a:t>MORE</a:t>
            </a:r>
            <a:r>
              <a:rPr lang="en-US" sz="4800" i="1" dirty="0">
                <a:solidFill>
                  <a:srgbClr val="FFFF00"/>
                </a:solidFill>
              </a:rPr>
              <a:t> </a:t>
            </a:r>
            <a:r>
              <a:rPr lang="en-US" sz="4800" i="1" dirty="0">
                <a:solidFill>
                  <a:srgbClr val="FFFFFF"/>
                </a:solidFill>
              </a:rPr>
              <a:t>a student participates in </a:t>
            </a:r>
            <a:r>
              <a:rPr lang="en-US" sz="4800" dirty="0">
                <a:solidFill>
                  <a:srgbClr val="FFFF00"/>
                </a:solidFill>
              </a:rPr>
              <a:t>MUSIC</a:t>
            </a:r>
            <a:r>
              <a:rPr lang="en-US" sz="4800" i="1" dirty="0">
                <a:solidFill>
                  <a:srgbClr val="FFFFFF"/>
                </a:solidFill>
              </a:rPr>
              <a:t>, </a:t>
            </a:r>
          </a:p>
          <a:p>
            <a:pPr algn="ctr"/>
            <a:r>
              <a:rPr lang="en-US" sz="4800" i="1" dirty="0">
                <a:solidFill>
                  <a:srgbClr val="FFFFFF"/>
                </a:solidFill>
              </a:rPr>
              <a:t>the more </a:t>
            </a:r>
            <a:r>
              <a:rPr lang="en-US" sz="4800" dirty="0">
                <a:solidFill>
                  <a:srgbClr val="FFFF00"/>
                </a:solidFill>
              </a:rPr>
              <a:t>POSITIVE </a:t>
            </a:r>
            <a:r>
              <a:rPr lang="en-US" sz="4800" i="1" dirty="0">
                <a:solidFill>
                  <a:srgbClr val="FFFFFF"/>
                </a:solidFill>
              </a:rPr>
              <a:t>these </a:t>
            </a:r>
            <a:r>
              <a:rPr lang="en-US" sz="4800" dirty="0">
                <a:solidFill>
                  <a:srgbClr val="FFFF00"/>
                </a:solidFill>
              </a:rPr>
              <a:t>BENEFITS </a:t>
            </a:r>
            <a:r>
              <a:rPr lang="en-US" sz="4800" i="1" dirty="0">
                <a:solidFill>
                  <a:srgbClr val="FFFFFF"/>
                </a:solidFill>
              </a:rPr>
              <a:t>become. </a:t>
            </a:r>
          </a:p>
        </p:txBody>
      </p:sp>
      <p:pic>
        <p:nvPicPr>
          <p:cNvPr id="14" name="Picture 13" descr="Screen Shot 2015-12-04 at 10.22.5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359382"/>
            <a:ext cx="7162800" cy="2422418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FAMOUS QUOTES. . .</a:t>
            </a:r>
          </a:p>
        </p:txBody>
      </p:sp>
      <p:pic>
        <p:nvPicPr>
          <p:cNvPr id="10" name="Content Placeholder 4" descr="07_Img2362_LOW.jpg"/>
          <p:cNvPicPr>
            <a:picLocks noGrp="1"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151045" y="2895600"/>
            <a:ext cx="5164155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228600" y="914400"/>
            <a:ext cx="86847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Music has the power of producing a </a:t>
            </a:r>
          </a:p>
          <a:p>
            <a:r>
              <a:rPr lang="en-US" sz="4000" dirty="0">
                <a:solidFill>
                  <a:srgbClr val="FFFFFF"/>
                </a:solidFill>
              </a:rPr>
              <a:t>certain effect on the moral character of</a:t>
            </a:r>
          </a:p>
          <a:p>
            <a:r>
              <a:rPr lang="en-US" sz="4000" dirty="0">
                <a:solidFill>
                  <a:srgbClr val="FFFFFF"/>
                </a:solidFill>
              </a:rPr>
              <a:t>of the soul.</a:t>
            </a:r>
            <a:r>
              <a:rPr lang="en-US" sz="4000" i="1" dirty="0">
                <a:solidFill>
                  <a:srgbClr val="FFFFFF"/>
                </a:solidFill>
              </a:rPr>
              <a:t>	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5486400" y="2133600"/>
            <a:ext cx="26859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solidFill>
                  <a:srgbClr val="FFFFFF"/>
                </a:solidFill>
              </a:rPr>
              <a:t>. . . Aristotle</a:t>
            </a:r>
            <a:endParaRPr lang="en-US" sz="4000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FAMOUS QUOTES. . 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67200" y="1219200"/>
            <a:ext cx="4648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Music furnishes a delightful recreation</a:t>
            </a:r>
          </a:p>
          <a:p>
            <a:r>
              <a:rPr lang="en-US" sz="4000" dirty="0">
                <a:solidFill>
                  <a:srgbClr val="FFFFFF"/>
                </a:solidFill>
              </a:rPr>
              <a:t>for the hours of respite from the cares of the day, and lasts us through life.</a:t>
            </a:r>
          </a:p>
        </p:txBody>
      </p:sp>
      <p:pic>
        <p:nvPicPr>
          <p:cNvPr id="7" name="Picture 6" descr="Screen Shot 2015-12-08 at 5.44.03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43000"/>
            <a:ext cx="3728703" cy="4256088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495800" y="5181600"/>
            <a:ext cx="464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FFFFFF"/>
                </a:solidFill>
              </a:rPr>
              <a:t>. . . Thomas Jefferson</a:t>
            </a:r>
            <a:endParaRPr lang="en-US" sz="4000" dirty="0"/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chemeClr val="bg2">
                <a:lumMod val="75000"/>
                <a:alpha val="72000"/>
              </a:schemeClr>
            </a:gs>
            <a:gs pos="100000">
              <a:srgbClr val="FFFFFF">
                <a:alpha val="93000"/>
              </a:srgb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7-01-12 at 5.14.36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721039"/>
            <a:ext cx="9185827" cy="28252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9791" y="1945037"/>
            <a:ext cx="8986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415B5C"/>
                </a:solidFill>
              </a:rPr>
              <a:t>Middle School                            High School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1512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kern="1200" dirty="0">
                <a:solidFill>
                  <a:srgbClr val="415B5C"/>
                </a:solidFill>
                <a:latin typeface="+mn-lt"/>
              </a:rPr>
              <a:t>Bridging the Gap Between</a:t>
            </a:r>
          </a:p>
        </p:txBody>
      </p:sp>
      <p:pic>
        <p:nvPicPr>
          <p:cNvPr id="16" name="Picture 15" descr="iPhone Graphic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448" y="2809971"/>
            <a:ext cx="990600" cy="1233255"/>
          </a:xfrm>
          <a:prstGeom prst="rect">
            <a:avLst/>
          </a:prstGeom>
        </p:spPr>
      </p:pic>
      <p:sp>
        <p:nvSpPr>
          <p:cNvPr id="17" name="Rectangle 1030"/>
          <p:cNvSpPr txBox="1">
            <a:spLocks noChangeArrowheads="1"/>
          </p:cNvSpPr>
          <p:nvPr/>
        </p:nvSpPr>
        <p:spPr bwMode="auto">
          <a:xfrm>
            <a:off x="-1" y="5530869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800" i="1" kern="1200" dirty="0">
                <a:solidFill>
                  <a:srgbClr val="415B5C"/>
                </a:solidFill>
                <a:latin typeface="+mn-lt"/>
              </a:rPr>
              <a:t>PPT, Session, and Videos will be Posted Online at: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rgbClr val="415B5C"/>
              </a:solidFill>
              <a:uLnTx/>
              <a:uFillTx/>
              <a:latin typeface="+mn-lt"/>
            </a:endParaRPr>
          </a:p>
        </p:txBody>
      </p:sp>
      <p:sp>
        <p:nvSpPr>
          <p:cNvPr id="18" name="Rectangle 1030"/>
          <p:cNvSpPr txBox="1">
            <a:spLocks noChangeArrowheads="1"/>
          </p:cNvSpPr>
          <p:nvPr/>
        </p:nvSpPr>
        <p:spPr bwMode="auto">
          <a:xfrm>
            <a:off x="-1" y="6112313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US" sz="2800" i="1" kern="1200" dirty="0" err="1">
                <a:solidFill>
                  <a:schemeClr val="accent3">
                    <a:lumMod val="50000"/>
                  </a:schemeClr>
                </a:solidFill>
                <a:latin typeface="+mn-lt"/>
              </a:rPr>
              <a:t>www.MusicEdConsultants.net</a:t>
            </a:r>
            <a:r>
              <a:rPr lang="en-US" sz="2800" i="1" kern="12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/conference-</a:t>
            </a:r>
            <a:r>
              <a:rPr lang="en-US" sz="2800" i="1" kern="1200" dirty="0" err="1">
                <a:solidFill>
                  <a:schemeClr val="accent3">
                    <a:lumMod val="50000"/>
                  </a:schemeClr>
                </a:solidFill>
                <a:latin typeface="+mn-lt"/>
              </a:rPr>
              <a:t>materials.html</a:t>
            </a:r>
            <a:endParaRPr kumimoji="0" lang="en-US" sz="2800" i="1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uLnTx/>
              <a:uFillTx/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1" y="368109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kern="1200" dirty="0">
                <a:solidFill>
                  <a:srgbClr val="415B5C"/>
                </a:solidFill>
                <a:latin typeface="+mn-lt"/>
              </a:rPr>
              <a:t>Marcia Neel</a:t>
            </a:r>
          </a:p>
        </p:txBody>
      </p:sp>
      <p:sp>
        <p:nvSpPr>
          <p:cNvPr id="3" name="Right Arrow 2"/>
          <p:cNvSpPr/>
          <p:nvPr/>
        </p:nvSpPr>
        <p:spPr>
          <a:xfrm>
            <a:off x="6664458" y="3243202"/>
            <a:ext cx="1214829" cy="552229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15B5C"/>
              </a:solidFill>
            </a:endParaRPr>
          </a:p>
        </p:txBody>
      </p:sp>
      <p:pic>
        <p:nvPicPr>
          <p:cNvPr id="4" name="Picture 3" descr="Unknow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599" y="1245073"/>
            <a:ext cx="1439341" cy="14393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EB5839-DEF6-0F4F-A8C8-194D017947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4516" y="4163485"/>
            <a:ext cx="2436586" cy="137531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77856" y="6226480"/>
            <a:ext cx="3745076" cy="365125"/>
          </a:xfrm>
          <a:noFill/>
        </p:spPr>
        <p:txBody>
          <a:bodyPr/>
          <a:lstStyle/>
          <a:p>
            <a:r>
              <a:rPr lang="en-US" sz="1600" dirty="0" err="1">
                <a:solidFill>
                  <a:schemeClr val="bg1"/>
                </a:solidFill>
              </a:rPr>
              <a:t>www.musicachievementcouncil.org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28348"/>
            <a:ext cx="9144000" cy="762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4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Today’s Session: Bridging the Gap Between Middle and High School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147930" y="1965186"/>
            <a:ext cx="3124200" cy="4302125"/>
          </a:xfrm>
        </p:spPr>
        <p:txBody>
          <a:bodyPr/>
          <a:lstStyle/>
          <a:p>
            <a:pPr eaLnBrk="1" hangingPunct="1">
              <a:buClr>
                <a:schemeClr val="accent2"/>
              </a:buClr>
              <a:buNone/>
            </a:pPr>
            <a:r>
              <a:rPr lang="en-US" sz="4400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400" b="1" i="1" u="sng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WHAT</a:t>
            </a:r>
            <a:endParaRPr lang="en-US" sz="4400" i="1" u="sng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tx1"/>
              </a:buClr>
              <a:buFont typeface="Wingdings" charset="2"/>
              <a:buChar char="q"/>
            </a:pPr>
            <a:endParaRPr lang="en-US" sz="440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None/>
            </a:pPr>
            <a:r>
              <a:rPr lang="en-US" sz="4400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400" b="1" i="1" u="sng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WHY</a:t>
            </a:r>
            <a:endParaRPr lang="en-US" sz="4400" i="1" u="sng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tx1"/>
              </a:buClr>
              <a:buNone/>
            </a:pPr>
            <a:endParaRPr lang="en-US" sz="440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eaLnBrk="1" hangingPunct="1">
              <a:buClr>
                <a:schemeClr val="accent2"/>
              </a:buClr>
              <a:buNone/>
            </a:pPr>
            <a:r>
              <a:rPr lang="en-US" sz="4400" b="1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400" b="1" i="1" u="sng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HOW</a:t>
            </a:r>
            <a:endParaRPr lang="en-US" sz="4400" i="1" u="sng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3557" name="Picture 6" descr="director pictu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11250" y="2514600"/>
            <a:ext cx="3460750" cy="3048000"/>
          </a:xfrm>
        </p:spPr>
      </p:pic>
      <p:pic>
        <p:nvPicPr>
          <p:cNvPr id="23558" name="Picture 7" descr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3296" y="2044561"/>
            <a:ext cx="5594064" cy="3959225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89352" y="1359501"/>
            <a:ext cx="5943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WE WANT (TO KEEP) YOU!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333922" y="990600"/>
            <a:ext cx="6781800" cy="5029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4000" dirty="0">
                <a:solidFill>
                  <a:srgbClr val="FFFFFF"/>
                </a:solidFill>
              </a:rPr>
              <a:t>	An interactive poll confirms that music education at an early age greatly increases the likelihood that a child will grow up to seek higher education and ultimately even earn a higher salary.          </a:t>
            </a:r>
            <a:r>
              <a:rPr lang="en-US" sz="4000" i="1" dirty="0">
                <a:solidFill>
                  <a:srgbClr val="FFFFFF"/>
                </a:solidFill>
              </a:rPr>
              <a:t>(2007 Harris Poll)</a:t>
            </a:r>
          </a:p>
          <a:p>
            <a:pPr>
              <a:buNone/>
            </a:pPr>
            <a:r>
              <a:rPr lang="en-US" sz="4000" i="1" dirty="0">
                <a:solidFill>
                  <a:srgbClr val="FFFFFF"/>
                </a:solidFill>
              </a:rPr>
              <a:t>	</a:t>
            </a:r>
          </a:p>
          <a:p>
            <a:pPr>
              <a:buNone/>
            </a:pPr>
            <a:r>
              <a:rPr lang="en-US" sz="4000" i="1" dirty="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bg1"/>
                </a:solidFill>
              </a:rPr>
              <a:t>www.musicedconsultants.net</a:t>
            </a:r>
            <a:r>
              <a:rPr lang="en-US" sz="2800" dirty="0">
                <a:solidFill>
                  <a:schemeClr val="bg1"/>
                </a:solidFill>
              </a:rPr>
              <a:t>/conference-</a:t>
            </a:r>
            <a:r>
              <a:rPr lang="en-US" sz="2800" dirty="0" err="1">
                <a:solidFill>
                  <a:schemeClr val="bg1"/>
                </a:solidFill>
              </a:rPr>
              <a:t>materials.html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5" name="Picture 4" descr="trumpetcloseup"/>
          <p:cNvPicPr>
            <a:picLocks noGrp="1"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62937" y="1408624"/>
            <a:ext cx="2404063" cy="36205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blurRad="12700" stA="38000" endPos="28000" dist="5000" dir="5400000" sy="-100000" algn="bl" rotWithShape="0"/>
            <a:softEdge rad="127000"/>
          </a:effectLst>
        </p:spPr>
      </p:pic>
    </p:spTree>
  </p:cSld>
  <p:clrMapOvr>
    <a:masterClrMapping/>
  </p:clrMapOvr>
  <p:transition advClick="0" advTm="10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7720"/>
            <a:ext cx="9144000" cy="762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b="1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800" b="1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Other Teachers Think I Do!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1079002"/>
            <a:ext cx="5867400" cy="440055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430"/>
            <a:ext cx="9144000" cy="762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b="1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800" b="1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the Kids Think I Do!</a:t>
            </a:r>
          </a:p>
        </p:txBody>
      </p:sp>
      <p:pic>
        <p:nvPicPr>
          <p:cNvPr id="5" name="Content Placeholder 10" descr="Jack_Black_in_School_of_Rock_Wallpaper_3_1024.jpg"/>
          <p:cNvPicPr>
            <a:picLocks noGrp="1" noChangeAspect="1"/>
          </p:cNvPicPr>
          <p:nvPr/>
        </p:nvPicPr>
        <p:blipFill>
          <a:blip r:embed="rId3"/>
          <a:srcRect l="-16823" r="-16823"/>
          <a:stretch>
            <a:fillRect/>
          </a:stretch>
        </p:blipFill>
        <p:spPr>
          <a:xfrm>
            <a:off x="-308366" y="1203836"/>
            <a:ext cx="6802428" cy="3275243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5" descr="school-of-rock-2003-645-7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2159" y="3527925"/>
            <a:ext cx="6163241" cy="3001585"/>
          </a:xfrm>
          <a:prstGeom prst="rect">
            <a:avLst/>
          </a:prstGeom>
          <a:ln>
            <a:noFill/>
          </a:ln>
          <a:effectLst>
            <a:reflection stA="88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b="1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800" b="1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Society Thinks I Do!</a:t>
            </a:r>
          </a:p>
        </p:txBody>
      </p:sp>
      <p:pic>
        <p:nvPicPr>
          <p:cNvPr id="7" name="Content Placeholder 10" descr="Screen Shot 2013-09-29 at 2.08.40 PM.png"/>
          <p:cNvPicPr>
            <a:picLocks noGrp="1" noChangeAspect="1"/>
          </p:cNvPicPr>
          <p:nvPr/>
        </p:nvPicPr>
        <p:blipFill>
          <a:blip r:embed="rId3"/>
          <a:srcRect l="-12398" r="-12398"/>
          <a:stretch>
            <a:fillRect/>
          </a:stretch>
        </p:blipFill>
        <p:spPr>
          <a:xfrm>
            <a:off x="649416" y="1400046"/>
            <a:ext cx="7931776" cy="36843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  <a:reflection stA="66000" endPos="75000" dist="12700" dir="5400000" sy="-100000" algn="bl" rotWithShape="0"/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b="1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800" b="1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My Mom Thinks I Do!</a:t>
            </a:r>
          </a:p>
        </p:txBody>
      </p:sp>
      <p:pic>
        <p:nvPicPr>
          <p:cNvPr id="5" name="Content Placeholder 7" descr="soundofmusic-topper.jpg"/>
          <p:cNvPicPr>
            <a:picLocks noGrp="1" noChangeAspect="1"/>
          </p:cNvPicPr>
          <p:nvPr/>
        </p:nvPicPr>
        <p:blipFill>
          <a:blip r:embed="rId3"/>
          <a:srcRect l="-2363" r="-2363"/>
          <a:stretch>
            <a:fillRect/>
          </a:stretch>
        </p:blipFill>
        <p:spPr>
          <a:xfrm>
            <a:off x="914400" y="1037841"/>
            <a:ext cx="7315200" cy="3522133"/>
          </a:xfrm>
          <a:prstGeom prst="rect">
            <a:avLst/>
          </a:prstGeom>
          <a:ln>
            <a:noFill/>
          </a:ln>
          <a:effectLst>
            <a:reflection stA="68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charset="0"/>
              </a:rPr>
              <a:t>www.musicachievementcouncil.org</a:t>
            </a:r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9240"/>
            <a:ext cx="9144000" cy="7620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b="1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800" b="1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</a:t>
            </a:r>
            <a:r>
              <a:rPr lang="en-US" sz="4800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 Think I Do!</a:t>
            </a:r>
          </a:p>
        </p:txBody>
      </p:sp>
      <p:pic>
        <p:nvPicPr>
          <p:cNvPr id="6" name="Content Placeholder 7" descr="Screen Shot 2013-09-29 at 3.18.17 PM.png"/>
          <p:cNvPicPr>
            <a:picLocks noGrp="1" noChangeAspect="1"/>
          </p:cNvPicPr>
          <p:nvPr/>
        </p:nvPicPr>
        <p:blipFill>
          <a:blip r:embed="rId3"/>
          <a:srcRect l="-9501" r="-9501"/>
          <a:stretch>
            <a:fillRect/>
          </a:stretch>
        </p:blipFill>
        <p:spPr>
          <a:xfrm>
            <a:off x="369277" y="1107286"/>
            <a:ext cx="8546123" cy="4114800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9745"/>
            <a:ext cx="9144000" cy="923539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800" b="1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WHA</a:t>
            </a:r>
            <a:r>
              <a:rPr lang="en-US" sz="4800" b="1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 </a:t>
            </a:r>
            <a:r>
              <a:rPr lang="en-US" sz="4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I Really Get to Do!</a:t>
            </a:r>
            <a:br>
              <a:rPr lang="en-US" sz="48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4800" dirty="0">
              <a:solidFill>
                <a:srgbClr val="CD00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4" descr="Screen Shot 2013-09-29 at 7.41.5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496910"/>
            <a:ext cx="3161155" cy="2273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Clarinetist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2674151"/>
            <a:ext cx="3323254" cy="2061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Drum Lin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1573110"/>
            <a:ext cx="3124200" cy="2113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12" descr="ViolinTherapy-1024x682.jpg"/>
          <p:cNvPicPr>
            <a:picLocks noGrp="1" noChangeAspect="1"/>
          </p:cNvPicPr>
          <p:nvPr/>
        </p:nvPicPr>
        <p:blipFill>
          <a:blip r:embed="rId6"/>
          <a:srcRect l="-19163" r="-19163"/>
          <a:stretch>
            <a:fillRect/>
          </a:stretch>
        </p:blipFill>
        <p:spPr>
          <a:xfrm>
            <a:off x="-457200" y="3935310"/>
            <a:ext cx="4572000" cy="2201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Girl Giving Her Al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2600" y="3859110"/>
            <a:ext cx="3373394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66099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4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</a:br>
            <a:r>
              <a:rPr kumimoji="0" lang="en-US" sz="44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Facilitate</a:t>
            </a:r>
            <a:r>
              <a:rPr kumimoji="0" lang="en-US" sz="4400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4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Success and Fulfillment</a:t>
            </a:r>
            <a:endParaRPr kumimoji="0" lang="en-US" sz="44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49812" y="6211669"/>
            <a:ext cx="6310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chemeClr val="bg1"/>
                </a:solidFill>
              </a:rPr>
              <a:t>www.musicedconsultants.net</a:t>
            </a:r>
            <a:r>
              <a:rPr lang="en-US" dirty="0">
                <a:solidFill>
                  <a:schemeClr val="bg1"/>
                </a:solidFill>
              </a:rPr>
              <a:t>/conference-</a:t>
            </a:r>
            <a:r>
              <a:rPr lang="en-US" dirty="0" err="1">
                <a:solidFill>
                  <a:schemeClr val="bg1"/>
                </a:solidFill>
              </a:rPr>
              <a:t>materials.html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9740"/>
            <a:ext cx="9144000" cy="104354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5333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5333" b="1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5333" b="1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of Staying in Music</a:t>
            </a:r>
            <a:r>
              <a:rPr lang="en-US" sz="5333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b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40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980836"/>
            <a:ext cx="91440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i="1" dirty="0">
                <a:solidFill>
                  <a:srgbClr val="FFFFFF"/>
                </a:solidFill>
                <a:cs typeface="Times New Roman"/>
              </a:rPr>
              <a:t>http://</a:t>
            </a:r>
            <a:r>
              <a:rPr lang="en-US" sz="3200" i="1" dirty="0" err="1">
                <a:solidFill>
                  <a:srgbClr val="FFFFFF"/>
                </a:solidFill>
                <a:cs typeface="Times New Roman"/>
              </a:rPr>
              <a:t>musicmakesus.org</a:t>
            </a:r>
            <a:r>
              <a:rPr lang="en-US" sz="3200" i="1" dirty="0">
                <a:solidFill>
                  <a:srgbClr val="FFFFFF"/>
                </a:solidFill>
                <a:cs typeface="Times New Roman"/>
              </a:rPr>
              <a:t>/resources/research</a:t>
            </a:r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3710513"/>
            <a:ext cx="3654726" cy="1261203"/>
          </a:xfrm>
          <a:prstGeom prst="rect">
            <a:avLst/>
          </a:prstGeom>
        </p:spPr>
      </p:pic>
      <p:pic>
        <p:nvPicPr>
          <p:cNvPr id="6" name="Picture 5" descr="Screen Shot 2015-10-30 at 8.04.38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698869"/>
            <a:ext cx="4103898" cy="3048000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101790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i="1" dirty="0">
                <a:solidFill>
                  <a:srgbClr val="E3A192"/>
                </a:solidFill>
                <a:latin typeface="+mj-lt"/>
                <a:cs typeface="Times New Roman"/>
              </a:rPr>
              <a:t>Music Makes Us </a:t>
            </a:r>
          </a:p>
          <a:p>
            <a:pPr algn="ctr"/>
            <a:r>
              <a:rPr lang="en-US" sz="4400" b="1" i="1" dirty="0">
                <a:solidFill>
                  <a:srgbClr val="E3A192"/>
                </a:solidFill>
                <a:latin typeface="+mj-lt"/>
                <a:cs typeface="Times New Roman"/>
              </a:rPr>
              <a:t>Baseline Research Report</a:t>
            </a:r>
          </a:p>
        </p:txBody>
      </p:sp>
      <p:pic>
        <p:nvPicPr>
          <p:cNvPr id="9" name="Picture 8" descr="iPhone Graphic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742" y="1431936"/>
            <a:ext cx="1044384" cy="1300213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9048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The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000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of Staying in Music</a:t>
            </a:r>
            <a:br>
              <a:rPr lang="en-US" sz="4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>
                <a:solidFill>
                  <a:schemeClr val="accent1">
                    <a:lumMod val="60000"/>
                    <a:lumOff val="40000"/>
                  </a:schemeClr>
                </a:solidFill>
                <a:ea typeface="ＭＳ Ｐゴシック" charset="-128"/>
                <a:cs typeface="ＭＳ Ｐゴシック" charset="-128"/>
              </a:rPr>
              <a:t>ATTENDANCE RATES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>
                <a:solidFill>
                  <a:srgbClr val="E3A192"/>
                </a:solidFill>
                <a:cs typeface="Times New Roman"/>
              </a:rPr>
              <a:t>http://</a:t>
            </a:r>
            <a:r>
              <a:rPr lang="en-US" sz="3600" i="1" dirty="0" err="1">
                <a:solidFill>
                  <a:srgbClr val="E3A192"/>
                </a:solidFill>
                <a:cs typeface="Times New Roman"/>
              </a:rPr>
              <a:t>musicmakesus.org</a:t>
            </a:r>
            <a:r>
              <a:rPr lang="en-US" sz="3600" i="1" dirty="0">
                <a:solidFill>
                  <a:srgbClr val="E3A192"/>
                </a:solidFill>
                <a:cs typeface="Times New Roman"/>
              </a:rPr>
              <a:t>/resources/research</a:t>
            </a:r>
          </a:p>
        </p:txBody>
      </p:sp>
      <p:pic>
        <p:nvPicPr>
          <p:cNvPr id="9" name="Picture 8" descr="Screen Shot 2014-01-23 at 5.05.0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4800"/>
            <a:ext cx="9144000" cy="3818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867"/>
            <a:ext cx="9144000" cy="177492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The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000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of Staying in Music</a:t>
            </a:r>
            <a:br>
              <a:rPr lang="en-US" sz="4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>
                <a:solidFill>
                  <a:schemeClr val="accent1">
                    <a:lumMod val="60000"/>
                    <a:lumOff val="40000"/>
                  </a:schemeClr>
                </a:solidFill>
                <a:ea typeface="ＭＳ Ｐゴシック" charset="-128"/>
                <a:cs typeface="ＭＳ Ｐゴシック" charset="-128"/>
              </a:rPr>
              <a:t>DISCIPLINE REFERRALS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>
                <a:solidFill>
                  <a:srgbClr val="E3A192"/>
                </a:solidFill>
                <a:latin typeface="+mj-lt"/>
                <a:cs typeface="Times New Roman"/>
              </a:rPr>
              <a:t>http://</a:t>
            </a:r>
            <a:r>
              <a:rPr lang="en-US" sz="3600" i="1" dirty="0" err="1">
                <a:solidFill>
                  <a:srgbClr val="E3A192"/>
                </a:solidFill>
                <a:latin typeface="+mj-lt"/>
                <a:cs typeface="Times New Roman"/>
              </a:rPr>
              <a:t>musicmakesus.org</a:t>
            </a:r>
            <a:r>
              <a:rPr lang="en-US" sz="3600" i="1" dirty="0">
                <a:solidFill>
                  <a:srgbClr val="E3A192"/>
                </a:solidFill>
                <a:latin typeface="+mj-lt"/>
                <a:cs typeface="Times New Roman"/>
              </a:rPr>
              <a:t>/resources/research</a:t>
            </a:r>
          </a:p>
        </p:txBody>
      </p:sp>
      <p:pic>
        <p:nvPicPr>
          <p:cNvPr id="5" name="Picture 4" descr="Screen Shot 2014-01-23 at 5.05.34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4921"/>
            <a:ext cx="9144000" cy="3921656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9387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The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000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of Staying in Music</a:t>
            </a:r>
            <a:br>
              <a:rPr lang="en-US" sz="4000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>
                <a:solidFill>
                  <a:schemeClr val="accent1">
                    <a:lumMod val="60000"/>
                    <a:lumOff val="40000"/>
                  </a:schemeClr>
                </a:solidFill>
                <a:ea typeface="ＭＳ Ｐゴシック" charset="-128"/>
                <a:cs typeface="ＭＳ Ｐゴシック" charset="-128"/>
              </a:rPr>
              <a:t>GPAS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>
                <a:solidFill>
                  <a:srgbClr val="E3A192"/>
                </a:solidFill>
                <a:latin typeface="+mj-lt"/>
                <a:cs typeface="Times New Roman"/>
              </a:rPr>
              <a:t>http://</a:t>
            </a:r>
            <a:r>
              <a:rPr lang="en-US" sz="3600" i="1" dirty="0" err="1">
                <a:solidFill>
                  <a:srgbClr val="E3A192"/>
                </a:solidFill>
                <a:latin typeface="+mj-lt"/>
                <a:cs typeface="Times New Roman"/>
              </a:rPr>
              <a:t>musicmakesus.org</a:t>
            </a:r>
            <a:r>
              <a:rPr lang="en-US" sz="3600" i="1" dirty="0">
                <a:solidFill>
                  <a:srgbClr val="E3A192"/>
                </a:solidFill>
                <a:latin typeface="+mj-lt"/>
                <a:cs typeface="Times New Roman"/>
              </a:rPr>
              <a:t>/resources/research</a:t>
            </a:r>
          </a:p>
        </p:txBody>
      </p:sp>
      <p:pic>
        <p:nvPicPr>
          <p:cNvPr id="5" name="Picture 4" descr="Screen Shot 2014-01-23 at 5.06.0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3870"/>
            <a:ext cx="9144000" cy="4216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400800" cy="20574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>
                <a:solidFill>
                  <a:schemeClr val="bg1"/>
                </a:solidFill>
              </a:rPr>
              <a:t>If you want to be a </a:t>
            </a:r>
            <a:r>
              <a:rPr lang="en-US" sz="4400" b="1" i="1" u="sng" dirty="0">
                <a:solidFill>
                  <a:srgbClr val="FFFF00"/>
                </a:solidFill>
              </a:rPr>
              <a:t>CEO</a:t>
            </a:r>
            <a:r>
              <a:rPr lang="en-US" sz="4400" dirty="0">
                <a:solidFill>
                  <a:schemeClr val="bg1"/>
                </a:solidFill>
              </a:rPr>
              <a:t>,</a:t>
            </a:r>
            <a:r>
              <a:rPr lang="en-US" sz="4400" b="1" i="1" u="sng" dirty="0">
                <a:solidFill>
                  <a:srgbClr val="FFCC00"/>
                </a:solidFill>
              </a:rPr>
              <a:t> </a:t>
            </a:r>
            <a:r>
              <a:rPr lang="en-US" sz="4400" dirty="0">
                <a:solidFill>
                  <a:schemeClr val="bg1"/>
                </a:solidFill>
              </a:rPr>
              <a:t>College President, 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96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bg1"/>
                </a:solidFill>
              </a:rPr>
              <a:t>www.musicedconsultants.net</a:t>
            </a:r>
            <a:r>
              <a:rPr lang="en-US" sz="2800" dirty="0">
                <a:solidFill>
                  <a:schemeClr val="bg1"/>
                </a:solidFill>
              </a:rPr>
              <a:t>/conference-</a:t>
            </a:r>
            <a:r>
              <a:rPr lang="en-US" sz="2800" dirty="0" err="1">
                <a:solidFill>
                  <a:schemeClr val="bg1"/>
                </a:solidFill>
              </a:rPr>
              <a:t>materials.html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7200" i="1" dirty="0">
                <a:solidFill>
                  <a:srgbClr val="FFFF00"/>
                </a:solidFill>
              </a:rPr>
              <a:t>TAKE MUSIC!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692" y="2057400"/>
            <a:ext cx="3549753" cy="236220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>
                <a:solidFill>
                  <a:schemeClr val="bg1"/>
                </a:solidFill>
              </a:rPr>
              <a:t>even a Rock Star,</a:t>
            </a:r>
            <a:endParaRPr kumimoji="0" lang="en-US" sz="4400" b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"/>
            <a:ext cx="9144000" cy="164505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The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000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of Staying in Music</a:t>
            </a:r>
            <a:br>
              <a:rPr lang="en-US" sz="4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>
                <a:solidFill>
                  <a:srgbClr val="E3A192"/>
                </a:solidFill>
                <a:ea typeface="ＭＳ Ｐゴシック" charset="-128"/>
                <a:cs typeface="ＭＳ Ｐゴシック" charset="-128"/>
              </a:rPr>
              <a:t>O</a:t>
            </a:r>
            <a:r>
              <a:rPr lang="en-US" sz="4800" dirty="0">
                <a:solidFill>
                  <a:schemeClr val="accent1">
                    <a:lumMod val="60000"/>
                    <a:lumOff val="40000"/>
                  </a:schemeClr>
                </a:solidFill>
                <a:ea typeface="ＭＳ Ｐゴシック" charset="-128"/>
                <a:cs typeface="ＭＳ Ｐゴシック" charset="-128"/>
              </a:rPr>
              <a:t>N-TIME GRADUATION RATES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867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>
                <a:solidFill>
                  <a:srgbClr val="E3A192"/>
                </a:solidFill>
                <a:latin typeface="+mj-lt"/>
                <a:cs typeface="Times New Roman"/>
              </a:rPr>
              <a:t>http://</a:t>
            </a:r>
            <a:r>
              <a:rPr lang="en-US" sz="3600" i="1" dirty="0" err="1">
                <a:solidFill>
                  <a:srgbClr val="E3A192"/>
                </a:solidFill>
                <a:latin typeface="+mj-lt"/>
                <a:cs typeface="Times New Roman"/>
              </a:rPr>
              <a:t>musicmakesus.org</a:t>
            </a:r>
            <a:r>
              <a:rPr lang="en-US" sz="3600" i="1" dirty="0">
                <a:solidFill>
                  <a:srgbClr val="E3A192"/>
                </a:solidFill>
                <a:latin typeface="+mj-lt"/>
                <a:cs typeface="Times New Roman"/>
              </a:rPr>
              <a:t>/resources/research</a:t>
            </a:r>
          </a:p>
        </p:txBody>
      </p:sp>
      <p:pic>
        <p:nvPicPr>
          <p:cNvPr id="5" name="Picture 4" descr="Screen Shot 2014-01-23 at 5.06.3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45055"/>
            <a:ext cx="9144000" cy="3987416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1009"/>
            <a:ext cx="9144000" cy="1693923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The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WHY</a:t>
            </a:r>
            <a:r>
              <a:rPr lang="en-US" sz="4000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of Staying in Music</a:t>
            </a:r>
            <a:br>
              <a:rPr lang="en-US" sz="4000" b="1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>
                <a:solidFill>
                  <a:schemeClr val="accent1">
                    <a:lumMod val="60000"/>
                    <a:lumOff val="40000"/>
                  </a:schemeClr>
                </a:solidFill>
                <a:ea typeface="ＭＳ Ｐゴシック" charset="-128"/>
                <a:cs typeface="ＭＳ Ｐゴシック" charset="-128"/>
              </a:rPr>
              <a:t>SUMMARY: What Was Learned?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0" y="51816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i="1" dirty="0">
                <a:solidFill>
                  <a:srgbClr val="E3A192"/>
                </a:solidFill>
                <a:cs typeface="Times New Roman"/>
              </a:rPr>
              <a:t>http://</a:t>
            </a:r>
            <a:r>
              <a:rPr lang="en-US" sz="3600" i="1" dirty="0" err="1">
                <a:solidFill>
                  <a:srgbClr val="E3A192"/>
                </a:solidFill>
                <a:cs typeface="Times New Roman"/>
              </a:rPr>
              <a:t>musicmakesus.org</a:t>
            </a:r>
            <a:r>
              <a:rPr lang="en-US" sz="3600" i="1" dirty="0">
                <a:solidFill>
                  <a:srgbClr val="E3A192"/>
                </a:solidFill>
                <a:cs typeface="Times New Roman"/>
              </a:rPr>
              <a:t>/resources/research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666530"/>
            <a:ext cx="8229600" cy="3099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“The</a:t>
            </a:r>
            <a:r>
              <a:rPr kumimoji="0" lang="en-US" sz="4800" b="1" i="1" u="none" strike="noStrike" kern="0" cap="none" spc="0" normalizeH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4800" b="1" i="1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more a student participates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i="1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i</a:t>
            </a:r>
            <a:r>
              <a:rPr kumimoji="0" lang="en-US" sz="4800" b="1" i="1" u="none" strike="noStrike" kern="0" cap="none" spc="0" normalizeH="0" baseline="0" noProof="0" dirty="0" err="1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n</a:t>
            </a:r>
            <a:r>
              <a:rPr kumimoji="0" lang="en-US" sz="4800" b="1" i="1" u="none" strike="noStrike" kern="0" cap="none" spc="0" normalizeH="0" noProof="0" dirty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music, the more positive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i="1" kern="0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t</a:t>
            </a:r>
            <a:r>
              <a:rPr lang="en-US" sz="4800" b="1" i="1" kern="0" baseline="0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hese benefits become.”</a:t>
            </a:r>
            <a:endParaRPr kumimoji="0" lang="en-US" sz="4800" b="1" i="1" u="none" strike="noStrike" kern="0" cap="none" spc="0" normalizeH="0" baseline="0" noProof="0" dirty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07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ric Phot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4400"/>
            <a:ext cx="9144001" cy="4712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1391804"/>
      </p:ext>
    </p:extLst>
  </p:cSld>
  <p:clrMapOvr>
    <a:masterClrMapping/>
  </p:clrMapOvr>
  <p:transition spd="slow" advClick="0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9-02-06 at 11.43.38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95" y="1060167"/>
            <a:ext cx="8598513" cy="4836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51F6E5-AC45-2D49-826D-E25AB6CD69DF}"/>
              </a:ext>
            </a:extLst>
          </p:cNvPr>
          <p:cNvSpPr txBox="1"/>
          <p:nvPr/>
        </p:nvSpPr>
        <p:spPr>
          <a:xfrm>
            <a:off x="0" y="145778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From: </a:t>
            </a:r>
            <a:r>
              <a:rPr lang="en-US" sz="3600" i="1" dirty="0"/>
              <a:t>Paradise Lost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5DF38D-F480-7D49-84BA-455923B61924}"/>
              </a:ext>
            </a:extLst>
          </p:cNvPr>
          <p:cNvSpPr txBox="1"/>
          <p:nvPr/>
        </p:nvSpPr>
        <p:spPr>
          <a:xfrm>
            <a:off x="0" y="6027407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Exstasis</a:t>
            </a:r>
            <a:r>
              <a:rPr lang="en-US" sz="3600" dirty="0"/>
              <a:t>: </a:t>
            </a:r>
            <a:r>
              <a:rPr lang="en-US" sz="3600" i="1" dirty="0"/>
              <a:t>All I Want to do is Fly</a:t>
            </a:r>
          </a:p>
          <a:p>
            <a:endParaRPr lang="en-US" sz="3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1479461"/>
      </p:ext>
    </p:extLst>
  </p:cSld>
  <p:clrMapOvr>
    <a:masterClrMapping/>
  </p:clrMapOvr>
  <p:transition spd="slow" advClick="0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PT Slide 4 Eric Whitacre's Virtual Choir 4 Fly to Paradise copy.mp4">
            <a:hlinkClick r:id="" action="ppaction://media"/>
          </p:cNvPr>
          <p:cNvPicPr>
            <a:picLocks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590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:mv="urn:schemas-microsoft-com:mac:vml"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60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a stage in front of a crowd&#10;&#10;Description automatically generated">
            <a:extLst>
              <a:ext uri="{FF2B5EF4-FFF2-40B4-BE49-F238E27FC236}">
                <a16:creationId xmlns:a16="http://schemas.microsoft.com/office/drawing/2014/main" id="{2368CAD0-9335-474A-A821-B0E5D655C8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490"/>
            <a:ext cx="9144000" cy="60900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335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:mv="urn:schemas-microsoft-com:mac:vml"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6579"/>
            <a:ext cx="9144000" cy="1802221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0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40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400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of Staying in Music</a:t>
            </a:r>
            <a:br>
              <a:rPr lang="en-US" sz="40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8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STRATEGIES TO BRIDGE THE GAP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33400" y="18288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4000" b="1" i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4000" b="1" i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66CC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09600" y="26670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Parents</a:t>
            </a:r>
            <a:r>
              <a:rPr lang="en-US" sz="4000" b="1" i="1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66CC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609600" y="35052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4000" b="1" i="1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66CC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09600" y="43434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HS/MS </a:t>
            </a:r>
            <a:r>
              <a:rPr lang="en-US" sz="4000" b="1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Principals</a:t>
            </a:r>
            <a:r>
              <a:rPr lang="en-US" sz="4000" b="1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66CC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09600" y="52578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4000" i="1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4000" b="1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Music Supervisors</a:t>
            </a:r>
            <a:r>
              <a:rPr lang="en-US" sz="4000" b="1" i="1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4000" i="1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600" i="1" kern="0" dirty="0">
              <a:solidFill>
                <a:srgbClr val="66CCFF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1821655"/>
            <a:ext cx="9144000" cy="967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1. Work more as one District-wide Faculty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with one Goal: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-11863" y="2637826"/>
            <a:ext cx="9144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i="1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To </a:t>
            </a:r>
            <a:r>
              <a:rPr lang="en-US" sz="5400" i="1" u="sng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ensure</a:t>
            </a:r>
            <a:r>
              <a:rPr lang="en-US" sz="5400" i="1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continued,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i="1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active music-making.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06833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  <a:p>
            <a:pPr algn="ctr"/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-11863" y="678648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Partner with Colleagues</a:t>
            </a:r>
            <a:endParaRPr lang="en-US" sz="4000" dirty="0">
              <a:solidFill>
                <a:srgbClr val="FFFF0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F38A30-ED44-7940-B389-B91389BCCEEE}"/>
              </a:ext>
            </a:extLst>
          </p:cNvPr>
          <p:cNvSpPr txBox="1"/>
          <p:nvPr/>
        </p:nvSpPr>
        <p:spPr>
          <a:xfrm>
            <a:off x="-11863" y="6043821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www.musicedconsultants.net</a:t>
            </a:r>
            <a:r>
              <a:rPr lang="en-US" sz="2400" dirty="0">
                <a:solidFill>
                  <a:schemeClr val="bg1"/>
                </a:solidFill>
              </a:rPr>
              <a:t>/conference-</a:t>
            </a:r>
            <a:r>
              <a:rPr lang="en-US" sz="2400" dirty="0" err="1">
                <a:solidFill>
                  <a:schemeClr val="bg1"/>
                </a:solidFill>
              </a:rPr>
              <a:t>materials.html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85562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437148" y="1102602"/>
            <a:ext cx="8229600" cy="215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2.	Establish a District-wide </a:t>
            </a:r>
            <a:r>
              <a:rPr lang="en-US" sz="32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Vision (Destination)</a:t>
            </a:r>
            <a:r>
              <a:rPr lang="en-US" sz="3200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Good Examples: (“We envision. . .”)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kern="0" noProof="0" dirty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437148" y="2786091"/>
            <a:ext cx="11963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i="1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					   . . .a world where </a:t>
            </a:r>
            <a:r>
              <a:rPr lang="en-US" sz="3200" b="1" i="1" u="sng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all</a:t>
            </a:r>
            <a:r>
              <a:rPr lang="en-US" sz="3200" i="1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i="1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 children grow up feeling safe, loved, and joyful.      </a:t>
            </a:r>
            <a:endParaRPr lang="en-US" sz="3200" i="1" kern="0" noProof="0" dirty="0">
              <a:solidFill>
                <a:srgbClr val="FFFF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626420" y="4214716"/>
            <a:ext cx="1289602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800" kern="0" dirty="0">
                <a:solidFill>
                  <a:schemeClr val="accent4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                                                         </a:t>
            </a:r>
            <a:r>
              <a:rPr lang="en-US" sz="2800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. . .</a:t>
            </a:r>
            <a:r>
              <a:rPr lang="en-US" sz="3200" i="1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great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b="1" i="1" u="sng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public</a:t>
            </a:r>
            <a:r>
              <a:rPr lang="en-US" sz="3200" b="1" i="1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200" i="1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schools for </a:t>
            </a:r>
            <a:r>
              <a:rPr lang="en-US" sz="3200" b="1" i="1" u="sng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all</a:t>
            </a:r>
            <a:r>
              <a:rPr lang="en-US" sz="3200" b="1" i="1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200" i="1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students.      </a:t>
            </a:r>
            <a:endParaRPr lang="en-US" sz="3200" i="1" kern="0" noProof="0" dirty="0">
              <a:solidFill>
                <a:srgbClr val="FFFF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631292" y="441889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B. National Education Association (NEA)</a:t>
            </a:r>
            <a:endParaRPr lang="en-US" sz="3200" kern="0" dirty="0">
              <a:solidFill>
                <a:srgbClr val="66CCFF"/>
              </a:solidFill>
              <a:latin typeface="+mj-lt"/>
              <a:ea typeface="ＭＳ Ｐゴシック" charset="-128"/>
              <a:cs typeface="ＭＳ Ｐゴシック" charset="-128"/>
            </a:endParaRP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kern="0" noProof="0" dirty="0">
              <a:solidFill>
                <a:schemeClr val="accent5">
                  <a:lumMod val="75000"/>
                </a:schemeClr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49360" y="2295667"/>
            <a:ext cx="611906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kern="0" dirty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  A. Life is Good T-Shirts</a:t>
            </a:r>
            <a:endParaRPr lang="en-US" sz="3200" i="1" kern="0" noProof="0" dirty="0">
              <a:solidFill>
                <a:srgbClr val="66CC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09900"/>
            <a:ext cx="9143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22761"/>
            <a:ext cx="914399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Partner with Colleagues</a:t>
            </a:r>
            <a:endParaRPr lang="en-US" sz="40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D12FA2-EB7B-BD44-B359-A67C703780C7}"/>
              </a:ext>
            </a:extLst>
          </p:cNvPr>
          <p:cNvSpPr txBox="1"/>
          <p:nvPr/>
        </p:nvSpPr>
        <p:spPr>
          <a:xfrm>
            <a:off x="33448" y="6004187"/>
            <a:ext cx="91105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www.musicedconsultants.net</a:t>
            </a:r>
            <a:r>
              <a:rPr lang="en-US" sz="2400" dirty="0">
                <a:solidFill>
                  <a:schemeClr val="bg1"/>
                </a:solidFill>
              </a:rPr>
              <a:t>/conference-</a:t>
            </a:r>
            <a:r>
              <a:rPr lang="en-US" sz="2400" dirty="0" err="1">
                <a:solidFill>
                  <a:schemeClr val="bg1"/>
                </a:solidFill>
              </a:rPr>
              <a:t>materials.html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0334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437148" y="1102602"/>
            <a:ext cx="8229600" cy="215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3.	Establish a District-wide </a:t>
            </a:r>
            <a:r>
              <a:rPr lang="en-US" sz="32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Mission (Purpose)</a:t>
            </a:r>
            <a:r>
              <a:rPr lang="en-US" sz="3200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Good Examples: (“We exist to. . .”)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kern="0" noProof="0" dirty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72501" y="2568028"/>
            <a:ext cx="11963400" cy="205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    </a:t>
            </a:r>
            <a:r>
              <a:rPr lang="en-US" sz="3200" i="1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. . .organize the world’s information</a:t>
            </a:r>
          </a:p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	and make it universally  accessible and useful.</a:t>
            </a:r>
          </a:p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i="1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     </a:t>
            </a:r>
            <a:endParaRPr lang="en-US" sz="3200" i="1" kern="0" noProof="0" dirty="0">
              <a:solidFill>
                <a:srgbClr val="FFFF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626420" y="4711958"/>
            <a:ext cx="1339673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                   </a:t>
            </a:r>
            <a:r>
              <a:rPr lang="en-US" sz="3200" i="1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. . .advance music education by </a:t>
            </a:r>
          </a:p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encouraging the studying and making of music </a:t>
            </a:r>
          </a:p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by all.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626420" y="4418894"/>
            <a:ext cx="822226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kern="0" noProof="0" dirty="0">
              <a:solidFill>
                <a:schemeClr val="accent5">
                  <a:lumMod val="75000"/>
                </a:schemeClr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37148" y="2283456"/>
            <a:ext cx="611906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kern="0" dirty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  A. Google</a:t>
            </a:r>
            <a:endParaRPr lang="en-US" sz="3200" i="1" kern="0" noProof="0" dirty="0">
              <a:solidFill>
                <a:srgbClr val="66CC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09900"/>
            <a:ext cx="9143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22761"/>
            <a:ext cx="914399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Partner with Colleagues</a:t>
            </a:r>
            <a:endParaRPr lang="en-US" sz="40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6420" y="4515906"/>
            <a:ext cx="457963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B. </a:t>
            </a:r>
            <a:r>
              <a:rPr lang="en-US" sz="3200" kern="0" dirty="0" err="1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NAfME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 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A0FF97-0619-FB4B-9E91-77CD3803F0D1}"/>
              </a:ext>
            </a:extLst>
          </p:cNvPr>
          <p:cNvSpPr txBox="1"/>
          <p:nvPr/>
        </p:nvSpPr>
        <p:spPr>
          <a:xfrm>
            <a:off x="-20051" y="6092168"/>
            <a:ext cx="91439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www.musicedconsultants.net</a:t>
            </a:r>
            <a:r>
              <a:rPr lang="en-US" sz="2400" dirty="0">
                <a:solidFill>
                  <a:schemeClr val="bg1"/>
                </a:solidFill>
              </a:rPr>
              <a:t>/conference-</a:t>
            </a:r>
            <a:r>
              <a:rPr lang="en-US" sz="2400" dirty="0" err="1">
                <a:solidFill>
                  <a:schemeClr val="bg1"/>
                </a:solidFill>
              </a:rPr>
              <a:t>materials.html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60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934200" cy="20574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>
                <a:solidFill>
                  <a:schemeClr val="bg1"/>
                </a:solidFill>
              </a:rPr>
              <a:t>If you want to be a </a:t>
            </a:r>
            <a:r>
              <a:rPr lang="en-US" sz="4400" dirty="0">
                <a:solidFill>
                  <a:srgbClr val="FFFFFF"/>
                </a:solidFill>
              </a:rPr>
              <a:t>CEO</a:t>
            </a:r>
            <a:r>
              <a:rPr lang="en-US" sz="4400" i="1" dirty="0">
                <a:solidFill>
                  <a:schemeClr val="bg1"/>
                </a:solidFill>
              </a:rPr>
              <a:t>, </a:t>
            </a:r>
            <a:r>
              <a:rPr lang="en-US" sz="4400" i="1" u="sng" dirty="0">
                <a:solidFill>
                  <a:srgbClr val="FFCC00"/>
                </a:solidFill>
              </a:rPr>
              <a:t> </a:t>
            </a:r>
            <a:r>
              <a:rPr lang="en-US" sz="4400" b="1" i="1" u="sng" dirty="0">
                <a:solidFill>
                  <a:srgbClr val="FFFF00"/>
                </a:solidFill>
              </a:rPr>
              <a:t>College Presiden</a:t>
            </a:r>
            <a:r>
              <a:rPr lang="en-US" sz="4400" i="1" u="sng" dirty="0">
                <a:solidFill>
                  <a:srgbClr val="FFFF00"/>
                </a:solidFill>
              </a:rPr>
              <a:t>t</a:t>
            </a:r>
            <a:r>
              <a:rPr lang="en-US" sz="4400" i="1" dirty="0">
                <a:solidFill>
                  <a:schemeClr val="bg1"/>
                </a:solidFill>
              </a:rPr>
              <a:t>, </a:t>
            </a:r>
            <a:r>
              <a:rPr lang="en-US" sz="4400" dirty="0">
                <a:solidFill>
                  <a:schemeClr val="bg1"/>
                </a:solidFill>
              </a:rPr>
              <a:t>or</a:t>
            </a:r>
            <a:r>
              <a:rPr lang="en-US" sz="4400" i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4462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bg1"/>
                </a:solidFill>
              </a:rPr>
              <a:t>www.musicedconsultants.net</a:t>
            </a:r>
            <a:r>
              <a:rPr lang="en-US" sz="2800" dirty="0">
                <a:solidFill>
                  <a:schemeClr val="bg1"/>
                </a:solidFill>
              </a:rPr>
              <a:t>/conference-</a:t>
            </a:r>
            <a:r>
              <a:rPr lang="en-US" sz="2800" dirty="0" err="1">
                <a:solidFill>
                  <a:schemeClr val="bg1"/>
                </a:solidFill>
              </a:rPr>
              <a:t>materials.html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7200" i="1" dirty="0">
                <a:solidFill>
                  <a:srgbClr val="FFFF00"/>
                </a:solidFill>
              </a:rPr>
              <a:t>TAKE MUSIC!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>
                <a:solidFill>
                  <a:schemeClr val="bg1"/>
                </a:solidFill>
              </a:rPr>
              <a:t>even a Rock Star,</a:t>
            </a:r>
            <a:endParaRPr kumimoji="0" lang="en-US" sz="4400" b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219200"/>
            <a:ext cx="2743200" cy="2515304"/>
          </a:xfrm>
          <a:prstGeom prst="rect">
            <a:avLst/>
          </a:prstGeom>
          <a:ln>
            <a:noFill/>
          </a:ln>
          <a:effectLst>
            <a:reflection stA="50000" endPos="75000" dist="12700" dir="5400000" sy="-100000" algn="bl" rotWithShape="0"/>
            <a:softEdge rad="11250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437148" y="1102602"/>
            <a:ext cx="8229600" cy="215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4.	Vision/Mission Ideas for your district’s</a:t>
            </a:r>
          </a:p>
          <a:p>
            <a:pPr marL="51435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     Music Education Program: </a:t>
            </a:r>
            <a:endParaRPr lang="en-US" sz="3200" kern="0" dirty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200" kern="0" noProof="0" dirty="0">
              <a:solidFill>
                <a:schemeClr val="accent4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66366" y="2568028"/>
            <a:ext cx="8641070" cy="205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                    </a:t>
            </a:r>
            <a:r>
              <a:rPr lang="en-US" sz="3200" i="1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We envision a </a:t>
            </a:r>
            <a:r>
              <a:rPr lang="en-US" sz="3200" b="1" i="1" u="sng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community </a:t>
            </a:r>
            <a:r>
              <a:rPr lang="en-US" sz="3200" i="1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where all</a:t>
            </a:r>
          </a:p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 children grow up experiencing the joy of </a:t>
            </a:r>
          </a:p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 active music-making</a:t>
            </a:r>
            <a:endParaRPr lang="en-US" sz="3200" i="1" kern="0" noProof="0" dirty="0">
              <a:solidFill>
                <a:srgbClr val="FFFF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626420" y="4876094"/>
            <a:ext cx="1339673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                   We exist to prepare all students for</a:t>
            </a:r>
          </a:p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fulfilling, life-long music-making experiences.</a:t>
            </a:r>
          </a:p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i="1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626420" y="4418894"/>
            <a:ext cx="822226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kern="0" noProof="0" dirty="0">
              <a:solidFill>
                <a:schemeClr val="accent5">
                  <a:lumMod val="75000"/>
                </a:schemeClr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37148" y="2283456"/>
            <a:ext cx="611906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200" kern="0" dirty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  A. Vision:</a:t>
            </a:r>
            <a:endParaRPr lang="en-US" sz="3200" i="1" kern="0" noProof="0" dirty="0">
              <a:solidFill>
                <a:srgbClr val="66CC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09900"/>
            <a:ext cx="9143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22761"/>
            <a:ext cx="914399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Partner with Colleagues</a:t>
            </a:r>
            <a:endParaRPr lang="en-US" sz="40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4208" y="4692929"/>
            <a:ext cx="443126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B. Mission: 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314A90-21BE-B945-A207-F5CC6D94DB25}"/>
              </a:ext>
            </a:extLst>
          </p:cNvPr>
          <p:cNvSpPr txBox="1"/>
          <p:nvPr/>
        </p:nvSpPr>
        <p:spPr>
          <a:xfrm>
            <a:off x="0" y="6034451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www.musicedconsultants.net</a:t>
            </a:r>
            <a:r>
              <a:rPr lang="en-US" sz="2400" dirty="0">
                <a:solidFill>
                  <a:schemeClr val="bg1"/>
                </a:solidFill>
              </a:rPr>
              <a:t>/conference-</a:t>
            </a:r>
            <a:r>
              <a:rPr lang="en-US" sz="2400" dirty="0" err="1">
                <a:solidFill>
                  <a:schemeClr val="bg1"/>
                </a:solidFill>
              </a:rPr>
              <a:t>materials.html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5206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437148" y="1102602"/>
            <a:ext cx="8229600" cy="215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5.	Extra Idea: How about a </a:t>
            </a:r>
            <a:r>
              <a:rPr lang="en-US" sz="32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Tag Line</a:t>
            </a:r>
            <a:r>
              <a:rPr lang="en-US" sz="32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? </a:t>
            </a:r>
          </a:p>
          <a:p>
            <a:pPr marL="51435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  Good example:</a:t>
            </a:r>
          </a:p>
          <a:p>
            <a:pPr marL="51435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kern="0" noProof="0" dirty="0">
              <a:solidFill>
                <a:schemeClr val="bg1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66366" y="2568028"/>
            <a:ext cx="8641070" cy="2051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lvl="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kern="0" dirty="0">
                <a:solidFill>
                  <a:srgbClr val="66CCFF"/>
                </a:solidFill>
                <a:latin typeface="Mistral"/>
                <a:ea typeface="ＭＳ Ｐゴシック" charset="-128"/>
                <a:cs typeface="Mistral"/>
              </a:rPr>
              <a:t>What happens in Vegas. . . 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626420" y="4418894"/>
            <a:ext cx="822226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kern="0" noProof="0" dirty="0">
              <a:solidFill>
                <a:schemeClr val="accent5">
                  <a:lumMod val="75000"/>
                </a:schemeClr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37148" y="2283456"/>
            <a:ext cx="611906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i="1" kern="0" noProof="0" dirty="0">
              <a:solidFill>
                <a:srgbClr val="66CC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09900"/>
            <a:ext cx="9143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22761"/>
            <a:ext cx="914399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Partner with Colleagues</a:t>
            </a:r>
            <a:endParaRPr lang="en-US" sz="40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E47A1D-498A-B047-AC38-E586C3870394}"/>
              </a:ext>
            </a:extLst>
          </p:cNvPr>
          <p:cNvSpPr txBox="1"/>
          <p:nvPr/>
        </p:nvSpPr>
        <p:spPr>
          <a:xfrm>
            <a:off x="0" y="600842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www.musicedconsultants.net</a:t>
            </a:r>
            <a:r>
              <a:rPr lang="en-US" sz="2400" dirty="0">
                <a:solidFill>
                  <a:schemeClr val="bg1"/>
                </a:solidFill>
              </a:rPr>
              <a:t>/conference-</a:t>
            </a:r>
            <a:r>
              <a:rPr lang="en-US" sz="2400" dirty="0" err="1">
                <a:solidFill>
                  <a:schemeClr val="bg1"/>
                </a:solidFill>
              </a:rPr>
              <a:t>materials.html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6691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626420" y="4418894"/>
            <a:ext cx="822226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kern="0" noProof="0" dirty="0">
              <a:solidFill>
                <a:schemeClr val="accent5">
                  <a:lumMod val="75000"/>
                </a:schemeClr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37148" y="2283456"/>
            <a:ext cx="611906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i="1" kern="0" noProof="0" dirty="0">
              <a:solidFill>
                <a:srgbClr val="66CC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09900"/>
            <a:ext cx="91439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22761"/>
            <a:ext cx="914399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Partner with Colleagues</a:t>
            </a:r>
            <a:endParaRPr lang="en-US" sz="40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pic>
        <p:nvPicPr>
          <p:cNvPr id="8" name="Picture 7" descr="Screen Shot 2015-05-14 at 10.05.38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220" y="1537776"/>
            <a:ext cx="6731747" cy="488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2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437148" y="1102602"/>
            <a:ext cx="8229600" cy="215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6.	Extra Idea: How about a </a:t>
            </a:r>
            <a:r>
              <a:rPr lang="en-US" sz="32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Tag Line</a:t>
            </a:r>
            <a:r>
              <a:rPr lang="en-US" sz="32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? </a:t>
            </a:r>
          </a:p>
          <a:p>
            <a:pPr marL="51435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  Good example:</a:t>
            </a:r>
          </a:p>
          <a:p>
            <a:pPr marL="51435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kern="0" noProof="0" dirty="0">
              <a:solidFill>
                <a:schemeClr val="bg1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626420" y="4418894"/>
            <a:ext cx="822226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kern="0" noProof="0" dirty="0">
              <a:solidFill>
                <a:schemeClr val="accent5">
                  <a:lumMod val="75000"/>
                </a:schemeClr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37148" y="2283456"/>
            <a:ext cx="611906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i="1" kern="0" noProof="0" dirty="0">
              <a:solidFill>
                <a:srgbClr val="66CC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09900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622761"/>
            <a:ext cx="914399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Partner with Colleagues</a:t>
            </a:r>
            <a:endParaRPr lang="en-US" sz="40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45338" y="2884455"/>
            <a:ext cx="679404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6000" kern="0" dirty="0">
                <a:solidFill>
                  <a:srgbClr val="66CCFF"/>
                </a:solidFill>
                <a:latin typeface="Mistral"/>
                <a:ea typeface="ＭＳ Ｐゴシック" charset="-128"/>
                <a:cs typeface="Mistral"/>
              </a:rPr>
              <a:t>What happens in Music. . . </a:t>
            </a:r>
          </a:p>
          <a:p>
            <a:endParaRPr lang="en-US" sz="6000" dirty="0"/>
          </a:p>
        </p:txBody>
      </p:sp>
      <p:sp>
        <p:nvSpPr>
          <p:cNvPr id="13" name="TextBox 12"/>
          <p:cNvSpPr txBox="1"/>
          <p:nvPr/>
        </p:nvSpPr>
        <p:spPr>
          <a:xfrm>
            <a:off x="945338" y="4151738"/>
            <a:ext cx="6802751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/>
            <a:r>
              <a:rPr lang="en-US" sz="8000" kern="0" dirty="0">
                <a:solidFill>
                  <a:srgbClr val="66CCFF"/>
                </a:solidFill>
                <a:latin typeface="Mistral"/>
                <a:ea typeface="ＭＳ Ｐゴシック" charset="-128"/>
                <a:cs typeface="Mistral"/>
              </a:rPr>
              <a:t>Lasts for a Lifetime!</a:t>
            </a:r>
          </a:p>
          <a:p>
            <a:endParaRPr lang="en-US" dirty="0">
              <a:solidFill>
                <a:srgbClr val="66CCFF"/>
              </a:solidFill>
            </a:endParaRP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1992CE-CA82-654A-83C1-9BE20C02DC8A}"/>
              </a:ext>
            </a:extLst>
          </p:cNvPr>
          <p:cNvSpPr txBox="1"/>
          <p:nvPr/>
        </p:nvSpPr>
        <p:spPr>
          <a:xfrm>
            <a:off x="14514" y="6037788"/>
            <a:ext cx="9143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www.musicedconsultants.net</a:t>
            </a:r>
            <a:r>
              <a:rPr lang="en-US" sz="2400" dirty="0">
                <a:solidFill>
                  <a:schemeClr val="bg1"/>
                </a:solidFill>
              </a:rPr>
              <a:t>/conference-</a:t>
            </a:r>
            <a:r>
              <a:rPr lang="en-US" sz="2400" dirty="0" err="1">
                <a:solidFill>
                  <a:schemeClr val="bg1"/>
                </a:solidFill>
              </a:rPr>
              <a:t>materials.html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365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265694" y="770242"/>
            <a:ext cx="8229600" cy="2152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7. More Ideas</a:t>
            </a:r>
          </a:p>
          <a:p>
            <a:pPr marL="514350" indent="-514350" defTabSz="914400" fontAlgn="base">
              <a:spcBef>
                <a:spcPct val="0"/>
              </a:spcBef>
              <a:spcAft>
                <a:spcPct val="0"/>
              </a:spcAft>
              <a:buAutoNum type="arabicPeriod" startAt="2"/>
              <a:defRPr/>
            </a:pPr>
            <a:endParaRPr lang="en-US" sz="3200" kern="0" noProof="0" dirty="0">
              <a:solidFill>
                <a:schemeClr val="bg1"/>
              </a:solidFill>
              <a:latin typeface="+mj-lt"/>
              <a:ea typeface="ＭＳ Ｐゴシック" charset="-128"/>
              <a:cs typeface="ＭＳ Ｐゴシック" charset="-128"/>
            </a:endParaRPr>
          </a:p>
          <a:p>
            <a:pPr marL="514350" indent="-514350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kern="0" noProof="0" dirty="0">
              <a:solidFill>
                <a:schemeClr val="bg1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444488" y="4418894"/>
            <a:ext cx="822226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kern="0" noProof="0" dirty="0">
              <a:solidFill>
                <a:schemeClr val="accent5">
                  <a:lumMod val="75000"/>
                </a:schemeClr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37148" y="2283456"/>
            <a:ext cx="611906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marR="0" lvl="0" indent="-5143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sz="3200" i="1" kern="0" noProof="0" dirty="0">
              <a:solidFill>
                <a:srgbClr val="66CC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09900"/>
            <a:ext cx="91439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622761"/>
            <a:ext cx="914399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Partner with Colleagues</a:t>
            </a:r>
            <a:endParaRPr lang="en-US" sz="40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37148" y="1946711"/>
            <a:ext cx="7744812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Arial"/>
              <a:buChar char="•"/>
            </a:pPr>
            <a:r>
              <a:rPr lang="en-US" sz="32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   Meet regularly as a district-wide Faculty to 	 establish goals and assess progress.</a:t>
            </a:r>
          </a:p>
          <a:p>
            <a:pPr lvl="0">
              <a:buFont typeface="Arial"/>
              <a:buChar char="•"/>
            </a:pPr>
            <a:r>
              <a:rPr lang="en-US" sz="32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   Plan performances/activities together</a:t>
            </a:r>
          </a:p>
          <a:p>
            <a:pPr marL="514350" lvl="0" indent="-514350">
              <a:buFont typeface="Arial"/>
              <a:buChar char="•"/>
            </a:pPr>
            <a:r>
              <a:rPr lang="en-US" sz="32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Conduct each other’s ensembles</a:t>
            </a:r>
          </a:p>
          <a:p>
            <a:pPr marL="514350" lvl="0" indent="-514350">
              <a:buFont typeface="Arial"/>
              <a:buChar char="•"/>
            </a:pPr>
            <a:r>
              <a:rPr lang="en-US" sz="32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Attend each other’s performances</a:t>
            </a:r>
          </a:p>
          <a:p>
            <a:pPr marL="514350" lvl="0" indent="-514350">
              <a:buFont typeface="Arial"/>
              <a:buChar char="•"/>
            </a:pPr>
            <a:r>
              <a:rPr lang="en-US" sz="32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Chaperone each other’s trips</a:t>
            </a:r>
          </a:p>
          <a:p>
            <a:pPr marL="514350" lvl="0" indent="-514350">
              <a:buFont typeface="Arial"/>
              <a:buChar char="•"/>
            </a:pPr>
            <a:r>
              <a:rPr lang="en-US" sz="32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Hang out with each other</a:t>
            </a:r>
          </a:p>
          <a:p>
            <a:pPr marL="514350" lvl="0" indent="-514350">
              <a:buFont typeface="Arial"/>
              <a:buChar char="•"/>
            </a:pPr>
            <a:r>
              <a:rPr lang="en-US" sz="32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Schedule “Switch Days” with each other</a:t>
            </a:r>
          </a:p>
          <a:p>
            <a:endParaRPr lang="en-US" dirty="0"/>
          </a:p>
        </p:txBody>
      </p:sp>
      <p:pic>
        <p:nvPicPr>
          <p:cNvPr id="10" name="Picture 9" descr="images.png"/>
          <p:cNvPicPr>
            <a:picLocks noChangeAspect="1"/>
          </p:cNvPicPr>
          <p:nvPr/>
        </p:nvPicPr>
        <p:blipFill>
          <a:blip r:embed="rId3">
            <a:alphaModFix amt="44000"/>
          </a:blip>
          <a:stretch>
            <a:fillRect/>
          </a:stretch>
        </p:blipFill>
        <p:spPr>
          <a:xfrm>
            <a:off x="2225796" y="1091933"/>
            <a:ext cx="4525789" cy="45257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7BD28C-72E0-A34B-A6C3-D709BFA1310C}"/>
              </a:ext>
            </a:extLst>
          </p:cNvPr>
          <p:cNvSpPr txBox="1"/>
          <p:nvPr/>
        </p:nvSpPr>
        <p:spPr>
          <a:xfrm>
            <a:off x="1" y="61356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</a:rPr>
              <a:t>www.musicedconsultants.net</a:t>
            </a:r>
            <a:r>
              <a:rPr lang="en-US" sz="2000" dirty="0">
                <a:solidFill>
                  <a:schemeClr val="bg1"/>
                </a:solidFill>
              </a:rPr>
              <a:t>/conference-</a:t>
            </a:r>
            <a:r>
              <a:rPr lang="en-US" sz="2000" dirty="0" err="1">
                <a:solidFill>
                  <a:schemeClr val="bg1"/>
                </a:solidFill>
              </a:rPr>
              <a:t>materials.html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7337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06830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" y="645438"/>
            <a:ext cx="91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8. Help Them See Their Futures</a:t>
            </a:r>
            <a:endParaRPr lang="en-US" sz="4000" dirty="0">
              <a:solidFill>
                <a:srgbClr val="FFFF00"/>
              </a:solidFill>
            </a:endParaRPr>
          </a:p>
          <a:p>
            <a:endParaRPr lang="en-US" dirty="0"/>
          </a:p>
        </p:txBody>
      </p:sp>
      <p:pic>
        <p:nvPicPr>
          <p:cNvPr id="9" name="Picture 8" descr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1" y="1474317"/>
            <a:ext cx="2027249" cy="2927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Diverse Trumpet:Trombone Student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2832" y="4413237"/>
            <a:ext cx="2063888" cy="2217333"/>
          </a:xfrm>
          <a:prstGeom prst="rect">
            <a:avLst/>
          </a:prstGeom>
        </p:spPr>
      </p:pic>
      <p:pic>
        <p:nvPicPr>
          <p:cNvPr id="15" name="Picture 14" descr="Screen Shot 2018-11-30 at 5.04.09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8932" y="3157562"/>
            <a:ext cx="2166871" cy="3483348"/>
          </a:xfrm>
          <a:prstGeom prst="rect">
            <a:avLst/>
          </a:prstGeom>
        </p:spPr>
      </p:pic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06119" y="3157562"/>
            <a:ext cx="2313352" cy="3509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6" descr="Screen Shot 2018-11-30 at 5.00.47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119" y="1470216"/>
            <a:ext cx="2313352" cy="2211344"/>
          </a:xfrm>
          <a:prstGeom prst="rect">
            <a:avLst/>
          </a:prstGeom>
        </p:spPr>
      </p:pic>
      <p:pic>
        <p:nvPicPr>
          <p:cNvPr id="18" name="Picture 17" descr="Screen Shot 2018-11-30 at 5.11.25 P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6721" y="1450039"/>
            <a:ext cx="2179082" cy="2152700"/>
          </a:xfrm>
          <a:prstGeom prst="rect">
            <a:avLst/>
          </a:prstGeom>
        </p:spPr>
      </p:pic>
      <p:pic>
        <p:nvPicPr>
          <p:cNvPr id="19" name="Picture 18" descr="Screen Shot 2018-11-30 at 5.12.39 PM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7773" y="2848428"/>
            <a:ext cx="3175213" cy="193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2189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1830"/>
            <a:ext cx="9144000" cy="7620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9. A Vision Board Photo is Worth </a:t>
            </a:r>
            <a:r>
              <a:rPr lang="en-US" sz="4000" b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1000 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Words!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79825" y="151257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971550" lvl="1" indent="-514350">
              <a:defRPr/>
            </a:pPr>
            <a:r>
              <a:rPr lang="en-US" sz="28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Elementary/middle </a:t>
            </a:r>
            <a:r>
              <a:rPr lang="en-US" sz="2800" u="sng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students </a:t>
            </a:r>
            <a:r>
              <a:rPr lang="en-US" sz="28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with the high school </a:t>
            </a:r>
          </a:p>
          <a:p>
            <a:pPr marL="971550" lvl="1" indent="-514350">
              <a:defRPr/>
            </a:pPr>
            <a:r>
              <a:rPr lang="en-US" sz="28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students at fun events/musical activities.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10388" y="256443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indent="-514350">
              <a:defRPr/>
            </a:pPr>
            <a:r>
              <a:rPr lang="en-US" sz="28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Elementary/middle </a:t>
            </a:r>
            <a:r>
              <a:rPr lang="en-US" sz="2800" u="sng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parents </a:t>
            </a:r>
            <a:r>
              <a:rPr lang="en-US" sz="28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with the high school </a:t>
            </a:r>
          </a:p>
          <a:p>
            <a:pPr marL="514350" indent="-514350">
              <a:defRPr/>
            </a:pPr>
            <a:r>
              <a:rPr lang="en-US" sz="28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parents at </a:t>
            </a:r>
            <a:r>
              <a:rPr lang="en-US" sz="28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fun events/musical activities</a:t>
            </a:r>
            <a:endParaRPr lang="en-US" sz="2800" kern="0" dirty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-154332" y="3732330"/>
            <a:ext cx="8633612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971550" lvl="1" indent="-514350">
              <a:defRPr/>
            </a:pPr>
            <a:r>
              <a:rPr lang="en-US" sz="28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  Elementary/middle/high school </a:t>
            </a:r>
            <a:r>
              <a:rPr lang="en-US" sz="2800" u="sng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directors </a:t>
            </a:r>
            <a:r>
              <a:rPr lang="en-US" sz="28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together at </a:t>
            </a:r>
            <a:r>
              <a:rPr lang="en-US" sz="28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fun events/musical activities.</a:t>
            </a:r>
            <a:endParaRPr lang="en-US" sz="2800" kern="0" dirty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320476" y="4977180"/>
            <a:ext cx="8764174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971550" lvl="1" indent="-514350">
              <a:defRPr/>
            </a:pPr>
            <a:r>
              <a:rPr lang="en-US" sz="28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Elementary/middle/high school </a:t>
            </a:r>
            <a:r>
              <a:rPr lang="en-US" sz="2800" u="sng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principals </a:t>
            </a:r>
            <a:r>
              <a:rPr lang="en-US" sz="28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together </a:t>
            </a:r>
          </a:p>
          <a:p>
            <a:pPr marL="971550" lvl="1" indent="-514350">
              <a:defRPr/>
            </a:pPr>
            <a:r>
              <a:rPr lang="en-US" sz="28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at fun events/musical activities.</a:t>
            </a:r>
            <a:endParaRPr lang="en-US" sz="2800" kern="0" dirty="0">
              <a:solidFill>
                <a:schemeClr val="bg1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61706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Educators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  <a:p>
            <a:endParaRPr lang="en-US" dirty="0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-344230" y="527612"/>
            <a:ext cx="948823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14350" indent="-514350">
              <a:defRPr/>
            </a:pPr>
            <a:r>
              <a:rPr lang="en-US" sz="28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    Include lots of photos of:</a:t>
            </a:r>
            <a:endParaRPr lang="en-US" sz="2800" kern="0" dirty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519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/>
      <p:bldP spid="12" grpId="0"/>
      <p:bldP spid="1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8383"/>
            <a:ext cx="9144000" cy="988011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Parents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b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</a:br>
            <a:br>
              <a:rPr lang="en-US" sz="32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3200" b="1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" name="Picture 1" descr="Screen Shot 2018-02-01 at 8.09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4547"/>
            <a:ext cx="8752114" cy="328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382101-13D2-364A-9161-A18E907658A3}"/>
              </a:ext>
            </a:extLst>
          </p:cNvPr>
          <p:cNvSpPr txBox="1"/>
          <p:nvPr/>
        </p:nvSpPr>
        <p:spPr>
          <a:xfrm>
            <a:off x="0" y="600891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www.musicedconsultants.net</a:t>
            </a:r>
            <a:r>
              <a:rPr lang="en-US" sz="2400" dirty="0">
                <a:solidFill>
                  <a:schemeClr val="bg1"/>
                </a:solidFill>
              </a:rPr>
              <a:t>/conference-</a:t>
            </a:r>
            <a:r>
              <a:rPr lang="en-US" sz="2400" dirty="0" err="1">
                <a:solidFill>
                  <a:schemeClr val="bg1"/>
                </a:solidFill>
              </a:rPr>
              <a:t>materials.html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A2825E-AF47-9A4B-B811-8A23E54ED277}"/>
              </a:ext>
            </a:extLst>
          </p:cNvPr>
          <p:cNvSpPr txBox="1"/>
          <p:nvPr/>
        </p:nvSpPr>
        <p:spPr>
          <a:xfrm>
            <a:off x="1377023" y="842522"/>
            <a:ext cx="63899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1. Have </a:t>
            </a:r>
            <a:r>
              <a:rPr lang="en-US" sz="4000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Parents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Teach Parents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675181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73772"/>
            <a:ext cx="9144000" cy="126114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Parents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b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</a:br>
            <a:br>
              <a:rPr lang="en-US" sz="32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3200" b="1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" name="Picture 2" descr="Screen Shot 2018-02-01 at 8.11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54" y="1498548"/>
            <a:ext cx="8304542" cy="636902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7FDAD3-E38B-C947-BF5E-DB5F7AC281D3}"/>
              </a:ext>
            </a:extLst>
          </p:cNvPr>
          <p:cNvSpPr txBox="1"/>
          <p:nvPr/>
        </p:nvSpPr>
        <p:spPr>
          <a:xfrm>
            <a:off x="0" y="590086"/>
            <a:ext cx="9143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1. Have </a:t>
            </a:r>
            <a:r>
              <a:rPr lang="en-US" sz="4000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Parents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Teach Parents</a:t>
            </a:r>
            <a:endParaRPr lang="en-US" sz="4000" dirty="0"/>
          </a:p>
          <a:p>
            <a:pPr algn="ctr"/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024025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-1" y="-223477"/>
            <a:ext cx="9144000" cy="12192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Parents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200" b="1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" name="Picture 1" descr="Screen Shot 2018-02-01 at 8.17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2798"/>
            <a:ext cx="9144000" cy="30611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269811-4124-8243-A354-B66F029405E6}"/>
              </a:ext>
            </a:extLst>
          </p:cNvPr>
          <p:cNvSpPr txBox="1"/>
          <p:nvPr/>
        </p:nvSpPr>
        <p:spPr>
          <a:xfrm>
            <a:off x="0" y="6008914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www.musicedconsultants.net</a:t>
            </a:r>
            <a:r>
              <a:rPr lang="en-US" sz="2400" dirty="0">
                <a:solidFill>
                  <a:schemeClr val="bg1"/>
                </a:solidFill>
              </a:rPr>
              <a:t>/conference-</a:t>
            </a:r>
            <a:r>
              <a:rPr lang="en-US" sz="2400" dirty="0" err="1">
                <a:solidFill>
                  <a:schemeClr val="bg1"/>
                </a:solidFill>
              </a:rPr>
              <a:t>materials.html</a:t>
            </a:r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B19842-7E27-614B-854B-DC6CE1881C07}"/>
              </a:ext>
            </a:extLst>
          </p:cNvPr>
          <p:cNvSpPr txBox="1"/>
          <p:nvPr/>
        </p:nvSpPr>
        <p:spPr>
          <a:xfrm>
            <a:off x="-1" y="64178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1. Have </a:t>
            </a:r>
            <a:r>
              <a:rPr lang="en-US" sz="4000" u="sng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Parents</a:t>
            </a: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Teach Parents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00286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THE MESSAGE IS.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38200"/>
            <a:ext cx="6629400" cy="20574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400" dirty="0">
                <a:solidFill>
                  <a:schemeClr val="bg1"/>
                </a:solidFill>
              </a:rPr>
              <a:t>If you want to be a </a:t>
            </a:r>
            <a:r>
              <a:rPr lang="en-US" sz="4400" dirty="0">
                <a:solidFill>
                  <a:srgbClr val="FFFFFF"/>
                </a:solidFill>
              </a:rPr>
              <a:t>CEO</a:t>
            </a:r>
            <a:r>
              <a:rPr lang="en-US" sz="4400" dirty="0">
                <a:solidFill>
                  <a:schemeClr val="bg1"/>
                </a:solidFill>
              </a:rPr>
              <a:t>, </a:t>
            </a:r>
            <a:r>
              <a:rPr lang="en-US" sz="4400" dirty="0">
                <a:solidFill>
                  <a:srgbClr val="FFFFFF"/>
                </a:solidFill>
              </a:rPr>
              <a:t>College President,</a:t>
            </a:r>
            <a:r>
              <a:rPr lang="en-US" sz="4400" dirty="0">
                <a:solidFill>
                  <a:schemeClr val="bg1"/>
                </a:solidFill>
              </a:rPr>
              <a:t> 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bg1"/>
                </a:solidFill>
              </a:rPr>
              <a:t>www.musicedconsultants.net</a:t>
            </a:r>
            <a:r>
              <a:rPr lang="en-US" sz="2800" dirty="0">
                <a:solidFill>
                  <a:schemeClr val="bg1"/>
                </a:solidFill>
              </a:rPr>
              <a:t>/conference-</a:t>
            </a:r>
            <a:r>
              <a:rPr lang="en-US" sz="2800" dirty="0" err="1">
                <a:solidFill>
                  <a:schemeClr val="bg1"/>
                </a:solidFill>
              </a:rPr>
              <a:t>materials.html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0" y="373380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algn="ctr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7200" i="1" dirty="0">
                <a:solidFill>
                  <a:srgbClr val="FFFF00"/>
                </a:solidFill>
              </a:rPr>
              <a:t>TAKE MUSIC!</a:t>
            </a: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0" y="2895600"/>
            <a:ext cx="59436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342900" lv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ts val="1200"/>
              </a:spcAft>
            </a:pPr>
            <a:r>
              <a:rPr lang="en-US" sz="4400" dirty="0">
                <a:solidFill>
                  <a:schemeClr val="bg1"/>
                </a:solidFill>
              </a:rPr>
              <a:t>even a </a:t>
            </a:r>
            <a:r>
              <a:rPr lang="en-US" sz="4400" b="1" i="1" u="sng" dirty="0">
                <a:solidFill>
                  <a:srgbClr val="FFFF00"/>
                </a:solidFill>
              </a:rPr>
              <a:t>Rock Star</a:t>
            </a:r>
            <a:r>
              <a:rPr lang="en-US" sz="4400" i="1" dirty="0">
                <a:solidFill>
                  <a:schemeClr val="bg1"/>
                </a:solidFill>
              </a:rPr>
              <a:t>, </a:t>
            </a:r>
            <a:endParaRPr kumimoji="0" lang="en-US" sz="4400" b="0" i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 descr="Screen Shot 2015-12-04 at 10.04.5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1828800"/>
            <a:ext cx="513052" cy="1143000"/>
          </a:xfrm>
          <a:prstGeom prst="rect">
            <a:avLst/>
          </a:prstGeom>
        </p:spPr>
      </p:pic>
      <p:pic>
        <p:nvPicPr>
          <p:cNvPr id="13" name="Picture 12" descr="Screen Shot 2015-12-04 at 10.04.5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1981200"/>
            <a:ext cx="381000" cy="1143000"/>
          </a:xfrm>
          <a:prstGeom prst="rect">
            <a:avLst/>
          </a:prstGeom>
        </p:spPr>
      </p:pic>
      <p:pic>
        <p:nvPicPr>
          <p:cNvPr id="14" name="Picture 13" descr="Screen Shot 2015-12-04 at 10.04.55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3581400"/>
            <a:ext cx="381000" cy="1143000"/>
          </a:xfrm>
          <a:prstGeom prst="rect">
            <a:avLst/>
          </a:prstGeom>
        </p:spPr>
      </p:pic>
      <p:pic>
        <p:nvPicPr>
          <p:cNvPr id="17" name="Picture 16" descr="Rock St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914400"/>
            <a:ext cx="3581400" cy="3472873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pic>
        <p:nvPicPr>
          <p:cNvPr id="18" name="Picture 17" descr="Black Box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4340557"/>
            <a:ext cx="1066800" cy="155243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-114301" y="306612"/>
            <a:ext cx="9143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sz="40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endParaRPr lang="en-US" sz="4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C1BEEB-22BD-4E42-A9ED-055669C45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08211"/>
            <a:ext cx="5410200" cy="6477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6B8744-CA30-9E44-A210-5ACED4EF7162}"/>
              </a:ext>
            </a:extLst>
          </p:cNvPr>
          <p:cNvSpPr txBox="1"/>
          <p:nvPr/>
        </p:nvSpPr>
        <p:spPr>
          <a:xfrm>
            <a:off x="214372" y="1001222"/>
            <a:ext cx="42814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2. Engage with </a:t>
            </a:r>
          </a:p>
          <a:p>
            <a:r>
              <a:rPr lang="en-US" sz="4000" i="1" u="sng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Prospective</a:t>
            </a:r>
            <a:r>
              <a:rPr lang="en-US" sz="4000" dirty="0">
                <a:solidFill>
                  <a:srgbClr val="FFFF00"/>
                </a:solidFill>
                <a:latin typeface="+mn-lt"/>
                <a:ea typeface="ＭＳ Ｐゴシック" charset="-128"/>
                <a:cs typeface="ＭＳ Ｐゴシック" charset="-128"/>
              </a:rPr>
              <a:t> Parents</a:t>
            </a:r>
            <a:endParaRPr lang="en-US" sz="4000" dirty="0"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5BC9BB-DF9F-AF4C-80E9-16DFF801C2ED}"/>
              </a:ext>
            </a:extLst>
          </p:cNvPr>
          <p:cNvSpPr txBox="1"/>
          <p:nvPr/>
        </p:nvSpPr>
        <p:spPr>
          <a:xfrm>
            <a:off x="214372" y="4023809"/>
            <a:ext cx="3429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latin typeface="+mn-lt"/>
              </a:rPr>
              <a:t>Provide advocacy </a:t>
            </a:r>
          </a:p>
          <a:p>
            <a:pPr algn="r"/>
            <a:r>
              <a:rPr lang="en-US" sz="3600" dirty="0">
                <a:solidFill>
                  <a:schemeClr val="bg1"/>
                </a:solidFill>
                <a:latin typeface="+mn-lt"/>
              </a:rPr>
              <a:t>information </a:t>
            </a:r>
            <a:r>
              <a:rPr lang="en-US" sz="3600" i="1" dirty="0">
                <a:solidFill>
                  <a:schemeClr val="bg1"/>
                </a:solidFill>
                <a:latin typeface="+mn-lt"/>
              </a:rPr>
              <a:t>– </a:t>
            </a:r>
          </a:p>
          <a:p>
            <a:pPr algn="r"/>
            <a:r>
              <a:rPr lang="en-US" sz="3600" i="1" dirty="0">
                <a:solidFill>
                  <a:schemeClr val="bg1"/>
                </a:solidFill>
                <a:latin typeface="+mn-lt"/>
              </a:rPr>
              <a:t>and teasers?</a:t>
            </a:r>
          </a:p>
          <a:p>
            <a:endParaRPr lang="en-US" sz="3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FF501E-85D6-0A4D-8029-A62F09715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082799"/>
            <a:ext cx="3314699" cy="584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20B8B76-435F-E544-8515-31D7B1E9EC5D}"/>
              </a:ext>
            </a:extLst>
          </p:cNvPr>
          <p:cNvSpPr txBox="1"/>
          <p:nvPr/>
        </p:nvSpPr>
        <p:spPr>
          <a:xfrm>
            <a:off x="6096000" y="2244266"/>
            <a:ext cx="29336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+mn-lt"/>
              </a:rPr>
              <a:t>Can </a:t>
            </a:r>
            <a:r>
              <a:rPr lang="en-US" sz="2000" u="sng" dirty="0">
                <a:solidFill>
                  <a:srgbClr val="FFFF00"/>
                </a:solidFill>
                <a:latin typeface="+mn-lt"/>
              </a:rPr>
              <a:t>your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 child read this?  </a:t>
            </a:r>
          </a:p>
          <a:p>
            <a:r>
              <a:rPr lang="en-US" sz="2000" dirty="0">
                <a:solidFill>
                  <a:srgbClr val="FFFF00"/>
                </a:solidFill>
                <a:latin typeface="+mn-lt"/>
              </a:rPr>
              <a:t>We can help change your</a:t>
            </a:r>
          </a:p>
          <a:p>
            <a:r>
              <a:rPr lang="en-US" sz="2000" dirty="0">
                <a:solidFill>
                  <a:srgbClr val="FFFF00"/>
                </a:solidFill>
                <a:latin typeface="+mn-lt"/>
              </a:rPr>
              <a:t>child’s future!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216846-5E52-9F44-BC1A-8E05FB9E978D}"/>
              </a:ext>
            </a:extLst>
          </p:cNvPr>
          <p:cNvSpPr txBox="1"/>
          <p:nvPr/>
        </p:nvSpPr>
        <p:spPr>
          <a:xfrm>
            <a:off x="6858000" y="3285666"/>
            <a:ext cx="20660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200" i="1" dirty="0">
                <a:solidFill>
                  <a:srgbClr val="FFFF00"/>
                </a:solidFill>
                <a:latin typeface="+mn-lt"/>
              </a:rPr>
              <a:t>Sign up for </a:t>
            </a:r>
          </a:p>
          <a:p>
            <a:pPr algn="r"/>
            <a:r>
              <a:rPr lang="en-US" sz="3200" i="1" dirty="0">
                <a:solidFill>
                  <a:srgbClr val="FFFF00"/>
                </a:solidFill>
                <a:latin typeface="+mn-lt"/>
              </a:rPr>
              <a:t>Music!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EF34C0-6567-1C4C-A3B6-BAA13BC25D41}"/>
              </a:ext>
            </a:extLst>
          </p:cNvPr>
          <p:cNvSpPr txBox="1"/>
          <p:nvPr/>
        </p:nvSpPr>
        <p:spPr>
          <a:xfrm>
            <a:off x="0" y="32646"/>
            <a:ext cx="9143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Parents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4AEF5C-3386-7B42-8DA0-7A260FA78D3B}"/>
              </a:ext>
            </a:extLst>
          </p:cNvPr>
          <p:cNvSpPr txBox="1"/>
          <p:nvPr/>
        </p:nvSpPr>
        <p:spPr>
          <a:xfrm>
            <a:off x="100070" y="2597154"/>
            <a:ext cx="32994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</a:rPr>
              <a:t>Share their own stories.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402984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342493"/>
            <a:ext cx="9143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sz="32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Parents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FFED72-E9D5-B647-8E1A-26ECF6585E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035" y="1574183"/>
            <a:ext cx="7019925" cy="4679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02BBD6-FE72-5242-A91D-5103CB641524}"/>
              </a:ext>
            </a:extLst>
          </p:cNvPr>
          <p:cNvSpPr txBox="1"/>
          <p:nvPr/>
        </p:nvSpPr>
        <p:spPr>
          <a:xfrm>
            <a:off x="-1" y="1393940"/>
            <a:ext cx="91439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Students don’t quit </a:t>
            </a:r>
            <a:r>
              <a:rPr lang="en-US" sz="3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if their parents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remain involved </a:t>
            </a:r>
            <a:r>
              <a:rPr lang="en-US" sz="3600" u="sng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ACTIVELY</a:t>
            </a:r>
            <a:r>
              <a:rPr lang="en-US" sz="36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36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in the program!</a:t>
            </a:r>
          </a:p>
          <a:p>
            <a:pPr algn="ctr"/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0C4EF6-855E-4A47-8DD1-4EF158D9261E}"/>
              </a:ext>
            </a:extLst>
          </p:cNvPr>
          <p:cNvSpPr txBox="1"/>
          <p:nvPr/>
        </p:nvSpPr>
        <p:spPr>
          <a:xfrm>
            <a:off x="0" y="819896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n-lt"/>
              </a:rPr>
              <a:t>3. Let them Help—They </a:t>
            </a:r>
            <a:r>
              <a:rPr lang="en-US" sz="3600" u="sng" dirty="0">
                <a:solidFill>
                  <a:srgbClr val="FFFF00"/>
                </a:solidFill>
                <a:latin typeface="+mn-lt"/>
              </a:rPr>
              <a:t>want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 to help!</a:t>
            </a:r>
          </a:p>
        </p:txBody>
      </p:sp>
    </p:spTree>
    <p:extLst>
      <p:ext uri="{BB962C8B-B14F-4D97-AF65-F5344CB8AC3E}">
        <p14:creationId xmlns:p14="http://schemas.microsoft.com/office/powerpoint/2010/main" val="8712843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342493"/>
            <a:ext cx="9143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sz="32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Parents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0C4EF6-855E-4A47-8DD1-4EF158D9261E}"/>
              </a:ext>
            </a:extLst>
          </p:cNvPr>
          <p:cNvSpPr txBox="1"/>
          <p:nvPr/>
        </p:nvSpPr>
        <p:spPr>
          <a:xfrm>
            <a:off x="0" y="819896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+mn-lt"/>
              </a:rPr>
              <a:t>4. Have them “Walk in their Students’ Shoes”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3D956D-E45B-EC46-A5C1-C093C65B2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982549"/>
            <a:ext cx="9144000" cy="373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022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342493"/>
            <a:ext cx="9143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sz="32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Parents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0C4EF6-855E-4A47-8DD1-4EF158D9261E}"/>
              </a:ext>
            </a:extLst>
          </p:cNvPr>
          <p:cNvSpPr txBox="1"/>
          <p:nvPr/>
        </p:nvSpPr>
        <p:spPr>
          <a:xfrm>
            <a:off x="0" y="819896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+mn-lt"/>
              </a:rPr>
              <a:t>4. Have them “Walk in their Students’ Shoes”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CC4EFC-2C42-684C-9C7C-184C8B36C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9143"/>
            <a:ext cx="9144000" cy="518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819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-342493"/>
            <a:ext cx="9143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sz="3200" b="1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Parents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0C4EF6-855E-4A47-8DD1-4EF158D9261E}"/>
              </a:ext>
            </a:extLst>
          </p:cNvPr>
          <p:cNvSpPr txBox="1"/>
          <p:nvPr/>
        </p:nvSpPr>
        <p:spPr>
          <a:xfrm>
            <a:off x="0" y="819896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+mn-lt"/>
              </a:rPr>
              <a:t>4. Have them “Walk in their Students’ Shoes”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6E03FE-2B9D-2346-A2B0-2CEAC52B5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2316"/>
            <a:ext cx="9144000" cy="438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52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6560"/>
            <a:ext cx="9144000" cy="1295400"/>
          </a:xfrm>
        </p:spPr>
        <p:txBody>
          <a:bodyPr>
            <a:normAutofit/>
          </a:bodyPr>
          <a:lstStyle/>
          <a:p>
            <a:pPr lvl="0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Parents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b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</a:br>
            <a:endParaRPr lang="en-US" sz="32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04372" y="4615544"/>
            <a:ext cx="8229600" cy="2340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c. Always work on community-building—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k</a:t>
            </a:r>
            <a:r>
              <a:rPr lang="en-US" sz="3600" kern="0" noProof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eep</a:t>
            </a: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what’s best for the students at the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center of all decision-making.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04858" y="3128421"/>
            <a:ext cx="8610600" cy="1185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b. Give big jobs to a few and small jobs to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many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2159593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R="0" lvl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a. Structure the Parent Organization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8541" y="399248"/>
            <a:ext cx="9143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sz="4000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5. Promote Parent Leadership!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1698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6560"/>
            <a:ext cx="9144000" cy="1295400"/>
          </a:xfrm>
        </p:spPr>
        <p:txBody>
          <a:bodyPr>
            <a:normAutofit/>
          </a:bodyPr>
          <a:lstStyle/>
          <a:p>
            <a:pPr lvl="0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Parents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b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</a:br>
            <a:endParaRPr lang="en-US" sz="32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04858" y="4653379"/>
            <a:ext cx="8610600" cy="1931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f. Host MS/ES parent meetings at the high     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   school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2007261"/>
            <a:ext cx="8610600" cy="1764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d. </a:t>
            </a: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Schedule a VIP Parent Night at a joint     </a:t>
            </a:r>
          </a:p>
          <a:p>
            <a:pPr marL="742950" lvl="0" indent="-7429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   concert/halftime show performance</a:t>
            </a:r>
            <a:endParaRPr lang="en-US" sz="3600" kern="0" noProof="0" dirty="0">
              <a:solidFill>
                <a:schemeClr val="bg1"/>
              </a:solidFill>
              <a:latin typeface="+mj-lt"/>
              <a:ea typeface="ＭＳ Ｐゴシック" charset="-128"/>
              <a:cs typeface="ＭＳ Ｐゴシック" charset="-128"/>
            </a:endParaRP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28541" y="399248"/>
            <a:ext cx="9143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US" sz="4000" dirty="0">
                <a:solidFill>
                  <a:srgbClr val="CD0000"/>
                </a:solidFill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5. Promote Parent Leadership!</a:t>
            </a:r>
            <a:endParaRPr lang="en-US" sz="4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E7E1E4-06A5-2047-B3F9-71F9D75C3A40}"/>
              </a:ext>
            </a:extLst>
          </p:cNvPr>
          <p:cNvSpPr txBox="1"/>
          <p:nvPr/>
        </p:nvSpPr>
        <p:spPr>
          <a:xfrm>
            <a:off x="504858" y="3360792"/>
            <a:ext cx="698781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e. Mentor parent leaders of feeder   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    programs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791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2570"/>
            <a:ext cx="9144000" cy="12192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b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</a:br>
            <a:endParaRPr lang="en-US" sz="32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66700" y="945487"/>
            <a:ext cx="8610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indent="-742950">
              <a:defRPr/>
            </a:pPr>
            <a:r>
              <a:rPr lang="en-US" sz="36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1.   Serve as “</a:t>
            </a:r>
            <a:r>
              <a:rPr lang="en-US" sz="36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Intern Instructors” for </a:t>
            </a:r>
            <a:r>
              <a:rPr lang="en-US" sz="3600" b="1" u="sng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FREE </a:t>
            </a:r>
            <a:r>
              <a:rPr lang="en-US" sz="36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Summer </a:t>
            </a:r>
            <a:r>
              <a:rPr lang="en-US" sz="36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Lesson Program for beginning </a:t>
            </a:r>
            <a:r>
              <a:rPr lang="en-US" sz="3600" kern="0" dirty="0" err="1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tudents</a:t>
            </a:r>
            <a:r>
              <a:rPr lang="en-US" sz="36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.</a:t>
            </a:r>
          </a:p>
        </p:txBody>
      </p:sp>
      <p:pic>
        <p:nvPicPr>
          <p:cNvPr id="14" name="Picture 13" descr="cello_20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632" y="2698087"/>
            <a:ext cx="4982736" cy="3737052"/>
          </a:xfrm>
          <a:prstGeom prst="rect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20506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b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</a:br>
            <a:endParaRPr kumimoji="0" lang="en-US" sz="3200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946643"/>
            <a:ext cx="8610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indent="-742950">
              <a:defRPr/>
            </a:pPr>
            <a:r>
              <a:rPr lang="en-US" sz="3600" kern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1.   Serve as “</a:t>
            </a:r>
            <a:r>
              <a:rPr lang="en-US" sz="3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Intern Instructors” for </a:t>
            </a:r>
            <a:r>
              <a:rPr lang="en-US" sz="3600" u="sng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FREE</a:t>
            </a:r>
            <a:r>
              <a:rPr lang="en-US" sz="3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 Summer </a:t>
            </a:r>
            <a:r>
              <a:rPr lang="en-US" sz="3600" kern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Lesson Program for beginning (at-risk) </a:t>
            </a:r>
            <a:r>
              <a:rPr lang="en-US" sz="36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tudents</a:t>
            </a:r>
            <a:r>
              <a:rPr lang="en-US" sz="3600" kern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.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81000" y="3075907"/>
            <a:ext cx="8610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US" sz="36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2</a:t>
            </a:r>
            <a:r>
              <a:rPr lang="en-US" sz="36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.   </a:t>
            </a: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Participate </a:t>
            </a:r>
            <a:r>
              <a:rPr lang="en-US" sz="3600" i="1" u="sng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ACTIVELY</a:t>
            </a:r>
            <a:r>
              <a:rPr lang="en-US" sz="3600" i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in ALL retention</a:t>
            </a:r>
          </a:p>
          <a:p>
            <a:pPr lvl="0">
              <a:defRPr/>
            </a:pP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     efforts – give </a:t>
            </a:r>
            <a:r>
              <a:rPr lang="en-US" sz="36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“</a:t>
            </a:r>
            <a:r>
              <a:rPr lang="en-US" sz="3600" kern="0" dirty="0" err="1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testamonials</a:t>
            </a:r>
            <a:r>
              <a:rPr lang="en-US" sz="36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.”</a:t>
            </a:r>
          </a:p>
          <a:p>
            <a:pPr marL="742950" indent="-742950">
              <a:defRPr/>
            </a:pPr>
            <a:endParaRPr lang="en-US" sz="3600" kern="0" noProof="0" dirty="0">
              <a:solidFill>
                <a:schemeClr val="accent5">
                  <a:lumMod val="75000"/>
                </a:schemeClr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9235"/>
            <a:ext cx="9144000" cy="1219200"/>
          </a:xfrm>
        </p:spPr>
        <p:txBody>
          <a:bodyPr>
            <a:normAutofit/>
          </a:bodyPr>
          <a:lstStyle/>
          <a:p>
            <a:pPr lvl="0" defTabSz="914400" fontAlgn="base">
              <a:spcAft>
                <a:spcPct val="0"/>
              </a:spcAft>
              <a:defRPr/>
            </a:pP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b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</a:br>
            <a:endParaRPr lang="en-US" sz="3200" i="1" kern="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92567" y="3780630"/>
            <a:ext cx="8763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3. 	</a:t>
            </a:r>
            <a:r>
              <a:rPr lang="en-US" sz="3600" kern="0" noProof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Remain engaged </a:t>
            </a:r>
            <a:r>
              <a:rPr lang="en-US" sz="36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with former programs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90500" y="2314350"/>
            <a:ext cx="8763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2. 	Participate ACTIVELY in ALL recruitment 	</a:t>
            </a:r>
            <a:r>
              <a:rPr lang="en-US" sz="36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e</a:t>
            </a:r>
            <a:r>
              <a:rPr lang="en-US" sz="3600" kern="0" noProof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fforts</a:t>
            </a:r>
            <a:r>
              <a:rPr lang="en-US" sz="3600" kern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 – give 	“testimonials”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90500" y="1027835"/>
            <a:ext cx="876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kern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 Serve as “</a:t>
            </a:r>
            <a:r>
              <a:rPr lang="en-US" sz="3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Intern Instructors” for Summer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	 </a:t>
            </a:r>
            <a:r>
              <a:rPr lang="en-US" sz="3600" kern="0" noProof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Lesson Program for beginning </a:t>
            </a:r>
            <a:r>
              <a:rPr lang="en-US" sz="36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ＭＳ Ｐゴシック" charset="-128"/>
                <a:cs typeface="ＭＳ Ｐゴシック" charset="-128"/>
              </a:rPr>
              <a:t>tudents</a:t>
            </a:r>
            <a:endParaRPr lang="en-US" sz="3600" kern="0" noProof="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155018" y="4207200"/>
            <a:ext cx="7848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A.  Mentor upcoming students. . .Give back!</a:t>
            </a:r>
            <a:endParaRPr kumimoji="0" lang="en-US" sz="28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40587" y="4676550"/>
            <a:ext cx="6172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B</a:t>
            </a:r>
            <a:r>
              <a:rPr lang="en-US" sz="28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.  Coach upcoming students. </a:t>
            </a:r>
            <a:r>
              <a:rPr lang="en-US" sz="28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retention</a:t>
            </a:r>
            <a:endParaRPr kumimoji="0" lang="en-US" sz="28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126156" y="5323110"/>
            <a:ext cx="8077200" cy="60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C.  Serve that program: Usher, sell refreshments </a:t>
            </a:r>
            <a:endParaRPr kumimoji="0" lang="en-US" sz="280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971800" y="838200"/>
            <a:ext cx="5943600" cy="4876800"/>
          </a:xfrm>
        </p:spPr>
        <p:txBody>
          <a:bodyPr>
            <a:noAutofit/>
          </a:bodyPr>
          <a:lstStyle/>
          <a:p>
            <a:pPr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4000" u="sng" dirty="0">
                <a:solidFill>
                  <a:srgbClr val="FFFF00"/>
                </a:solidFill>
              </a:rPr>
              <a:t>82 percent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  <a:r>
              <a:rPr lang="en-US" sz="4000" dirty="0">
                <a:solidFill>
                  <a:schemeClr val="bg1"/>
                </a:solidFill>
              </a:rPr>
              <a:t>of Americans who don’t currently play an instrument wish they had learned to play one. </a:t>
            </a:r>
            <a:r>
              <a:rPr lang="en-US" sz="4000" i="1" dirty="0">
                <a:solidFill>
                  <a:schemeClr val="bg1"/>
                </a:solidFill>
              </a:rPr>
              <a:t>(Gallup Poll)</a:t>
            </a:r>
          </a:p>
          <a:p>
            <a:pPr indent="0">
              <a:lnSpc>
                <a:spcPct val="150000"/>
              </a:lnSpc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err="1">
                <a:solidFill>
                  <a:schemeClr val="bg1"/>
                </a:solidFill>
              </a:rPr>
              <a:t>www.musicedconsultants.net</a:t>
            </a:r>
            <a:r>
              <a:rPr lang="en-US" sz="2800" dirty="0">
                <a:solidFill>
                  <a:schemeClr val="bg1"/>
                </a:solidFill>
              </a:rPr>
              <a:t>/conference-</a:t>
            </a:r>
            <a:r>
              <a:rPr lang="en-US" sz="2800" dirty="0" err="1">
                <a:solidFill>
                  <a:schemeClr val="bg1"/>
                </a:solidFill>
              </a:rPr>
              <a:t>materials.html</a:t>
            </a:r>
            <a:endParaRPr lang="en-US" sz="2800" dirty="0">
              <a:solidFill>
                <a:schemeClr val="bg1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dirty="0">
              <a:solidFill>
                <a:srgbClr val="FFFFFF"/>
              </a:solidFill>
            </a:endParaRPr>
          </a:p>
        </p:txBody>
      </p:sp>
      <p:pic>
        <p:nvPicPr>
          <p:cNvPr id="6" name="Picture 5" descr="DSC_02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94" y="1371600"/>
            <a:ext cx="2671843" cy="4102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0000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09355"/>
            <a:ext cx="9144000" cy="1219200"/>
          </a:xfrm>
        </p:spPr>
        <p:txBody>
          <a:bodyPr>
            <a:normAutofit/>
          </a:bodyPr>
          <a:lstStyle/>
          <a:p>
            <a:pPr lvl="0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Students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2198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310917"/>
            <a:ext cx="8610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4.  </a:t>
            </a:r>
            <a:r>
              <a:rPr lang="en-US" sz="36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Engage </a:t>
            </a: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new learners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kern="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" name="Picture 8" descr="144130013639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589" y="2390669"/>
            <a:ext cx="5295422" cy="38833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DD599F-6EFC-0148-B725-9C692A92240F}"/>
              </a:ext>
            </a:extLst>
          </p:cNvPr>
          <p:cNvSpPr txBox="1"/>
          <p:nvPr/>
        </p:nvSpPr>
        <p:spPr>
          <a:xfrm>
            <a:off x="0" y="1751638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United Sound</a:t>
            </a:r>
          </a:p>
        </p:txBody>
      </p:sp>
    </p:spTree>
    <p:extLst>
      <p:ext uri="{BB962C8B-B14F-4D97-AF65-F5344CB8AC3E}">
        <p14:creationId xmlns:p14="http://schemas.microsoft.com/office/powerpoint/2010/main" val="17025799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09355"/>
            <a:ext cx="9144000" cy="1219200"/>
          </a:xfrm>
        </p:spPr>
        <p:txBody>
          <a:bodyPr>
            <a:normAutofit/>
          </a:bodyPr>
          <a:lstStyle/>
          <a:p>
            <a:pPr lvl="0"/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Students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2198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81000" y="325431"/>
            <a:ext cx="8610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4.  </a:t>
            </a:r>
            <a:r>
              <a:rPr lang="en-US" sz="36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Engage </a:t>
            </a: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new learners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kern="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United Sound Overview.mp4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7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014"/>
            <a:ext cx="9144000" cy="1219200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b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</a:br>
            <a:endParaRPr lang="en-US" sz="32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371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81000" y="811365"/>
            <a:ext cx="8229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5</a:t>
            </a:r>
            <a:r>
              <a:rPr lang="en-US" sz="36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. </a:t>
            </a:r>
            <a:r>
              <a:rPr lang="en-US" sz="3600" kern="0" noProof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Write letters </a:t>
            </a:r>
            <a:r>
              <a:rPr lang="en-US" sz="36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of invitation (Big Bro/Sis)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and/or congratulations as appropriate</a:t>
            </a:r>
            <a:endParaRPr lang="en-US" sz="3600" kern="0" noProof="0" dirty="0">
              <a:solidFill>
                <a:schemeClr val="bg1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10"/>
          <p:cNvSpPr>
            <a:spLocks noGrp="1" noChangeArrowheads="1"/>
          </p:cNvSpPr>
          <p:nvPr/>
        </p:nvSpPr>
        <p:spPr bwMode="auto">
          <a:xfrm>
            <a:off x="-257631" y="2030565"/>
            <a:ext cx="7443961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2"/>
              <a:buChar char="o"/>
              <a:defRPr sz="3200">
                <a:solidFill>
                  <a:schemeClr val="tx1"/>
                </a:solidFill>
                <a:latin typeface="+mn-lt"/>
                <a:ea typeface="ＭＳ Ｐゴシック" pitchFamily="-109" charset="-128"/>
                <a:cs typeface="ＭＳ Ｐゴシック" pitchFamily="-109" charset="-128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8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2pPr>
            <a:lvl3pPr marL="1377950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2"/>
              <a:buChar char="o"/>
              <a:defRPr sz="24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3pPr>
            <a:lvl4pPr marL="1827213" indent="-4381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4pPr>
            <a:lvl5pPr marL="2297113" indent="-468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2"/>
              <a:buChar char="o"/>
              <a:defRPr sz="2000">
                <a:solidFill>
                  <a:schemeClr val="tx1"/>
                </a:solidFill>
                <a:latin typeface="+mn-lt"/>
                <a:ea typeface="ＭＳ Ｐゴシック" pitchFamily="-112" charset="-128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o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 typeface="Wingdings" charset="2"/>
              <a:buNone/>
            </a:pPr>
            <a:endParaRPr lang="en-US" sz="280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“Congratulations!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You have been chosen to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play (insert instrument)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in the (name of school) band!”</a:t>
            </a:r>
          </a:p>
          <a:p>
            <a:pPr lvl="1" eaLnBrk="1" hangingPunct="1">
              <a:lnSpc>
                <a:spcPct val="90000"/>
              </a:lnSpc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Giving a “Golden Invitation” to </a:t>
            </a:r>
          </a:p>
          <a:p>
            <a:pPr lvl="1" eaLnBrk="1" hangingPunct="1">
              <a:lnSpc>
                <a:spcPct val="90000"/>
              </a:lnSpc>
              <a:buNone/>
            </a:pPr>
            <a:r>
              <a:rPr lang="en-US" dirty="0">
                <a:solidFill>
                  <a:schemeClr val="bg1"/>
                </a:solidFill>
              </a:rPr>
              <a:t>band/orchestra makes them feel special!”</a:t>
            </a:r>
          </a:p>
        </p:txBody>
      </p:sp>
      <p:pic>
        <p:nvPicPr>
          <p:cNvPr id="13" name="Picture 12" descr="Screen Shot 2015-01-23 at 8.01.36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599" y="2133600"/>
            <a:ext cx="2200676" cy="2463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36BE4B-4C07-D84F-9F49-08DDF1E63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392" y="3447827"/>
            <a:ext cx="2027518" cy="2855076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021"/>
            <a:ext cx="9144000" cy="12192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b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</a:br>
            <a:endParaRPr lang="en-US" sz="32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1554645"/>
            <a:ext cx="8763000" cy="108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lvl="0" indent="-7429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Foothill High School AP Music Theory Card		</a:t>
            </a:r>
          </a:p>
        </p:txBody>
      </p:sp>
      <p:pic>
        <p:nvPicPr>
          <p:cNvPr id="2" name="Picture 1" descr="Screen Shot 2018-01-30 at 11.47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2342485"/>
            <a:ext cx="7366000" cy="3759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839428-4028-F043-9AAC-661BA4F3BB3E}"/>
              </a:ext>
            </a:extLst>
          </p:cNvPr>
          <p:cNvSpPr txBox="1"/>
          <p:nvPr/>
        </p:nvSpPr>
        <p:spPr>
          <a:xfrm>
            <a:off x="533400" y="777166"/>
            <a:ext cx="8610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6.  Send musical greetings cards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021"/>
            <a:ext cx="9144000" cy="12192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Students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b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</a:br>
            <a:endParaRPr lang="en-US" sz="3200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1554645"/>
            <a:ext cx="8763000" cy="108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lvl="0" indent="-7429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Foothill High School AP Music Theory Card	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839428-4028-F043-9AAC-661BA4F3BB3E}"/>
              </a:ext>
            </a:extLst>
          </p:cNvPr>
          <p:cNvSpPr txBox="1"/>
          <p:nvPr/>
        </p:nvSpPr>
        <p:spPr>
          <a:xfrm>
            <a:off x="533400" y="777166"/>
            <a:ext cx="8610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FF00"/>
                </a:solidFill>
              </a:rPr>
              <a:t>6.  Send musical greetings cards</a:t>
            </a:r>
          </a:p>
        </p:txBody>
      </p:sp>
      <p:pic>
        <p:nvPicPr>
          <p:cNvPr id="8" name="An AP Music Theory Christmas Card.mp4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2250777"/>
            <a:ext cx="8068571" cy="453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9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7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9870"/>
            <a:ext cx="9144000" cy="12192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Principals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br>
              <a:rPr lang="en-US" sz="32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32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3400" y="392067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3. Create joint </a:t>
            </a: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resentation</a:t>
            </a: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for (feeder)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arents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556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2484302"/>
            <a:ext cx="8229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2. Work with feeder </a:t>
            </a: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p</a:t>
            </a:r>
            <a:r>
              <a:rPr lang="en-US" sz="3600" kern="0" noProof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rincipals</a:t>
            </a: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on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scheduling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5267059"/>
            <a:ext cx="8229600" cy="1057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4. Provide opening </a:t>
            </a: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r</a:t>
            </a:r>
            <a:r>
              <a:rPr lang="en-US" sz="3600" kern="0" noProof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emarks</a:t>
            </a: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at </a:t>
            </a:r>
            <a:r>
              <a:rPr lang="en-US" sz="3600" kern="0" noProof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</a:t>
            </a: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ach other’s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concerts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1158411"/>
            <a:ext cx="861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1. Help facilitate </a:t>
            </a:r>
            <a:r>
              <a:rPr lang="en-US" sz="3600" kern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r</a:t>
            </a:r>
            <a:r>
              <a:rPr lang="en-US" sz="3600" kern="0" noProof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ecruitment</a:t>
            </a: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</a:t>
            </a: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a</a:t>
            </a:r>
            <a:r>
              <a:rPr lang="en-US" sz="3600" kern="0" noProof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ssemblies</a:t>
            </a: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/ 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    </a:t>
            </a: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events/activities at feeder </a:t>
            </a:r>
            <a:r>
              <a:rPr lang="en-US" sz="3600" kern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chools</a:t>
            </a:r>
            <a:endParaRPr lang="en-US" sz="3600" kern="0" noProof="0" dirty="0">
              <a:solidFill>
                <a:srgbClr val="FFFF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1172218" y="1349070"/>
            <a:ext cx="6297388" cy="4492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33030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3164"/>
            <a:ext cx="9144000" cy="12954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Supervisors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br>
              <a:rPr lang="en-US" sz="40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</a:br>
            <a:endParaRPr lang="en-US" sz="48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431802" y="597707"/>
            <a:ext cx="8382000" cy="2570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1. Ensure that faculty sees itself as part of 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one, K–12 Music Program –</a:t>
            </a:r>
          </a:p>
          <a:p>
            <a:pPr marL="742950" marR="0" lvl="0" indent="-7429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build </a:t>
            </a:r>
            <a:r>
              <a:rPr lang="en-US" sz="3600" kern="0" noProof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purpose and unity</a:t>
            </a:r>
            <a:r>
              <a:rPr lang="en-US" sz="36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!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3600" kern="0" noProof="0" dirty="0">
              <a:solidFill>
                <a:srgbClr val="66CCFF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8990"/>
            <a:ext cx="9144000" cy="12954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Supervisors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b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</a:br>
            <a:endParaRPr lang="en-US" sz="32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22659" y="1434070"/>
            <a:ext cx="8476343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2. Track articulation/ achievement/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   p</a:t>
            </a:r>
            <a:r>
              <a:rPr lang="en-US" sz="3600" kern="0" noProof="0" dirty="0" err="1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articipation</a:t>
            </a:r>
            <a:r>
              <a:rPr lang="en-US" sz="3600" kern="0" noProof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data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1D748B-C14E-364E-9A2B-1514C9A01009}"/>
              </a:ext>
            </a:extLst>
          </p:cNvPr>
          <p:cNvSpPr txBox="1"/>
          <p:nvPr/>
        </p:nvSpPr>
        <p:spPr>
          <a:xfrm>
            <a:off x="480715" y="809141"/>
            <a:ext cx="8095486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lvl="0" indent="-7429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  <a:cs typeface="ＭＳ Ｐゴシック" charset="-128"/>
              </a:rPr>
              <a:t>1. Ensure that faculty sees itself as part of </a:t>
            </a:r>
          </a:p>
          <a:p>
            <a:pPr marL="742950" lvl="0" indent="-7429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  <a:cs typeface="ＭＳ Ｐゴシック" charset="-128"/>
              </a:rPr>
              <a:t>    one, K–12 Music Program –</a:t>
            </a:r>
          </a:p>
          <a:p>
            <a:pPr marL="742950" lvl="0" indent="-74295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chemeClr val="tx1">
                    <a:lumMod val="65000"/>
                    <a:lumOff val="35000"/>
                  </a:schemeClr>
                </a:solidFill>
                <a:ea typeface="ＭＳ Ｐゴシック" charset="-128"/>
                <a:cs typeface="ＭＳ Ｐゴシック" charset="-128"/>
              </a:rPr>
              <a:t>    build purpose and unity!</a:t>
            </a:r>
          </a:p>
          <a:p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250F5B-5050-1C4D-8CA6-6ED65FD8E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63" y="3878996"/>
            <a:ext cx="7466557" cy="22399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29E89E-93FC-204F-AEB0-EB140A43B65A}"/>
              </a:ext>
            </a:extLst>
          </p:cNvPr>
          <p:cNvSpPr txBox="1"/>
          <p:nvPr/>
        </p:nvSpPr>
        <p:spPr>
          <a:xfrm>
            <a:off x="1412612" y="5672822"/>
            <a:ext cx="961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Data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70B9FF-3A30-1745-BEBE-33190C4F4EA8}"/>
              </a:ext>
            </a:extLst>
          </p:cNvPr>
          <p:cNvSpPr txBox="1"/>
          <p:nvPr/>
        </p:nvSpPr>
        <p:spPr>
          <a:xfrm>
            <a:off x="3367980" y="5672822"/>
            <a:ext cx="2024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Knowledge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DDD868-57F8-F241-9878-15DE2EFACC78}"/>
              </a:ext>
            </a:extLst>
          </p:cNvPr>
          <p:cNvSpPr txBox="1"/>
          <p:nvPr/>
        </p:nvSpPr>
        <p:spPr>
          <a:xfrm>
            <a:off x="6268162" y="5672822"/>
            <a:ext cx="12602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Action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Picture 9" descr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698500"/>
            <a:ext cx="8763000" cy="5854700"/>
          </a:xfrm>
          <a:prstGeom prst="rect">
            <a:avLst/>
          </a:prstGeom>
          <a:noFill/>
        </p:spPr>
      </p:pic>
      <p:pic>
        <p:nvPicPr>
          <p:cNvPr id="11" name="Picture 10" descr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685800"/>
            <a:ext cx="8763000" cy="5867400"/>
          </a:xfrm>
          <a:prstGeom prst="rect">
            <a:avLst/>
          </a:prstGeom>
          <a:noFill/>
        </p:spPr>
      </p:pic>
      <p:pic>
        <p:nvPicPr>
          <p:cNvPr id="13" name="Picture 12" descr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685800"/>
            <a:ext cx="8763000" cy="586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Supervisors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b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</a:br>
            <a:endParaRPr lang="en-US" sz="32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1040047"/>
            <a:ext cx="762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3. Provide </a:t>
            </a:r>
            <a:r>
              <a:rPr lang="en-US" sz="3600" kern="0" noProof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sample student </a:t>
            </a:r>
            <a:r>
              <a:rPr lang="en-US" sz="3600" kern="0" dirty="0" err="1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s</a:t>
            </a:r>
            <a:r>
              <a:rPr lang="en-US" sz="3600" kern="0" noProof="0" dirty="0" err="1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chedules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09600" y="4112520"/>
            <a:ext cx="2209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Geometry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546197" y="5753730"/>
            <a:ext cx="1828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Calculus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6553200" y="2588520"/>
            <a:ext cx="1752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Biology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6324600" y="4112520"/>
            <a:ext cx="2209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Chemistry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971800" y="228372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Wind Symphony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429000" y="3932400"/>
            <a:ext cx="213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Jazz Band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6400800" y="3350520"/>
            <a:ext cx="2362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Orchestra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304800" y="3350520"/>
            <a:ext cx="2971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Music Theory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3429000" y="3056100"/>
            <a:ext cx="2362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AP English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685800" y="2588520"/>
            <a:ext cx="213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Algebra I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3429000" y="4783890"/>
            <a:ext cx="213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66CCFF"/>
                </a:solidFill>
                <a:latin typeface="+mj-lt"/>
                <a:ea typeface="ＭＳ Ｐゴシック" charset="-128"/>
                <a:cs typeface="ＭＳ Ｐゴシック" charset="-128"/>
              </a:rPr>
              <a:t>Algebra II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66CC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6244355" y="4950720"/>
            <a:ext cx="2514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Algebra XV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492403" y="4798320"/>
            <a:ext cx="228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Chamber Ensemble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0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5029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All of today’s session attendees will receive </a:t>
            </a:r>
            <a:r>
              <a:rPr lang="en-US" sz="4000" u="sng" dirty="0">
                <a:solidFill>
                  <a:srgbClr val="FFFF00"/>
                </a:solidFill>
              </a:rPr>
              <a:t>FREE</a:t>
            </a:r>
            <a:r>
              <a:rPr lang="en-US" sz="4000" dirty="0">
                <a:solidFill>
                  <a:srgbClr val="FFFF00"/>
                </a:solidFill>
              </a:rPr>
              <a:t> COPIES </a:t>
            </a:r>
            <a:r>
              <a:rPr lang="en-US" sz="4000" dirty="0">
                <a:solidFill>
                  <a:srgbClr val="FFFFFF"/>
                </a:solidFill>
              </a:rPr>
              <a:t>of:</a:t>
            </a: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200400"/>
            <a:ext cx="4800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>
                <a:solidFill>
                  <a:srgbClr val="2AB091"/>
                </a:solidFill>
                <a:effectLst/>
              </a:rPr>
              <a:t>A Practical Guide for Recruitment and Retention</a:t>
            </a:r>
          </a:p>
        </p:txBody>
      </p:sp>
      <p:pic>
        <p:nvPicPr>
          <p:cNvPr id="8" name="Picture 7" descr="Recruitment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066800"/>
            <a:ext cx="3390426" cy="438785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29870"/>
            <a:ext cx="9144000" cy="12192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Supervisors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br>
              <a:rPr lang="en-US" sz="3200" b="1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</a:br>
            <a:endParaRPr lang="en-US" sz="32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556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noProof="0" dirty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	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1018843"/>
            <a:ext cx="8610600" cy="1721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4. Ensure that </a:t>
            </a:r>
            <a:r>
              <a:rPr lang="en-US" sz="3600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all</a:t>
            </a: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students receive </a:t>
            </a:r>
            <a:r>
              <a:rPr lang="en-US" sz="36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quality    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  learning opportunities </a:t>
            </a:r>
            <a: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and </a:t>
            </a:r>
            <a:r>
              <a:rPr lang="en-US" sz="3600" kern="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experiences</a:t>
            </a:r>
            <a:br>
              <a:rPr lang="en-US" sz="3600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</a:br>
            <a:endParaRPr lang="en-US" sz="3600" kern="0" dirty="0">
              <a:solidFill>
                <a:schemeClr val="bg1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4" descr="images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442" y="2309539"/>
            <a:ext cx="6402225" cy="3723743"/>
          </a:xfrm>
          <a:prstGeom prst="rect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401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509"/>
            <a:ext cx="9144000" cy="1295400"/>
          </a:xfrm>
        </p:spPr>
        <p:txBody>
          <a:bodyPr>
            <a:noAutofit/>
          </a:bodyPr>
          <a:lstStyle/>
          <a:p>
            <a:pPr lvl="0">
              <a:defRPr/>
            </a:pP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The </a:t>
            </a:r>
            <a:r>
              <a:rPr lang="en-US" sz="3200" i="1" u="sng" dirty="0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HOW</a:t>
            </a:r>
            <a:r>
              <a:rPr lang="en-US" sz="320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:</a:t>
            </a:r>
            <a:r>
              <a:rPr lang="en-US" sz="3200" dirty="0">
                <a:solidFill>
                  <a:srgbClr val="FFFF00"/>
                </a:solidFill>
                <a:ea typeface="ＭＳ Ｐゴシック" charset="-128"/>
                <a:cs typeface="ＭＳ Ｐゴシック" charset="-128"/>
              </a:rPr>
              <a:t> 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What </a:t>
            </a:r>
            <a:r>
              <a:rPr lang="en-US" sz="3200" b="1" u="sng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Music Supervisors</a:t>
            </a:r>
            <a:r>
              <a:rPr lang="en-US" sz="32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  <a:t>Can Do</a:t>
            </a:r>
            <a:br>
              <a:rPr lang="en-US" sz="3200" kern="0" dirty="0">
                <a:solidFill>
                  <a:srgbClr val="66CCFF"/>
                </a:solidFill>
                <a:ea typeface="ＭＳ Ｐゴシック" charset="-128"/>
                <a:cs typeface="ＭＳ Ｐゴシック" charset="-128"/>
              </a:rPr>
            </a:br>
            <a:endParaRPr lang="en-US" sz="3200" i="1" dirty="0">
              <a:solidFill>
                <a:srgbClr val="FFFF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3400" y="2658278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71500" marR="0" lvl="0" indent="-5715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Honor Band Opportunities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33400" y="359592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71500" marR="0" lvl="0" indent="-5715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Solo and Ensemble Festivals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533400" y="969544"/>
            <a:ext cx="8229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4</a:t>
            </a:r>
            <a:r>
              <a:rPr lang="en-US" sz="36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. Ensure that </a:t>
            </a:r>
            <a:r>
              <a:rPr lang="en-US" sz="3600" u="sng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all</a:t>
            </a:r>
            <a:r>
              <a:rPr lang="en-US" sz="3600" kern="0" noProof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students receive </a:t>
            </a:r>
            <a:r>
              <a:rPr lang="en-US" sz="3600" kern="0" noProof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quality  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    learning opportunities</a:t>
            </a:r>
            <a:r>
              <a:rPr lang="en-US" sz="3600" kern="0" dirty="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rPr>
              <a:t> and </a:t>
            </a:r>
            <a:r>
              <a:rPr lang="en-US" sz="3600" kern="0" dirty="0">
                <a:solidFill>
                  <a:srgbClr val="FFFF00"/>
                </a:solidFill>
                <a:latin typeface="+mj-lt"/>
                <a:ea typeface="ＭＳ Ｐゴシック" charset="-128"/>
                <a:cs typeface="ＭＳ Ｐゴシック" charset="-128"/>
              </a:rPr>
              <a:t>experiences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533400" y="4563007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571500" marR="0" lvl="0" indent="-57150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600" kern="0" noProof="0" dirty="0">
                <a:solidFill>
                  <a:srgbClr val="FFFFFF"/>
                </a:solidFill>
                <a:latin typeface="+mj-lt"/>
                <a:ea typeface="ＭＳ Ｐゴシック" charset="-128"/>
                <a:cs typeface="ＭＳ Ｐゴシック" charset="-128"/>
              </a:rPr>
              <a:t>Large Group Festivals</a:t>
            </a:r>
            <a:endParaRPr kumimoji="0" lang="en-US" sz="36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8749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0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33400" y="1752600"/>
            <a:ext cx="822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i="1" u="none" strike="noStrike" kern="0" cap="none" spc="0" normalizeH="0" baseline="0" noProof="0" dirty="0">
              <a:ln>
                <a:noFill/>
              </a:ln>
              <a:solidFill>
                <a:srgbClr val="CD0000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E3433F-86E4-DB4A-A96F-561D3E10F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14"/>
            <a:ext cx="92456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1079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0CE0212-DE5A-7943-97B4-5649C95AFB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21602" y="14515"/>
            <a:ext cx="9587204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FE4053-AB8B-F248-A768-CFE1B6030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3829"/>
            <a:ext cx="4805879" cy="62193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5118641-BC0A-3A41-84C6-3C73841B8E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7954" y="1661888"/>
            <a:ext cx="5038340" cy="4775201"/>
          </a:xfrm>
          <a:prstGeom prst="rect">
            <a:avLst/>
          </a:prstGeom>
        </p:spPr>
      </p:pic>
      <p:sp>
        <p:nvSpPr>
          <p:cNvPr id="19" name="Right Arrow 18">
            <a:extLst>
              <a:ext uri="{FF2B5EF4-FFF2-40B4-BE49-F238E27FC236}">
                <a16:creationId xmlns:a16="http://schemas.microsoft.com/office/drawing/2014/main" id="{747574BE-B51A-0547-85CB-FD23E3F9551C}"/>
              </a:ext>
            </a:extLst>
          </p:cNvPr>
          <p:cNvSpPr/>
          <p:nvPr/>
        </p:nvSpPr>
        <p:spPr>
          <a:xfrm flipH="1">
            <a:off x="4851072" y="602348"/>
            <a:ext cx="1901372" cy="624114"/>
          </a:xfrm>
          <a:prstGeom prst="right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49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5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Choice>
    <mc:Fallback xmlns:mv="urn:schemas-microsoft-com:mac:vml"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accel="5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</p:bldLst>
      </p:timing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>
          <a:xfrm>
            <a:off x="12700" y="990600"/>
            <a:ext cx="9131300" cy="6781800"/>
          </a:xfrm>
        </p:spPr>
        <p:txBody>
          <a:bodyPr>
            <a:noAutofit/>
          </a:bodyPr>
          <a:lstStyle/>
          <a:p>
            <a:b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</a:br>
            <a:b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</a:br>
            <a:b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</a:br>
            <a:b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</a:br>
            <a:b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</a:b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Complimentary Recruitment and Retention Materials</a:t>
            </a:r>
            <a:b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</a:br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charset="-128"/>
                <a:cs typeface="ＭＳ Ｐゴシック" charset="-128"/>
              </a:rPr>
              <a:t>MusicAchievementCouncil.org</a:t>
            </a:r>
            <a:endParaRPr lang="en-US" sz="3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91FE74-AD99-234C-AAB2-EBF98255DFC2}" type="slidenum"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84</a:t>
            </a:fld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76200"/>
            <a:ext cx="79389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This PPT and Videos will be Posted at: </a:t>
            </a:r>
          </a:p>
          <a:p>
            <a:pPr algn="ctr"/>
            <a:r>
              <a:rPr lang="en-US" sz="3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MusicEdConsultants.net</a:t>
            </a:r>
            <a:r>
              <a: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/conference-materials</a:t>
            </a:r>
          </a:p>
          <a:p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4152" y="990600"/>
            <a:ext cx="7249651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b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Contact Information</a:t>
            </a:r>
            <a:b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Marcia Neel</a:t>
            </a:r>
            <a:b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</a:b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marcia@musicedconsultants.net</a:t>
            </a:r>
            <a:b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@</a:t>
            </a: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MusicEdConsult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 on Twitter</a:t>
            </a:r>
            <a:b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</a:b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ＭＳ Ｐゴシック" charset="-128"/>
                <a:cs typeface="ＭＳ Ｐゴシック" charset="-128"/>
              </a:rPr>
              <a:t>702.361.3553</a:t>
            </a:r>
            <a:endParaRPr lang="en-US" sz="4000" dirty="0">
              <a:latin typeface="+mn-lt"/>
            </a:endParaRPr>
          </a:p>
        </p:txBody>
      </p:sp>
      <p:pic>
        <p:nvPicPr>
          <p:cNvPr id="13" name="Picture 12" descr="iPhone Graphic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1295400"/>
            <a:ext cx="1044384" cy="130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82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dirty="0">
                <a:solidFill>
                  <a:srgbClr val="FFFF00"/>
                </a:solidFill>
                <a:latin typeface="+mn-lt"/>
              </a:rPr>
              <a:t>DID YOU KNOW . . 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srgbClr val="FFFFFF"/>
                </a:solidFill>
              </a:rPr>
              <a:t>www.musicachievementcouncil.org</a:t>
            </a: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 bwMode="auto">
          <a:xfrm>
            <a:off x="304800" y="1066800"/>
            <a:ext cx="4953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All of today’s session attendees will receive </a:t>
            </a:r>
            <a:r>
              <a:rPr lang="en-US" sz="4000" u="sng" dirty="0">
                <a:solidFill>
                  <a:srgbClr val="FFFF00"/>
                </a:solidFill>
              </a:rPr>
              <a:t>FREE</a:t>
            </a:r>
            <a:r>
              <a:rPr lang="en-US" sz="4000" dirty="0">
                <a:solidFill>
                  <a:srgbClr val="FFFF00"/>
                </a:solidFill>
              </a:rPr>
              <a:t> COPIES </a:t>
            </a:r>
            <a:r>
              <a:rPr lang="en-US" sz="4000" dirty="0">
                <a:solidFill>
                  <a:srgbClr val="FFFFFF"/>
                </a:solidFill>
              </a:rPr>
              <a:t>of:</a:t>
            </a:r>
          </a:p>
        </p:txBody>
      </p:sp>
      <p:sp>
        <p:nvSpPr>
          <p:cNvPr id="11" name="Rectangle 5"/>
          <p:cNvSpPr txBox="1">
            <a:spLocks noChangeArrowheads="1"/>
          </p:cNvSpPr>
          <p:nvPr/>
        </p:nvSpPr>
        <p:spPr bwMode="auto">
          <a:xfrm>
            <a:off x="228600" y="3048000"/>
            <a:ext cx="48006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i="1" dirty="0">
                <a:solidFill>
                  <a:srgbClr val="45A3D6"/>
                </a:solidFill>
              </a:rPr>
              <a:t>Tips for Success:</a:t>
            </a:r>
          </a:p>
          <a:p>
            <a:pPr algn="ctr"/>
            <a:r>
              <a:rPr lang="en-US" sz="4800" b="1" i="1" dirty="0">
                <a:solidFill>
                  <a:srgbClr val="45A3D6"/>
                </a:solidFill>
              </a:rPr>
              <a:t>A Guide for Instrumental Music Teachers</a:t>
            </a:r>
          </a:p>
        </p:txBody>
      </p:sp>
      <p:pic>
        <p:nvPicPr>
          <p:cNvPr id="8" name="Picture 7" descr="Success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357" y="1026211"/>
            <a:ext cx="3387443" cy="4383989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isometricOffAxis2Left">
              <a:rot lat="1080000" lon="1560000" rev="0"/>
            </a:camera>
            <a:lightRig rig="threePt" dir="t"/>
          </a:scene3d>
        </p:spPr>
      </p:pic>
    </p:spTree>
  </p:cSld>
  <p:clrMapOvr>
    <a:masterClrMapping/>
  </p:clrMapOvr>
  <p:transition advClick="0" advTm="10000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1"/>
</p:tagLst>
</file>

<file path=ppt/theme/theme1.xml><?xml version="1.0" encoding="utf-8"?>
<a:theme xmlns:a="http://schemas.openxmlformats.org/drawingml/2006/main" name="Office Theme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1034</TotalTime>
  <Words>2782</Words>
  <Application>Microsoft Macintosh PowerPoint</Application>
  <PresentationFormat>On-screen Show (4:3)</PresentationFormat>
  <Paragraphs>528</Paragraphs>
  <Slides>84</Slides>
  <Notes>65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90" baseType="lpstr">
      <vt:lpstr>Arial</vt:lpstr>
      <vt:lpstr>Calibri</vt:lpstr>
      <vt:lpstr>Mistral</vt:lpstr>
      <vt:lpstr>Times</vt:lpstr>
      <vt:lpstr>Wingdings</vt:lpstr>
      <vt:lpstr>Office Theme</vt:lpstr>
      <vt:lpstr>DID YOU KNOW . . .</vt:lpstr>
      <vt:lpstr>DID YOU KNOW . . .</vt:lpstr>
      <vt:lpstr>DID YOU KNOW . . .</vt:lpstr>
      <vt:lpstr>THE MESSAGE IS. . .</vt:lpstr>
      <vt:lpstr>THE MESSAGE IS. . .</vt:lpstr>
      <vt:lpstr>THE MESSAGE IS.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DID YOU KNOW . . .</vt:lpstr>
      <vt:lpstr>PowerPoint Presentation</vt:lpstr>
      <vt:lpstr>WHAT WAS LEARNED?</vt:lpstr>
      <vt:lpstr>FAMOUS QUOTES. . .</vt:lpstr>
      <vt:lpstr>FAMOUS QUOTES. . .</vt:lpstr>
      <vt:lpstr>PowerPoint Presentation</vt:lpstr>
      <vt:lpstr>Today’s Session: Bridging the Gap Between Middle and High School</vt:lpstr>
      <vt:lpstr>WHAT Other Teachers Think I Do!</vt:lpstr>
      <vt:lpstr>WHAT the Kids Think I Do!</vt:lpstr>
      <vt:lpstr>WHAT Society Thinks I Do!</vt:lpstr>
      <vt:lpstr>WHAT My Mom Thinks I Do!</vt:lpstr>
      <vt:lpstr>WHAT I Think I Do!</vt:lpstr>
      <vt:lpstr>WHAT I Really Get to Do! </vt:lpstr>
      <vt:lpstr>The WHY of Staying in Music  </vt:lpstr>
      <vt:lpstr>The WHY of Staying in Music ATTENDANCE RATES</vt:lpstr>
      <vt:lpstr>The WHY of Staying in Music DISCIPLINE REFERRALS</vt:lpstr>
      <vt:lpstr>The WHY of Staying in Music GPAS</vt:lpstr>
      <vt:lpstr>The WHY of Staying in Music ON-TIME GRADUATION RATES</vt:lpstr>
      <vt:lpstr>The WHY of Staying in Music SUMMARY: What Was Learned?</vt:lpstr>
      <vt:lpstr>PowerPoint Presentation</vt:lpstr>
      <vt:lpstr>PowerPoint Presentation</vt:lpstr>
      <vt:lpstr>PowerPoint Presentation</vt:lpstr>
      <vt:lpstr>PowerPoint Presentation</vt:lpstr>
      <vt:lpstr>The HOW of Staying in Music STRATEGIES TO BRIDGE THE GAP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9. A Vision Board Photo is Worth 1000 Words!</vt:lpstr>
      <vt:lpstr>The HOW:  What Parents Can Do  </vt:lpstr>
      <vt:lpstr>The HOW:  What Parents Can Do  </vt:lpstr>
      <vt:lpstr>The HOW:  What Parents Can Do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HOW:  What Parents Can Do </vt:lpstr>
      <vt:lpstr>The HOW:  What Parents Can Do </vt:lpstr>
      <vt:lpstr>The HOW:  What Students Can Do </vt:lpstr>
      <vt:lpstr>PowerPoint Presentation</vt:lpstr>
      <vt:lpstr>The HOW:  What Students Can Do </vt:lpstr>
      <vt:lpstr>The HOW:  What Students Can Do</vt:lpstr>
      <vt:lpstr>The HOW:  What Students Can Do</vt:lpstr>
      <vt:lpstr>The HOW:  What Students Can Do </vt:lpstr>
      <vt:lpstr>The HOW:  What Students Can Do </vt:lpstr>
      <vt:lpstr>The HOW:  What Students Can Do </vt:lpstr>
      <vt:lpstr>The HOW:  What Principals Can Do </vt:lpstr>
      <vt:lpstr>The HOW:  What Music Supervisors Can Do </vt:lpstr>
      <vt:lpstr>The HOW:  What Music Supervisors Can Do </vt:lpstr>
      <vt:lpstr>PowerPoint Presentation</vt:lpstr>
      <vt:lpstr>The HOW:  What Music Supervisors Can Do </vt:lpstr>
      <vt:lpstr>The HOW:  What Music Supervisors Can Do </vt:lpstr>
      <vt:lpstr>The HOW:  What Music Supervisors Can Do </vt:lpstr>
      <vt:lpstr>PowerPoint Presentation</vt:lpstr>
      <vt:lpstr>PowerPoint Presentation</vt:lpstr>
      <vt:lpstr>     Complimentary Recruitment and Retention Materials MusicAchievementCouncil.org</vt:lpstr>
    </vt:vector>
  </TitlesOfParts>
  <Company>Music Education Consultants,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Marcia Neel</dc:creator>
  <cp:lastModifiedBy>Marcia Neel</cp:lastModifiedBy>
  <cp:revision>435</cp:revision>
  <dcterms:created xsi:type="dcterms:W3CDTF">2019-07-22T02:30:28Z</dcterms:created>
  <dcterms:modified xsi:type="dcterms:W3CDTF">2019-07-22T02:33:41Z</dcterms:modified>
</cp:coreProperties>
</file>