
<file path=[Content_Types].xml><?xml version="1.0" encoding="utf-8"?>
<Types xmlns="http://schemas.openxmlformats.org/package/2006/content-types">
  <Default Extension="pdf" ContentType="application/pdf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41" r:id="rId1"/>
  </p:sldMasterIdLst>
  <p:notesMasterIdLst>
    <p:notesMasterId r:id="rId44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03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98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300" r:id="rId32"/>
    <p:sldId id="291" r:id="rId33"/>
    <p:sldId id="301" r:id="rId34"/>
    <p:sldId id="292" r:id="rId35"/>
    <p:sldId id="304" r:id="rId36"/>
    <p:sldId id="293" r:id="rId37"/>
    <p:sldId id="294" r:id="rId38"/>
    <p:sldId id="295" r:id="rId39"/>
    <p:sldId id="296" r:id="rId40"/>
    <p:sldId id="302" r:id="rId41"/>
    <p:sldId id="258" r:id="rId42"/>
    <p:sldId id="30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99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58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9BA71-A88D-8944-AE35-921E7005D36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165F7-B0B7-E544-BF7D-643B9B3CF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2149B-BAD0-284A-AFAA-EFA84D53ACA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BAA89-3452-5644-AF8D-EF88417F743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AF5DD-04EB-2E4C-8890-19AC4E051C6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A00871-AB9A-E84A-B974-081C4503A5B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7FDEC-A394-F440-88EE-1FD99FE9A52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337FF-33AD-7F49-8DF9-F11DA7DD31B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B9999-1530-6443-A99C-39E9947DD91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EFB66-D9EE-CB40-8D97-C2D09A97134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ED07B-D7BE-E142-87F5-DD0B177FD5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3DDDB-4E21-BF4F-A970-18B1086B25B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E0D09-C68F-7A4A-8057-2207CEC84DD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E0D09-C68F-7A4A-8057-2207CEC84DD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EA041-2595-8845-9101-F1A7C0011F7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CA2BE-A26D-D547-A930-0EB2685E15EB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35A8A-E470-3A4D-9B1B-EC5DBC0FDB1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13FF8-35D9-5847-8C25-DC508DAD113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DF3EC3-593A-AF41-9362-B5BAB2FB4B8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7.png"/><Relationship Id="rId1" Type="http://schemas.openxmlformats.org/officeDocument/2006/relationships/video" Target="file://localhost/Users/marcianeel/Desktop/Anaheim%20Principal%20as%20Advocate%20Videos/Slide%2012%20Marching%20Band%20Annoying%20Kid.mp4" TargetMode="Externa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8.png"/><Relationship Id="rId1" Type="http://schemas.openxmlformats.org/officeDocument/2006/relationships/video" Target="file://localhost/Users/marcianeel/Desktop/Anaheim%20Principal%20as%20Advocate%20Videos/Slide%2013%20Team%20Effort%20on%20the%20Beach.mp4" TargetMode="Externa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4" Type="http://schemas.openxmlformats.org/officeDocument/2006/relationships/image" Target="../media/image25.png"/><Relationship Id="rId5" Type="http://schemas.openxmlformats.org/officeDocument/2006/relationships/image" Target="../media/image26.pdf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2.png"/><Relationship Id="rId1" Type="http://schemas.openxmlformats.org/officeDocument/2006/relationships/video" Target="file://localhost/Users/marcianeel/Desktop/Anaheim%20Principal%20as%20Advocate%20Videos/Slide%2031%20Sing,%20Sing,%20Sing%20-%20Ensamble%20Orff%20USE.mp4" TargetMode="External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4.png"/><Relationship Id="rId1" Type="http://schemas.openxmlformats.org/officeDocument/2006/relationships/video" Target="file://localhost/Users/marcianeel/Desktop/Anaheim%20Principal%20as%20Advocate%20Videos/Slide%2033%20Principal%20Raps%20About%20Snow%20Day%20With%20'Ice%20Ice%20Baby'%20Instrumental.mp4" TargetMode="Externa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49.png"/><Relationship Id="rId1" Type="http://schemas.openxmlformats.org/officeDocument/2006/relationships/video" Target="file://localhost/Users/marcianeel/Desktop/Anaheim%20Principal%20as%20Advocate%20Videos/Slide%2039%20Star%20Spangled%20Banner%20copy.mp4" TargetMode="Externa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875" y="1689652"/>
            <a:ext cx="4303432" cy="16123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+mn-lt"/>
                <a:cs typeface="Helvetica" panose="020B0604020202020204" pitchFamily="34" charset="0"/>
              </a:rPr>
              <a:t>Marcia Neel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6000" dirty="0">
                <a:latin typeface="+mn-lt"/>
              </a:rPr>
              <a:t>       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2700" dirty="0">
                <a:latin typeface="+mn-lt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20077" y="1835334"/>
            <a:ext cx="2741561" cy="274156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32232" y="2423295"/>
            <a:ext cx="1370620" cy="362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21" t="-1" r="486" b="-69"/>
          <a:stretch/>
        </p:blipFill>
        <p:spPr>
          <a:xfrm>
            <a:off x="0" y="5224466"/>
            <a:ext cx="9221495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252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Making an Advocate of Your Principal: </a:t>
            </a:r>
          </a:p>
          <a:p>
            <a:pPr algn="ctr">
              <a:defRPr/>
            </a:pP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10 Things to Do “Monday”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442627" y="4800208"/>
            <a:ext cx="2188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October 3, 2018</a:t>
            </a:r>
          </a:p>
          <a:p>
            <a:endParaRPr lang="en-US" dirty="0"/>
          </a:p>
        </p:txBody>
      </p:sp>
      <p:sp>
        <p:nvSpPr>
          <p:cNvPr id="10" name="Parallelogram 9"/>
          <p:cNvSpPr/>
          <p:nvPr/>
        </p:nvSpPr>
        <p:spPr>
          <a:xfrm>
            <a:off x="1424609" y="3567031"/>
            <a:ext cx="2871304" cy="1170608"/>
          </a:xfrm>
          <a:prstGeom prst="parallelogram">
            <a:avLst/>
          </a:prstGeom>
          <a:gradFill flip="none" rotWithShape="1">
            <a:gsLst>
              <a:gs pos="67000">
                <a:schemeClr val="tx2">
                  <a:lumMod val="5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glow rad="101600">
              <a:schemeClr val="tx2">
                <a:alpha val="75000"/>
              </a:schemeClr>
            </a:glow>
            <a:reflection stA="50000" endPos="75000" dist="127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ESD_logoHead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964" y="3701066"/>
            <a:ext cx="2019300" cy="901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27624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www.musiceducationconsultants.net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/conference-materials</a:t>
            </a:r>
          </a:p>
          <a:p>
            <a:endParaRPr lang="en-US" dirty="0"/>
          </a:p>
        </p:txBody>
      </p: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546" y="802746"/>
            <a:ext cx="736310" cy="9166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8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209351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Screen Shot 2014-10-05 at 3.18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9" y="1177025"/>
            <a:ext cx="8192692" cy="494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454025" y="711794"/>
            <a:ext cx="8534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always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ave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mall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nsembles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READY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perform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invite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er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(and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faculty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 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the Holiday Concert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copy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all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orrespondence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communicate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usic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dvocacy information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took him golfing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5096" y="4411022"/>
            <a:ext cx="3300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.He Won!!!!</a:t>
            </a:r>
            <a:endParaRPr lang="en-US" sz="4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Sometimes Though -- 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 Seems As If Principals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TRY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Trip Us UP!</a:t>
            </a:r>
          </a:p>
        </p:txBody>
      </p:sp>
      <p:pic>
        <p:nvPicPr>
          <p:cNvPr id="8" name="Slide 12 Marching Band Annoying Ki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30768" y="1416379"/>
            <a:ext cx="6225769" cy="4764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BUT. . .It’s Really a Team Effort!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Slide 13 Team Effort on the Beach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6475" y="1229093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4084" y="1580544"/>
            <a:ext cx="51440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“Help me give out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instruments to the kids!”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Cute Little Girl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58792" y="1502052"/>
            <a:ext cx="3618655" cy="4597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478" y="1600209"/>
            <a:ext cx="359091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“I need an audience to help the students prepare for…”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789" y="2398014"/>
            <a:ext cx="5105450" cy="3305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664780"/>
            <a:ext cx="450525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smtClean="0">
                <a:latin typeface="Times New Roman"/>
                <a:cs typeface="Times New Roman"/>
              </a:rPr>
              <a:t>    </a:t>
            </a:r>
            <a:r>
              <a:rPr lang="en-US" sz="3600" dirty="0" smtClean="0"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1200" dirty="0" smtClean="0">
              <a:latin typeface="Times New Roman"/>
              <a:cs typeface="Times New Roman"/>
            </a:endParaRPr>
          </a:p>
          <a:p>
            <a:pPr marL="457200" indent="-457200"/>
            <a:endParaRPr lang="en-US" sz="1200" dirty="0" smtClean="0"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latin typeface="Times New Roman"/>
                <a:cs typeface="Times New Roman"/>
              </a:rPr>
              <a:t>    “Could you give a presentation to the Booster Parents?”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39848" y="1807993"/>
            <a:ext cx="4564118" cy="2899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Engage Your Principal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828800"/>
            <a:ext cx="4572000" cy="294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“Could you provide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Opening Remarks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 our upcoming concert?”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067" y="1139844"/>
            <a:ext cx="3701221" cy="2781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88349" y="984598"/>
            <a:ext cx="358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Come on down. . .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281859"/>
            <a:ext cx="8979517" cy="2423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Praise your administrator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front of the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parents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their support.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Have students present a signed, framed print.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1" y="1984601"/>
            <a:ext cx="7930728" cy="255454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“…when you’re sad and then you play music, it cheers you up. Music will always be there for you.”</a:t>
            </a:r>
          </a:p>
          <a:p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547" y="63940"/>
            <a:ext cx="7993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Ask your students to complete: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“Music makes the difference because. . .”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then use their responses.</a:t>
            </a:r>
            <a:endParaRPr lang="en-US" sz="36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30309" y="4195032"/>
            <a:ext cx="7930728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“…it makes me feel free and like nobody is judging me.”</a:t>
            </a:r>
          </a:p>
          <a:p>
            <a:endParaRPr lang="en-US"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32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866" y="1400867"/>
            <a:ext cx="8147756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“…it helps me express my feelings into something other than words.”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185" y="3091944"/>
            <a:ext cx="8147756" cy="13234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“…it’s a perfect way to tell and show how you feel.”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304800" y="228600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Two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Querries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304800" y="1143000"/>
            <a:ext cx="86106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/>
            </a:pP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What </a:t>
            </a:r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 Principals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</a:p>
          <a:p>
            <a:pPr marL="457200" indent="-457200"/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5400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Think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54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000" y="642471"/>
            <a:ext cx="184666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6325" y="3285765"/>
            <a:ext cx="8610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None/>
            </a:pP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What </a:t>
            </a:r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Have </a:t>
            </a:r>
            <a:r>
              <a:rPr lang="en-US" sz="54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</a:p>
          <a:p>
            <a:pPr marL="457200" indent="-457200">
              <a:buFont typeface="Arial" pitchFamily="-104" charset="0"/>
              <a:buNone/>
            </a:pP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Make </a:t>
            </a:r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Advocate out of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</a:p>
          <a:p>
            <a:pPr marL="457200" indent="-457200">
              <a:buFont typeface="Arial" pitchFamily="-104" charset="0"/>
              <a:buNone/>
            </a:pPr>
            <a:r>
              <a:rPr lang="en-US" sz="54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 </a:t>
            </a:r>
            <a:r>
              <a:rPr lang="en-US" sz="5400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Principal?</a:t>
            </a:r>
            <a:endParaRPr lang="en-US" sz="54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32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2814" y="1274802"/>
            <a:ext cx="8278372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“…hearing music helps me work and helps me be the person I want to be.”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2748171"/>
            <a:ext cx="8025386" cy="286232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“…it gives you a feeling; a feeling that makes you think you can do anything whether it’s doing chores, finishing your homework, or even reaching your goals in life.”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0"/>
            <a:ext cx="91440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endParaRPr lang="en-US" sz="32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338" y="1198463"/>
            <a:ext cx="8025386" cy="534607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a. 	In your upcoming concert programs/newsletters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In your school newspaper’s “music corner” (Don’t have a “music corner?”   You know what to do!)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making banners/posters to display around the school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recruitment fliers and posters at feeder schools</a:t>
            </a:r>
          </a:p>
          <a:p>
            <a:pPr marL="971550" lvl="1" indent="-51435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As copy for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CMEA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publications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a publication about your school’s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FANTASTIC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music program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8561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Use their responses. . 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6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7" name="Rectangle 6"/>
          <p:cNvSpPr>
            <a:spLocks noChangeArrowheads="1"/>
          </p:cNvSpPr>
          <p:nvPr/>
        </p:nvSpPr>
        <p:spPr bwMode="auto">
          <a:xfrm>
            <a:off x="212725" y="410713"/>
            <a:ext cx="8915400" cy="209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Retrieve information about the value of studying music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- quote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 in any of the above outlets but especially on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recruitment information! Share with your supervisor.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3019" name="Rectangle 8"/>
          <p:cNvSpPr>
            <a:spLocks noChangeArrowheads="1"/>
          </p:cNvSpPr>
          <p:nvPr/>
        </p:nvSpPr>
        <p:spPr bwMode="auto">
          <a:xfrm>
            <a:off x="228600" y="2757280"/>
            <a:ext cx="84096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Resources:</a:t>
            </a:r>
            <a:endParaRPr lang="en-US" sz="4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4401791"/>
            <a:ext cx="9143999" cy="76944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supportmusic.com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3632350"/>
            <a:ext cx="9144000" cy="76944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bit.ly/MusicEdFacts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5874" y="5259050"/>
            <a:ext cx="9143999" cy="14465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MusicAchievementCouncil.org</a:t>
            </a:r>
            <a:endParaRPr lang="en-US" sz="44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400" dirty="0"/>
          </a:p>
        </p:txBody>
      </p:sp>
      <p:pic>
        <p:nvPicPr>
          <p:cNvPr id="12" name="Picture 11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404" y="2824033"/>
            <a:ext cx="736310" cy="91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45065" name="Picture 11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655" y="1295849"/>
            <a:ext cx="7607875" cy="473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728381" y="146026"/>
            <a:ext cx="369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Recruit 24/7</a:t>
            </a:r>
            <a:endParaRPr lang="en-US" sz="44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9685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Recruit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24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/7</a:t>
            </a:r>
            <a:endParaRPr lang="en-US" sz="36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23100" y="1423144"/>
            <a:ext cx="3327974" cy="434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 Cover On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71530" y="1423678"/>
            <a:ext cx="3273251" cy="4343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75123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Free Materials from the Music Achievement Council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1" name="Picture 20" descr="FPDoCToolkit (dragged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32" y="2545639"/>
            <a:ext cx="3049365" cy="416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3" name="Rectangle 6"/>
          <p:cNvSpPr>
            <a:spLocks noChangeArrowheads="1"/>
          </p:cNvSpPr>
          <p:nvPr/>
        </p:nvSpPr>
        <p:spPr bwMode="auto">
          <a:xfrm>
            <a:off x="114300" y="207086"/>
            <a:ext cx="8915400" cy="621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 your next concert program, include an insert designating each attendee as a member of the newly-formed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Mozart Middle School Coalition for Music Education/Music Boosters Club/Committee to Promote Music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Education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Arial" pitchFamily="-104" charset="0"/>
              <a:buNone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 To help make the program better for those they love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Arial" pitchFamily="-104" charset="0"/>
              <a:buNone/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To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help establish the program as a school-wide entity using a positive approach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To feel invested  -- i.e. </a:t>
            </a:r>
            <a:r>
              <a:rPr lang="en-US" sz="32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“buy-in”</a:t>
            </a:r>
          </a:p>
          <a:p>
            <a:pPr marL="914400" lvl="1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24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						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continued. . .</a:t>
            </a:r>
            <a:endParaRPr lang="en-US" sz="2400" i="1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915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6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61" name="Rectangle 6"/>
          <p:cNvSpPr>
            <a:spLocks noChangeArrowheads="1"/>
          </p:cNvSpPr>
          <p:nvPr/>
        </p:nvSpPr>
        <p:spPr bwMode="auto">
          <a:xfrm>
            <a:off x="0" y="384446"/>
            <a:ext cx="8610600" cy="342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600" dirty="0" smtClean="0">
                <a:latin typeface="Times New Roman"/>
                <a:cs typeface="Times New Roman"/>
              </a:rPr>
              <a:t>	Parents </a:t>
            </a:r>
            <a:r>
              <a:rPr lang="en-US" sz="3600" dirty="0">
                <a:latin typeface="Times New Roman"/>
                <a:cs typeface="Times New Roman"/>
              </a:rPr>
              <a:t>are the ones who have the most important interest at hand.  It is </a:t>
            </a:r>
            <a:r>
              <a:rPr lang="en-US" sz="3600" dirty="0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lang="en-US" sz="3600" dirty="0">
                <a:latin typeface="Times New Roman"/>
                <a:cs typeface="Times New Roman"/>
              </a:rPr>
              <a:t> child’s music education.</a:t>
            </a: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endParaRPr lang="en-US" sz="3600" dirty="0">
              <a:latin typeface="Times New Roman"/>
              <a:cs typeface="Times New Roman"/>
            </a:endParaRP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600" dirty="0">
                <a:latin typeface="Times New Roman"/>
                <a:cs typeface="Times New Roman"/>
              </a:rPr>
              <a:t>They can become your voice if needed.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endParaRPr lang="en-US" sz="3600" i="1" dirty="0">
              <a:latin typeface="Times New Roman"/>
              <a:cs typeface="Times New Roman"/>
            </a:endParaRPr>
          </a:p>
        </p:txBody>
      </p:sp>
      <p:pic>
        <p:nvPicPr>
          <p:cNvPr id="51207" name="Picture 7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129" y="0"/>
            <a:ext cx="576251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530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5" name="Rectangle 6"/>
          <p:cNvSpPr>
            <a:spLocks noChangeArrowheads="1"/>
          </p:cNvSpPr>
          <p:nvPr/>
        </p:nvSpPr>
        <p:spPr bwMode="auto">
          <a:xfrm>
            <a:off x="228600" y="126312"/>
            <a:ext cx="8686800" cy="168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6.	Let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Information Come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to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Rectangle 4"/>
          <p:cNvSpPr txBox="1">
            <a:spLocks noGrp="1"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2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400" dirty="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55308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9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1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2" name="Rectangle 8"/>
          <p:cNvSpPr>
            <a:spLocks noChangeArrowheads="1"/>
          </p:cNvSpPr>
          <p:nvPr/>
        </p:nvSpPr>
        <p:spPr bwMode="auto">
          <a:xfrm>
            <a:off x="413266" y="1524416"/>
            <a:ext cx="8686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Get on Twitter and start following!!!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NAfME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MaryLNAMM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MusicEdConsult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MusicAchCouncil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EricWhitacre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53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0" y="2668483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837" y="2196347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5933" y="4360883"/>
            <a:ext cx="946004" cy="94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881" y="3810000"/>
            <a:ext cx="855219" cy="855219"/>
          </a:xfrm>
          <a:prstGeom prst="rect">
            <a:avLst/>
          </a:prstGeom>
        </p:spPr>
      </p:pic>
      <p:pic>
        <p:nvPicPr>
          <p:cNvPr id="22" name="Picture 21" descr="Screen Shot 2016-05-20 at 11.49.50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278" y="3238219"/>
            <a:ext cx="880659" cy="96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664307"/>
            <a:ext cx="8686800" cy="583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	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Arrange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a performance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principal’s meeting, school board,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city council, state legislature, etc.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sz="2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They </a:t>
            </a:r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will appreciate the “good news” for a change. 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READY!!!!!!!!</a:t>
            </a: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WELL!!!!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1507"/>
            <a:ext cx="8686800" cy="339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8. 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Create a website, Twitter Account, etc.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and communicate, communicate, communicate. 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Share the GOOD NEWS!!!!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554675" y="2784141"/>
            <a:ext cx="2034649" cy="15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94" y="2903107"/>
            <a:ext cx="1383306" cy="1383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785" y="2771938"/>
            <a:ext cx="1538190" cy="1538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99" y="4563134"/>
            <a:ext cx="1470025" cy="1470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176" y="4563135"/>
            <a:ext cx="1562100" cy="153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166337" y="95516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I love best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he/she is. . .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(here we go!)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41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3767" y="1769081"/>
            <a:ext cx="4734653" cy="28609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496432" y="1435390"/>
            <a:ext cx="1301558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Caring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001" y="1886460"/>
            <a:ext cx="1851789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Dedicated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001" y="2337530"/>
            <a:ext cx="191711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Passionate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001" y="2775897"/>
            <a:ext cx="2031325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Committed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823" y="3225580"/>
            <a:ext cx="2967479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Success-oriented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002" y="3720861"/>
            <a:ext cx="189026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Organized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790" y="4156253"/>
            <a:ext cx="1688884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Dynamic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969" y="4559421"/>
            <a:ext cx="1507143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Positive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968" y="4990780"/>
            <a:ext cx="8268307" cy="107721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 Team Player/Builder 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	with Students, Staff and Parents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 Performances: 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with Permission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8-10-02 at 8.37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57" y="1729044"/>
            <a:ext cx="7697304" cy="4495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 Performances: 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with Permission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Slide 31 Sing, Sing, Sing - Ensamble Orff US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2664" y="1656562"/>
            <a:ext cx="81280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School Announcements</a:t>
            </a:r>
            <a:endParaRPr lang="en-US" sz="36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Screen Shot 2018-10-02 at 8.52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97" y="1689614"/>
            <a:ext cx="6125648" cy="3452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School Announcements</a:t>
            </a:r>
            <a:endParaRPr lang="en-US" sz="3600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Slide 33 Principal Raps About Snow Day With 'Ice Ice Baby' Instrumenta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8600" y="1701800"/>
            <a:ext cx="6146800" cy="345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1" name="Rectangle 6"/>
          <p:cNvSpPr>
            <a:spLocks noChangeArrowheads="1"/>
          </p:cNvSpPr>
          <p:nvPr/>
        </p:nvSpPr>
        <p:spPr bwMode="auto">
          <a:xfrm>
            <a:off x="336220" y="179478"/>
            <a:ext cx="8686800" cy="300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9. Come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up with a clever version of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“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Happy Birthday” song to serenade your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school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staff on their special day. 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WILL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LOVE YOU FOR IT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 Give away FREEBIES!  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8"/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904" y="4017407"/>
            <a:ext cx="246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Serenade Photo</a:t>
            </a:r>
            <a:endParaRPr lang="en-US" dirty="0"/>
          </a:p>
        </p:txBody>
      </p:sp>
      <p:pic>
        <p:nvPicPr>
          <p:cNvPr id="12" name="Picture 11" descr="VDaysingers7178.preview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562" y="2747978"/>
            <a:ext cx="4870875" cy="3277521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1" name="Rectangle 6"/>
          <p:cNvSpPr>
            <a:spLocks noChangeArrowheads="1"/>
          </p:cNvSpPr>
          <p:nvPr/>
        </p:nvSpPr>
        <p:spPr bwMode="auto">
          <a:xfrm>
            <a:off x="336220" y="179478"/>
            <a:ext cx="8686800" cy="239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10. Offer to conduct an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inservice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at your school. Your teachers will LOVE it and your principal will enjoy the collaborative team building that will result.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8"/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61" y="2442365"/>
            <a:ext cx="8383440" cy="321365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2400" y="228303"/>
            <a:ext cx="8991600" cy="566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Remember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 needs </a:t>
            </a:r>
            <a:r>
              <a:rPr lang="en-US" sz="4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active, involved member of the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faculty.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Take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part in as many school activities as you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Volunteer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help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when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needed.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Organize faculty functions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school food drives,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etc. (at least one each semester)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Ask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you/your program can help build school spirit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pic>
        <p:nvPicPr>
          <p:cNvPr id="69640" name="Picture 1031" descr="Director's Flow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0060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4894" y="893477"/>
            <a:ext cx="795978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Stay Focused</a:t>
            </a:r>
          </a:p>
          <a:p>
            <a:pPr algn="ctr"/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 the </a:t>
            </a:r>
            <a:r>
              <a:rPr lang="en-US" sz="6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“Why!”</a:t>
            </a:r>
          </a:p>
          <a:p>
            <a:endParaRPr lang="en-US" sz="6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39255" y="3453991"/>
            <a:ext cx="811098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 are </a:t>
            </a:r>
            <a:r>
              <a:rPr lang="en-US" sz="8000" i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</a:t>
            </a:r>
            <a:r>
              <a:rPr lang="en-US" sz="8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this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the </a:t>
            </a:r>
            <a:r>
              <a:rPr lang="en-US" sz="8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Kids!</a:t>
            </a:r>
            <a:endParaRPr lang="en-US" sz="8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Aren’t each of them worth it?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pic>
        <p:nvPicPr>
          <p:cNvPr id="11" name="Picture 10" descr="Screen Shot 2018-10-02 at 8.58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34" y="1213628"/>
            <a:ext cx="7196988" cy="4096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8" name="Rectangle 5"/>
          <p:cNvSpPr>
            <a:spLocks noChangeArrowheads="1"/>
          </p:cNvSpPr>
          <p:nvPr/>
        </p:nvSpPr>
        <p:spPr bwMode="auto">
          <a:xfrm>
            <a:off x="167631" y="98876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I love best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he/she is. . .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(cont.)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 descr="Girl Giving Her 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6" y="1983900"/>
            <a:ext cx="3745035" cy="27882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4537075" y="1599576"/>
            <a:ext cx="2805977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Communicative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5023" y="2038472"/>
            <a:ext cx="2281394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Encouraging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2524" y="2475112"/>
            <a:ext cx="1529585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Flexible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2305" y="2903363"/>
            <a:ext cx="2213467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Professional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5023" y="3325573"/>
            <a:ext cx="157467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Creative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7075" y="3755687"/>
            <a:ext cx="3630922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Talented (Performer)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2016" y="4187339"/>
            <a:ext cx="4223632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Intense (In a Good Way)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40082" y="4614856"/>
            <a:ext cx="4234052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Effective with Pedagogy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Aren’t each of them worth it?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pic>
        <p:nvPicPr>
          <p:cNvPr id="9" name="Slide 39 Star Spangled Banner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6661" y="1216093"/>
            <a:ext cx="7249911" cy="407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88187" y="2627636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89770" y="1700160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0" y="3446157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644" y="844768"/>
            <a:ext cx="8672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www.musiceducationconsultants.net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/conference-materials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29818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Session posted online at: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929" y="1575656"/>
            <a:ext cx="736310" cy="9166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8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88187" y="2627636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89770" y="1700160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0" y="3446157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644" y="844768"/>
            <a:ext cx="8672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www.musiceducationconsultants.net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/conference-materials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29818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Session posted online at: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929" y="1575656"/>
            <a:ext cx="736310" cy="9166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8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174790" y="95681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he/she is. .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(cont.)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7" name="Picture 9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741" y="1198173"/>
            <a:ext cx="3844925" cy="2971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28600" y="1416695"/>
            <a:ext cx="6367448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Responsible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Collegial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Motivational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Inspirational</a:t>
            </a:r>
          </a:p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Helpful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Content-oriented	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 Music Advocate (Recruiter)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Demanding (Of Self </a:t>
            </a:r>
            <a:r>
              <a:rPr lang="en-US" sz="32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Students) </a:t>
            </a:r>
          </a:p>
          <a:p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172151" y="86096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To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improve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 music program, I would ask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my music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teachers to. .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 descr="Boys Sing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14" y="2934677"/>
            <a:ext cx="2436561" cy="3313723"/>
          </a:xfrm>
          <a:prstGeom prst="rect">
            <a:avLst/>
          </a:prstGeom>
          <a:effectLst>
            <a:reflection stA="50000" endPos="75000" dist="12700" dir="5400000" sy="-100000" algn="bl" rotWithShape="0"/>
            <a:softEdge rad="1397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81719"/>
            <a:ext cx="829305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Communicate ! Communicate! Communicate! 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Coordinate/Collaborate with Colleagues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Articulate with Feeder Schools More 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Recruit/Retain More 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Focus on Building Group Identity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Promote More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Perform More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172151" y="98068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To </a:t>
            </a:r>
            <a:r>
              <a:rPr lang="en-US" sz="3600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improve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 music program, I would ask my music teachers to. . .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6633" name="Picture 13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715" y="1381060"/>
            <a:ext cx="2414077" cy="3446463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339610" y="1632138"/>
            <a:ext cx="684614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 Administrators to Help Them 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(</a:t>
            </a: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esp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: Class Sizes and 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             Program Building)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Extend Learning Into the Community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Develop More Partnerships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Incorporate School-wide Objectives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Assess Their Own Programs More</a:t>
            </a:r>
          </a:p>
          <a:p>
            <a:pPr marL="457200" indent="-457200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Often </a:t>
            </a:r>
          </a:p>
          <a:p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61430" y="86096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3. 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troubles me most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is that he/she is not. . </a:t>
            </a:r>
            <a:r>
              <a:rPr lang="en-US" sz="3600" i="1" dirty="0" smtClean="0">
                <a:latin typeface="Times New Roman"/>
                <a:cs typeface="Times New Roman"/>
              </a:rPr>
              <a:t>.</a:t>
            </a:r>
            <a:r>
              <a:rPr lang="en-US" sz="3600" dirty="0" smtClean="0">
                <a:latin typeface="Times New Roman"/>
                <a:cs typeface="Times New Roman"/>
              </a:rPr>
              <a:t>	</a:t>
            </a:r>
            <a:r>
              <a:rPr lang="en-US" sz="3600" dirty="0">
                <a:latin typeface="Times New Roman"/>
                <a:cs typeface="Times New Roman"/>
              </a:rPr>
              <a:t>	</a:t>
            </a:r>
          </a:p>
        </p:txBody>
      </p:sp>
      <p:pic>
        <p:nvPicPr>
          <p:cNvPr id="28681" name="Picture 6" descr="Downloaded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6038" y="1332431"/>
            <a:ext cx="2970102" cy="3941109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62818" y="1403674"/>
            <a:ext cx="191711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Passionate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87" y="1854744"/>
            <a:ext cx="551946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Considerate of the “Big Picture”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387" y="2291384"/>
            <a:ext cx="2805977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Communicative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387" y="2718210"/>
            <a:ext cx="3478436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Demanding Enough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352" y="3171765"/>
            <a:ext cx="5170406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Managing the Classroom Well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352" y="3622835"/>
            <a:ext cx="4837983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Lesson-planning Effectively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783" y="4073905"/>
            <a:ext cx="269116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Even-tempered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783" y="4510545"/>
            <a:ext cx="2610009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 Team Player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388" y="4953303"/>
            <a:ext cx="189026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Organized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61430" y="86096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Advocate Out of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1536214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2-08-28 at 4.33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3" y="2578802"/>
            <a:ext cx="7533676" cy="4086103"/>
          </a:xfrm>
          <a:prstGeom prst="rect">
            <a:avLst/>
          </a:prstGeom>
        </p:spPr>
      </p:pic>
      <p:pic>
        <p:nvPicPr>
          <p:cNvPr id="14" name="Picture 13" descr="Screen Shot 2012-08-28 at 4.35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19" y="3479084"/>
            <a:ext cx="3912855" cy="1686471"/>
          </a:xfrm>
          <a:prstGeom prst="rect">
            <a:avLst/>
          </a:prstGeom>
        </p:spPr>
      </p:pic>
      <p:pic>
        <p:nvPicPr>
          <p:cNvPr id="15" name="Picture 14" descr="Screen Shot 2012-08-28 at 4.3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82" y="2586728"/>
            <a:ext cx="3928274" cy="1517913"/>
          </a:xfrm>
          <a:prstGeom prst="rect">
            <a:avLst/>
          </a:prstGeom>
        </p:spPr>
      </p:pic>
      <p:pic>
        <p:nvPicPr>
          <p:cNvPr id="16" name="Picture 15" descr="Screen Shot 2012-08-28 at 4.34.0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93" y="4982747"/>
            <a:ext cx="3896946" cy="168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1992</TotalTime>
  <Words>1483</Words>
  <Application>Microsoft Macintosh PowerPoint</Application>
  <PresentationFormat>On-screen Show (4:3)</PresentationFormat>
  <Paragraphs>243</Paragraphs>
  <Slides>42</Slides>
  <Notes>39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Metropolitan</vt:lpstr>
      <vt:lpstr>Marcia Neel           Master Educator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ARIntern</dc:creator>
  <cp:lastModifiedBy>Marcia Neel</cp:lastModifiedBy>
  <cp:revision>141</cp:revision>
  <dcterms:created xsi:type="dcterms:W3CDTF">2018-10-03T04:41:14Z</dcterms:created>
  <dcterms:modified xsi:type="dcterms:W3CDTF">2018-10-03T04:41:28Z</dcterms:modified>
</cp:coreProperties>
</file>