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33"/>
  </p:notesMasterIdLst>
  <p:sldIdLst>
    <p:sldId id="318" r:id="rId2"/>
    <p:sldId id="260" r:id="rId3"/>
    <p:sldId id="304" r:id="rId4"/>
    <p:sldId id="303" r:id="rId5"/>
    <p:sldId id="319" r:id="rId6"/>
    <p:sldId id="299" r:id="rId7"/>
    <p:sldId id="262" r:id="rId8"/>
    <p:sldId id="263" r:id="rId9"/>
    <p:sldId id="321" r:id="rId10"/>
    <p:sldId id="275" r:id="rId11"/>
    <p:sldId id="308" r:id="rId12"/>
    <p:sldId id="309" r:id="rId13"/>
    <p:sldId id="264" r:id="rId14"/>
    <p:sldId id="268" r:id="rId15"/>
    <p:sldId id="269" r:id="rId16"/>
    <p:sldId id="272" r:id="rId17"/>
    <p:sldId id="273" r:id="rId18"/>
    <p:sldId id="274" r:id="rId19"/>
    <p:sldId id="278" r:id="rId20"/>
    <p:sldId id="279" r:id="rId21"/>
    <p:sldId id="280" r:id="rId22"/>
    <p:sldId id="281" r:id="rId23"/>
    <p:sldId id="282" r:id="rId24"/>
    <p:sldId id="283" r:id="rId25"/>
    <p:sldId id="310" r:id="rId26"/>
    <p:sldId id="311" r:id="rId27"/>
    <p:sldId id="316" r:id="rId28"/>
    <p:sldId id="313" r:id="rId29"/>
    <p:sldId id="293" r:id="rId30"/>
    <p:sldId id="315" r:id="rId31"/>
    <p:sldId id="25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1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1A033-309A-E640-9416-EFB18B2105BF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6C95-1F35-7F4E-BBDE-8130B554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992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FA31ED9-8326-9346-B0D3-75C8B98F0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1A4C25-3E59-F040-9A87-703A9A861DFF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6FCF01C-198C-7E44-9CD3-E72E137A2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D517E09-8DB7-B844-87EA-9268EBFDB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45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064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8/1/19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Keynote%20Videos/There%20is%20a%20Place%20Foothill%20HS%20Band%20copy.mp4" TargetMode="External"/><Relationship Id="rId1" Type="http://schemas.microsoft.com/office/2007/relationships/media" Target="file:////Users/marcianeel/Desktop/Keynote%20Videos/There%20is%20a%20Place%20Foothill%20HS%20Band%20copy.mp4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file:////Users/marcianeel/Desktop/ARBDA%20Keynote%20Videos/Eric%20Whitacres%20Virtual%20Choir%204%20Fly%20to%20Paradise.mp4" TargetMode="External"/><Relationship Id="rId2" Type="http://schemas.microsoft.com/office/2007/relationships/media" Target="file:////Users/marcianeel/Desktop/ARBDA%20Keynote%20Videos/Eric%20Whitacres%20Virtual%20Choir%204%20Fly%20to%20Paradise.mp4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064" y="2463900"/>
            <a:ext cx="4303432" cy="1881431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Marcia Neel </a:t>
            </a:r>
            <a:b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</a:br>
            <a:r>
              <a:rPr lang="en-US" sz="6000" dirty="0">
                <a:solidFill>
                  <a:schemeClr val="tx1"/>
                </a:solidFill>
                <a:latin typeface="High Tower Text" panose="02040502050506030303" pitchFamily="18" charset="0"/>
              </a:rPr>
              <a:t>        </a:t>
            </a:r>
            <a:b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92" y="1990244"/>
            <a:ext cx="2903225" cy="2903225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58" y="3248658"/>
            <a:ext cx="1971356" cy="521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21" t="-1" r="486" b="-69"/>
          <a:stretch/>
        </p:blipFill>
        <p:spPr>
          <a:xfrm>
            <a:off x="-38747" y="5737529"/>
            <a:ext cx="9221495" cy="990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15554F-5531-DE46-8688-7188D6390766}"/>
              </a:ext>
            </a:extLst>
          </p:cNvPr>
          <p:cNvSpPr txBox="1">
            <a:spLocks/>
          </p:cNvSpPr>
          <p:nvPr/>
        </p:nvSpPr>
        <p:spPr>
          <a:xfrm>
            <a:off x="-77494" y="172013"/>
            <a:ext cx="9221494" cy="1631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Arkansas Bandmasters</a:t>
            </a: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Association</a:t>
            </a:r>
            <a:endParaRPr lang="en-US" sz="27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5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44135" y="1236870"/>
            <a:ext cx="77007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1.	</a:t>
            </a:r>
            <a:r>
              <a:rPr lang="en-US" sz="4000" u="sng" dirty="0">
                <a:solidFill>
                  <a:srgbClr val="FFFF00"/>
                </a:solidFill>
              </a:rPr>
              <a:t>C</a:t>
            </a:r>
            <a:r>
              <a:rPr lang="en-US" sz="4000" u="sng" dirty="0"/>
              <a:t>reativity</a:t>
            </a:r>
            <a:r>
              <a:rPr lang="en-US" sz="4000" dirty="0"/>
              <a:t> (Innovation). . .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	Ability to </a:t>
            </a:r>
            <a:r>
              <a:rPr lang="en-US" sz="4000" u="sng" dirty="0">
                <a:solidFill>
                  <a:srgbClr val="FFFF00"/>
                </a:solidFill>
              </a:rPr>
              <a:t>create new and more </a:t>
            </a:r>
          </a:p>
          <a:p>
            <a:pPr lvl="1"/>
            <a:r>
              <a:rPr lang="en-US" sz="4000" dirty="0">
                <a:solidFill>
                  <a:srgbClr val="FFFF00"/>
                </a:solidFill>
              </a:rPr>
              <a:t>	</a:t>
            </a:r>
            <a:r>
              <a:rPr lang="en-US" sz="4000" u="sng" dirty="0">
                <a:solidFill>
                  <a:srgbClr val="FFFF00"/>
                </a:solidFill>
              </a:rPr>
              <a:t>worthwhile ideas</a:t>
            </a:r>
            <a:r>
              <a:rPr lang="en-US" sz="4000" dirty="0"/>
              <a:t> and to create 	something that we don’t even 	know that we need</a:t>
            </a:r>
          </a:p>
          <a:p>
            <a:pPr lvl="1"/>
            <a:endParaRPr lang="en-US" sz="4000" i="1" dirty="0"/>
          </a:p>
          <a:p>
            <a:endParaRPr lang="en-US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</a:t>
            </a:r>
          </a:p>
          <a:p>
            <a:endParaRPr lang="en-US" dirty="0"/>
          </a:p>
        </p:txBody>
      </p:sp>
      <p:pic>
        <p:nvPicPr>
          <p:cNvPr id="8" name="Picture 7" descr="Screen Shot 2019-02-28 at 7.22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814" y="1681244"/>
            <a:ext cx="57912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</a:t>
            </a:r>
          </a:p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Cooper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86" y="2098552"/>
            <a:ext cx="7518400" cy="473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71785" y="2133599"/>
            <a:ext cx="49652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/>
              <a:t>2.  </a:t>
            </a:r>
            <a:r>
              <a:rPr lang="en-US" sz="4000" u="sng" dirty="0">
                <a:solidFill>
                  <a:srgbClr val="FFFF00"/>
                </a:solidFill>
              </a:rPr>
              <a:t>C</a:t>
            </a:r>
            <a:r>
              <a:rPr lang="en-US" sz="4000" u="sng" dirty="0"/>
              <a:t>ritical Thinking</a:t>
            </a:r>
            <a:r>
              <a:rPr lang="en-US" sz="4000" dirty="0"/>
              <a:t>. . .</a:t>
            </a:r>
          </a:p>
          <a:p>
            <a:pPr algn="l"/>
            <a:endParaRPr lang="en-US" sz="4000" dirty="0"/>
          </a:p>
          <a:p>
            <a:pPr lvl="1" algn="l"/>
            <a:r>
              <a:rPr lang="en-US" sz="4000" dirty="0"/>
              <a:t>Ability to </a:t>
            </a:r>
            <a:r>
              <a:rPr lang="en-US" sz="4000" dirty="0">
                <a:solidFill>
                  <a:srgbClr val="FFFF00"/>
                </a:solidFill>
              </a:rPr>
              <a:t>reason </a:t>
            </a:r>
            <a:r>
              <a:rPr lang="en-US" sz="4000" dirty="0"/>
              <a:t>effectively and </a:t>
            </a:r>
          </a:p>
          <a:p>
            <a:pPr lvl="1" algn="l"/>
            <a:r>
              <a:rPr lang="en-US" sz="4000" dirty="0">
                <a:solidFill>
                  <a:srgbClr val="FFFF00"/>
                </a:solidFill>
              </a:rPr>
              <a:t>solve problems.</a:t>
            </a:r>
            <a:endParaRPr lang="en-US" sz="4000" dirty="0"/>
          </a:p>
        </p:txBody>
      </p:sp>
      <p:pic>
        <p:nvPicPr>
          <p:cNvPr id="5" name="Picture 4" descr="seven_problem_solving_tips-300x3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82" y="1985927"/>
            <a:ext cx="3810000" cy="3810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F0EA258-0D63-6542-960F-954CFAD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569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Life Skills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j-lt"/>
              </a:rPr>
              <a:t>The </a:t>
            </a:r>
            <a:r>
              <a:rPr lang="en-US" sz="3600" u="sng" dirty="0">
                <a:solidFill>
                  <a:srgbClr val="FFFF00"/>
                </a:solidFill>
                <a:latin typeface="+mj-lt"/>
              </a:rPr>
              <a:t>Life Skills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 Practice Room</a:t>
            </a:r>
            <a:endParaRPr lang="en-US" sz="3600" dirty="0">
              <a:latin typeface="+mj-lt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08347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Problem Solver:</a:t>
            </a:r>
          </a:p>
          <a:p>
            <a:endParaRPr lang="en-US" sz="8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69" y="1976022"/>
            <a:ext cx="5635265" cy="37500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1740569" y="1976022"/>
            <a:ext cx="5635265" cy="37500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272" y="1049130"/>
            <a:ext cx="8468985" cy="8217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Vic Firth was inspired to design a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higher-quality mallet than the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“warped utensils and implements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not specifically designed for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percussionists” while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playing timpani with the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Boston Symphony Orchestra. 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35846" y="1022377"/>
            <a:ext cx="775095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ollaboration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(Teamwork). . .</a:t>
            </a:r>
          </a:p>
          <a:p>
            <a:pPr algn="l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work creatively, effectively and respectfully </a:t>
            </a:r>
          </a:p>
          <a:p>
            <a:pPr lvl="1"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  <a:p>
            <a:pPr algn="ctr"/>
            <a:r>
              <a:rPr lang="en-US" sz="3200" dirty="0"/>
              <a:t>The Ohio State University Marching Band</a:t>
            </a:r>
          </a:p>
        </p:txBody>
      </p:sp>
      <p:pic>
        <p:nvPicPr>
          <p:cNvPr id="6" name="Picture 5" descr="Screen Shot 2018-10-19 at 5.10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5822"/>
            <a:ext cx="9144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Ohio State University Marching Band</a:t>
            </a:r>
          </a:p>
        </p:txBody>
      </p:sp>
      <p:pic>
        <p:nvPicPr>
          <p:cNvPr id="2" name="Online Media 1" descr="PPT Slide 26 Collaboration-Ohio State Video Game Show.mp4">
            <a:hlinkClick r:id="" action="ppaction://media"/>
            <a:extLst>
              <a:ext uri="{FF2B5EF4-FFF2-40B4-BE49-F238E27FC236}">
                <a16:creationId xmlns:a16="http://schemas.microsoft.com/office/drawing/2014/main" id="{6CF1D058-3B8C-6B4F-AEF1-4E72FF9BC688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79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546" y="1247449"/>
            <a:ext cx="7557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onfidence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handle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CIRCUMSTANCE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grow from 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ic on St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7398"/>
            <a:ext cx="9144001" cy="6096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4197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creen Shot 2018-10-18 at 10.59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9520"/>
            <a:ext cx="91440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nline Media 1" descr="PPT Slide 29 Confidence-Tenor Drum Wipehout.mp4">
            <a:hlinkClick r:id="" action="ppaction://media"/>
            <a:extLst>
              <a:ext uri="{FF2B5EF4-FFF2-40B4-BE49-F238E27FC236}">
                <a16:creationId xmlns:a16="http://schemas.microsoft.com/office/drawing/2014/main" id="{B8CCF7CE-F6A5-3048-BD64-9DC03F83BE40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256" y="1196019"/>
            <a:ext cx="7939488" cy="446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1269900"/>
            <a:ext cx="86868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ommunication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. .</a:t>
            </a:r>
          </a:p>
          <a:p>
            <a:pPr algn="l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express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thoughts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effectively </a:t>
            </a: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6254" y="1752600"/>
            <a:ext cx="3503915" cy="2810432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Maestro Gustavo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Dudamel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creen Shot 2018-10-19 at 8.18.2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" y="1479000"/>
            <a:ext cx="91440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Simón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Bolivar School Orchestra, Venezuela</a:t>
            </a:r>
          </a:p>
        </p:txBody>
      </p:sp>
      <p:pic>
        <p:nvPicPr>
          <p:cNvPr id="2" name="Online Media 1" descr="PPT Slide 32 Communication-Dudamel Conducting &quot;Mambo&quot;.mp4">
            <a:hlinkClick r:id="" action="ppaction://media"/>
            <a:extLst>
              <a:ext uri="{FF2B5EF4-FFF2-40B4-BE49-F238E27FC236}">
                <a16:creationId xmlns:a16="http://schemas.microsoft.com/office/drawing/2014/main" id="{4011C596-C668-EB4E-986B-2F2BC9087D13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594692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9093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One</a:t>
            </a:r>
            <a:r>
              <a:rPr lang="en-US" sz="6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 Goal</a:t>
            </a:r>
          </a:p>
          <a:p>
            <a:pPr algn="ct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Go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23" y="1536425"/>
            <a:ext cx="4769344" cy="47693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8795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One</a:t>
            </a:r>
            <a:r>
              <a:rPr lang="en-US" sz="6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 Goal</a:t>
            </a:r>
          </a:p>
          <a:p>
            <a:pPr algn="ct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Goal.png"/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2227223" y="1536425"/>
            <a:ext cx="4769344" cy="4769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748" y="2209699"/>
            <a:ext cx="83407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Ensure</a:t>
            </a:r>
            <a:r>
              <a:rPr lang="en-US" sz="7200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 continued,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active music-making.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Times New Roman"/>
            </a:endParaRPr>
          </a:p>
          <a:p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79434F-CDDC-8D46-9A4F-E4D2128C848D}"/>
              </a:ext>
            </a:extLst>
          </p:cNvPr>
          <p:cNvSpPr txBox="1"/>
          <p:nvPr/>
        </p:nvSpPr>
        <p:spPr>
          <a:xfrm>
            <a:off x="1" y="4726239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#MSFQ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maZMsDh5Eycqwi0l4yP6jl72eJkfbmt4t8yenImKBVvK0kTmF0xjctABnaLJIm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0" y="639933"/>
            <a:ext cx="3873500" cy="3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27825F-EFEF-FF49-B056-F7243F9273C0}"/>
              </a:ext>
            </a:extLst>
          </p:cNvPr>
          <p:cNvSpPr txBox="1"/>
          <p:nvPr/>
        </p:nvSpPr>
        <p:spPr>
          <a:xfrm>
            <a:off x="0" y="488047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i="1" dirty="0"/>
              <a:t>Really?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065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offer a path to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uccess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9082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provide meaningful, lifelong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M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emories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7232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provide opportunities for authentic learning through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A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ction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6817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teach mutual and self-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R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espect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4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teach students to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T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rust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Old-Music-Score-1350x2400-770x433.jpg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1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Place…where kids are S.M.A.R.T.</a:t>
            </a:r>
          </a:p>
        </p:txBody>
      </p:sp>
      <p:pic>
        <p:nvPicPr>
          <p:cNvPr id="6" name="Picture 5" descr="Screen Shot 2018-10-19 at 5.2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685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2-06 at 11.43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58368"/>
            <a:ext cx="9144000" cy="5089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1F6E5-AC45-2D49-826D-E25AB6CD69DF}"/>
              </a:ext>
            </a:extLst>
          </p:cNvPr>
          <p:cNvSpPr txBox="1"/>
          <p:nvPr/>
        </p:nvSpPr>
        <p:spPr>
          <a:xfrm>
            <a:off x="0" y="14577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From: </a:t>
            </a:r>
            <a:r>
              <a:rPr lang="en-US" sz="3600" i="1" dirty="0"/>
              <a:t>Paradise Lost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DF38D-F480-7D49-84BA-455923B61924}"/>
              </a:ext>
            </a:extLst>
          </p:cNvPr>
          <p:cNvSpPr txBox="1"/>
          <p:nvPr/>
        </p:nvSpPr>
        <p:spPr>
          <a:xfrm>
            <a:off x="0" y="602740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Exstasis</a:t>
            </a:r>
            <a:r>
              <a:rPr lang="en-US" sz="3600" dirty="0"/>
              <a:t>: </a:t>
            </a:r>
            <a:r>
              <a:rPr lang="en-US" sz="3600" i="1" dirty="0"/>
              <a:t>All I Want to do is Fly</a:t>
            </a:r>
          </a:p>
          <a:p>
            <a:endParaRPr lang="en-US" sz="3600" dirty="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1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Place…where kids are S.M.A.R.T.</a:t>
            </a:r>
          </a:p>
        </p:txBody>
      </p:sp>
      <p:pic>
        <p:nvPicPr>
          <p:cNvPr id="4" name="There is a Place Foothill HS Band copy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141" y="1265538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88187" y="2468240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70" y="1540764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0" y="3249291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ric Whitacres Virtual Choir 4 Fly to Paradise.mp4">
            <a:hlinkClick r:id="" action="ppaction://media"/>
          </p:cNvPr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27825F-EFEF-FF49-B056-F7243F9273C0}"/>
              </a:ext>
            </a:extLst>
          </p:cNvPr>
          <p:cNvSpPr txBox="1"/>
          <p:nvPr/>
        </p:nvSpPr>
        <p:spPr>
          <a:xfrm>
            <a:off x="0" y="3797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>
                <a:solidFill>
                  <a:srgbClr val="FFFF00"/>
                </a:solidFill>
              </a:rPr>
              <a:t>But for Music Education…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11FFF-5BE2-BE45-90CC-8B7C3F3AC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16" y="1238305"/>
            <a:ext cx="7078368" cy="4718912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977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533400" y="1600201"/>
            <a:ext cx="79248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pressionistic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pressionistic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27038" y="1143000"/>
            <a:ext cx="297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is. . .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81025" y="3657600"/>
            <a:ext cx="28498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is. . .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06516-73F8-F54F-AAC2-E98113021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214" y="263114"/>
            <a:ext cx="2252362" cy="1118623"/>
          </a:xfrm>
          <a:prstGeom prst="rect">
            <a:avLst/>
          </a:prstGeom>
        </p:spPr>
      </p:pic>
      <p:pic>
        <p:nvPicPr>
          <p:cNvPr id="9" name="Picture 8" descr="Right bra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817" y="2616959"/>
            <a:ext cx="4305394" cy="3809771"/>
          </a:xfrm>
          <a:prstGeom prst="rect">
            <a:avLst/>
          </a:prstGeom>
        </p:spPr>
      </p:pic>
      <p:pic>
        <p:nvPicPr>
          <p:cNvPr id="11" name="Picture 10" descr="Download-Technology-P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01" y="234165"/>
            <a:ext cx="2239276" cy="1578589"/>
          </a:xfrm>
          <a:prstGeom prst="rect">
            <a:avLst/>
          </a:prstGeom>
        </p:spPr>
      </p:pic>
      <p:pic>
        <p:nvPicPr>
          <p:cNvPr id="13" name="Picture 12" descr="Unknown-2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4309" y="1291315"/>
            <a:ext cx="1377445" cy="1377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>
            <a:extLst>
              <a:ext uri="{FF2B5EF4-FFF2-40B4-BE49-F238E27FC236}">
                <a16:creationId xmlns:a16="http://schemas.microsoft.com/office/drawing/2014/main" id="{B8C448E9-EF88-B94A-BB73-597B5803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expressive </a:t>
            </a:r>
            <a:r>
              <a:rPr lang="en-US" altLang="en-US" sz="4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 C’s</a:t>
            </a:r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which are </a:t>
            </a:r>
          </a:p>
          <a:p>
            <a:pPr algn="ctr"/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life-changing: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31345080-F101-D146-8B4C-D9AF36D2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47" y="1849398"/>
            <a:ext cx="8260271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reativity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ritical Thinking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ollaboration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onfidence</a:t>
            </a:r>
          </a:p>
          <a:p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ommunication</a:t>
            </a:r>
          </a:p>
        </p:txBody>
      </p:sp>
      <p:sp>
        <p:nvSpPr>
          <p:cNvPr id="20486" name="Rectangle 1030">
            <a:extLst>
              <a:ext uri="{FF2B5EF4-FFF2-40B4-BE49-F238E27FC236}">
                <a16:creationId xmlns:a16="http://schemas.microsoft.com/office/drawing/2014/main" id="{B3BD0F22-1B27-914C-8D5C-AB4DF34CB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864" y="5630299"/>
            <a:ext cx="3245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Therefore. . .</a:t>
            </a:r>
          </a:p>
        </p:txBody>
      </p:sp>
      <p:pic>
        <p:nvPicPr>
          <p:cNvPr id="8" name="Picture 7" descr="Colorful music brain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823" y="1530727"/>
            <a:ext cx="3277620" cy="39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204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19626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Music Skills Practice Room is. .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66409-A843-5143-889B-FEADCBCAB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81" y="1100693"/>
            <a:ext cx="7221967" cy="54020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19626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Music Skills Practice Room is. . 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F0EA258-0D63-6542-960F-954CFAD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8647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9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Life Skills</a:t>
            </a:r>
            <a:r>
              <a:rPr lang="en-US" sz="9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Practice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66409-A843-5143-889B-FEADCBCAB1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60371" y="1120673"/>
            <a:ext cx="7231211" cy="54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035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2223</TotalTime>
  <Words>405</Words>
  <Application>Microsoft Macintosh PowerPoint</Application>
  <PresentationFormat>On-screen Show (4:3)</PresentationFormat>
  <Paragraphs>125</Paragraphs>
  <Slides>31</Slides>
  <Notes>29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High Tower Text</vt:lpstr>
      <vt:lpstr>Metropolitan</vt:lpstr>
      <vt:lpstr>Marcia Neel           Master Educator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ARIntern</dc:creator>
  <cp:lastModifiedBy>Marcia Neel</cp:lastModifiedBy>
  <cp:revision>189</cp:revision>
  <dcterms:created xsi:type="dcterms:W3CDTF">2019-08-01T02:05:03Z</dcterms:created>
  <dcterms:modified xsi:type="dcterms:W3CDTF">2019-08-01T12:34:35Z</dcterms:modified>
</cp:coreProperties>
</file>