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98" r:id="rId4"/>
    <p:sldId id="353" r:id="rId5"/>
    <p:sldId id="390" r:id="rId6"/>
    <p:sldId id="262" r:id="rId7"/>
    <p:sldId id="405" r:id="rId8"/>
    <p:sldId id="406" r:id="rId9"/>
    <p:sldId id="410" r:id="rId10"/>
    <p:sldId id="387" r:id="rId11"/>
    <p:sldId id="404" r:id="rId12"/>
    <p:sldId id="402" r:id="rId13"/>
    <p:sldId id="403" r:id="rId14"/>
    <p:sldId id="305" r:id="rId15"/>
    <p:sldId id="388" r:id="rId16"/>
    <p:sldId id="354" r:id="rId17"/>
    <p:sldId id="308" r:id="rId18"/>
    <p:sldId id="330" r:id="rId19"/>
    <p:sldId id="367" r:id="rId20"/>
    <p:sldId id="331" r:id="rId21"/>
    <p:sldId id="352" r:id="rId22"/>
    <p:sldId id="313" r:id="rId23"/>
    <p:sldId id="398" r:id="rId24"/>
    <p:sldId id="407" r:id="rId25"/>
    <p:sldId id="408" r:id="rId26"/>
    <p:sldId id="400" r:id="rId27"/>
    <p:sldId id="342" r:id="rId28"/>
    <p:sldId id="360" r:id="rId29"/>
    <p:sldId id="370" r:id="rId30"/>
    <p:sldId id="369" r:id="rId31"/>
    <p:sldId id="386" r:id="rId32"/>
    <p:sldId id="371" r:id="rId33"/>
    <p:sldId id="411" r:id="rId34"/>
    <p:sldId id="412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6E6E6"/>
    <a:srgbClr val="008080"/>
    <a:srgbClr val="FF7051"/>
    <a:srgbClr val="C531C8"/>
    <a:srgbClr val="7E7E7E"/>
    <a:srgbClr val="000000"/>
    <a:srgbClr val="FF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2787"/>
    <p:restoredTop sz="90929"/>
  </p:normalViewPr>
  <p:slideViewPr>
    <p:cSldViewPr>
      <p:cViewPr varScale="1">
        <p:scale>
          <a:sx n="88" d="100"/>
          <a:sy n="88" d="100"/>
        </p:scale>
        <p:origin x="-2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F02FF-0078-9048-864D-E90DE4A97BA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DF05-8EA5-414C-9180-7B852B7E109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7200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11/22/15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2.png"/><Relationship Id="rId1" Type="http://schemas.openxmlformats.org/officeDocument/2006/relationships/video" Target="file://localhost/Users/marcianeel/Desktop/LAMEA%202016/Tips%20PPT/Tips%20for%20Success%20NAMM%20Show%20Tips%20Videos/Slide%2011%20First%20Performance.mov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3.png"/><Relationship Id="rId1" Type="http://schemas.openxmlformats.org/officeDocument/2006/relationships/video" Target="file://localhost/Users/marcianeel/Desktop/LAMEA%202016/Tips%20PPT/Tips%20for%20Success%20NAMM%20Show%20Tips%20Videos/Slide%2012%20Elementary%20Band.MOV" TargetMode="Externa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LAMEA%202016/Tips%20PPT/Tips%20for%20Success%20NAMM%20Show%20Tips%20Videos/Slide%2013%20The%20Parent%20Band.mp4" TargetMode="Externa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LAMEA%202016/Tips%20PPT/Tips%20for%20Success%20NAMM%20Show%20Tips%20Videos/Slide%2014%2013%20Reasons%20Why%20YOU%20Should%20Stay%20In%20Band%20copy.mp4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LAMEA%202016/Tips%20PPT/Tips%20for%20Success%20NAMM%20Show%20Tips%20Videos/Slide%2025%20There%20Is%20A%20Place.mp4" TargetMode="Externa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3.png"/><Relationship Id="rId1" Type="http://schemas.openxmlformats.org/officeDocument/2006/relationships/video" Target="file://localhost/Users/marcianeel/Desktop/LAMEA%202016/Tips%20PPT/Tips%20for%20Success%20NAMM%20Show%20Tips%20Videos/Slide%2031%20MAC_DrTim%20copy.mp4" TargetMode="Externa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1.png"/><Relationship Id="rId5" Type="http://schemas.openxmlformats.org/officeDocument/2006/relationships/image" Target="../media/image35.pdf"/><Relationship Id="rId6" Type="http://schemas.openxmlformats.org/officeDocument/2006/relationships/image" Target="../media/image36.png"/><Relationship Id="rId7" Type="http://schemas.openxmlformats.org/officeDocument/2006/relationships/image" Target="../media/image37.pdf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LAMEA%202016/Tips%20PPT/Tips%20for%20Success%20NAMM%20Show%20Tips%20Videos/Slide%205%20Result-Driven%20Communication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-76200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TIPS for Success!</a:t>
            </a:r>
            <a:endParaRPr lang="en-US" sz="5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Secrets Revealed From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the Very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Best!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60960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2284273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2015 LAMEA</a:t>
            </a:r>
            <a:endParaRPr lang="en-US" sz="54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Times New Roman" pitchFamily="-104" charset="0"/>
            </a:endParaRPr>
          </a:p>
        </p:txBody>
      </p:sp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4800600"/>
            <a:ext cx="3722256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50000" dist="12700" dir="5400000" sy="-100000" algn="bl" rotWithShape="0"/>
          </a:effec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15240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Marcia Neel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1" name="Picture 10" descr="JW Pepp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98937"/>
            <a:ext cx="2971800" cy="983503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838200" y="4267200"/>
            <a:ext cx="251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Russ </a:t>
            </a:r>
            <a:r>
              <a:rPr lang="en-US" b="1" dirty="0" err="1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Bullis</a:t>
            </a:r>
            <a:endParaRPr lang="en-US" b="1" dirty="0" smtClean="0">
              <a:solidFill>
                <a:srgbClr val="E6E6E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r>
              <a:rPr lang="en-US" b="1" dirty="0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Donna </a:t>
            </a:r>
            <a:r>
              <a:rPr lang="en-US" b="1" dirty="0" err="1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Koneska</a:t>
            </a:r>
            <a:endParaRPr lang="en-US" b="1" dirty="0">
              <a:solidFill>
                <a:srgbClr val="E6E6E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3" name="Picture 12" descr="Ziegler Mus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331157"/>
            <a:ext cx="3808413" cy="940324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410200" y="41910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Fred </a:t>
            </a:r>
            <a:r>
              <a:rPr lang="en-US" b="1" dirty="0" err="1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Zeagler</a:t>
            </a:r>
            <a:endParaRPr lang="en-US" b="1" dirty="0">
              <a:solidFill>
                <a:srgbClr val="E6E6E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r>
              <a:rPr lang="en-US" dirty="0" smtClean="0">
                <a:latin typeface="Times New Roman" charset="0"/>
              </a:rPr>
              <a:t/>
            </a:r>
            <a:br>
              <a:rPr lang="en-US" dirty="0" smtClean="0">
                <a:latin typeface="Times New Roman" charset="0"/>
              </a:rPr>
            </a:b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410200" cy="381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GET ‘EM FIRED UP!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Give a</a:t>
            </a:r>
            <a:endParaRPr lang="en-US" sz="4000" i="1" dirty="0" smtClean="0">
              <a:solidFill>
                <a:srgbClr val="FFFFFF"/>
              </a:solidFill>
              <a:latin typeface="Times New Roman" charset="0"/>
            </a:endParaRPr>
          </a:p>
          <a:p>
            <a:pPr marL="533400" indent="-533400" algn="ctr" eaLnBrk="1" hangingPunct="1">
              <a:buNone/>
            </a:pPr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First Performance</a:t>
            </a:r>
          </a:p>
          <a:p>
            <a:pPr marL="533400" indent="-533400" algn="ctr" eaLnBrk="1" hangingPunct="1">
              <a:buNone/>
            </a:pPr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Concert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With Your Beginners!</a:t>
            </a:r>
          </a:p>
          <a:p>
            <a:pPr marL="533400" indent="-533400" algn="ctr" eaLnBrk="1" hangingPunct="1">
              <a:buNone/>
            </a:pPr>
            <a:endParaRPr lang="en-US" sz="4000" dirty="0" smtClean="0">
              <a:solidFill>
                <a:srgbClr val="FFFFFF"/>
              </a:solidFill>
              <a:latin typeface="Times New Roman" charset="0"/>
            </a:endParaRPr>
          </a:p>
          <a:p>
            <a:pPr marL="533400" indent="-533400" algn="ctr" eaLnBrk="1" hangingPunct="1">
              <a:lnSpc>
                <a:spcPct val="90000"/>
              </a:lnSpc>
              <a:buNone/>
            </a:pPr>
            <a:endParaRPr lang="en-US" sz="4000" dirty="0">
              <a:latin typeface="Times New Roman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5626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Involve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Experienced 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Players!</a:t>
            </a:r>
          </a:p>
          <a:p>
            <a:pPr marL="533400" marR="0" lvl="0" indent="-5334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21408970">
            <a:off x="5833382" y="1296259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First Performance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Demo Concert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7" name="Slide 11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90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6" name="Slide 12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905000"/>
            <a:ext cx="8001000" cy="450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Build the vision EARLY—Elementary </a:t>
            </a:r>
            <a:r>
              <a:rPr lang="en-US" sz="3600" b="1" i="1" u="sng" dirty="0" smtClean="0">
                <a:solidFill>
                  <a:srgbClr val="FFFF00"/>
                </a:solidFill>
                <a:latin typeface="Times New Roman" charset="0"/>
              </a:rPr>
              <a:t>Parents</a:t>
            </a:r>
            <a:endParaRPr lang="en-US" sz="3600" b="1" i="1" u="sng" dirty="0">
              <a:latin typeface="Times New Roman" charset="0"/>
            </a:endParaRPr>
          </a:p>
        </p:txBody>
      </p:sp>
      <p:pic>
        <p:nvPicPr>
          <p:cNvPr id="7" name="Slide 13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866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i="1" dirty="0" smtClean="0">
                <a:solidFill>
                  <a:srgbClr val="FFFF00"/>
                </a:solidFill>
                <a:latin typeface="Times New Roman" charset="0"/>
              </a:rPr>
              <a:t>“13 Reasons They </a:t>
            </a:r>
            <a:r>
              <a:rPr lang="en-US" sz="4800" b="1" i="1" u="sng" dirty="0" smtClean="0">
                <a:solidFill>
                  <a:srgbClr val="FFFF00"/>
                </a:solidFill>
                <a:latin typeface="Times New Roman" charset="0"/>
              </a:rPr>
              <a:t>Stay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800" i="1" dirty="0" smtClean="0">
                <a:solidFill>
                  <a:srgbClr val="FFFF00"/>
                </a:solidFill>
                <a:latin typeface="Times New Roman" charset="0"/>
              </a:rPr>
              <a:t>in Band”</a:t>
            </a:r>
            <a:endParaRPr lang="en-US" sz="4800" dirty="0"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Slide 14 13 Reasons Why YOU Should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9715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2. The Business Side of </a:t>
            </a:r>
            <a:br>
              <a:rPr lang="en-US" sz="9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Teaching</a:t>
            </a:r>
            <a:r>
              <a:rPr lang="en-US" sz="960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9600">
                <a:solidFill>
                  <a:srgbClr val="FFFF00"/>
                </a:solidFill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Administrators/Faculty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398686"/>
            <a:ext cx="860425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Celebrate your faculty!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Include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the principal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&amp; faculty in concerts to discover the joy of music-making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Keep all informed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of activities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/events &amp;</a:t>
            </a:r>
            <a:r>
              <a:rPr lang="en-US" sz="3600" u="sng" dirty="0" smtClean="0">
                <a:solidFill>
                  <a:srgbClr val="FFFF00"/>
                </a:solidFill>
                <a:latin typeface="Times New Roman" charset="0"/>
              </a:rPr>
              <a:t> THANK THEM OUTWARDLY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for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their support.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Sign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up to chaperone a dance, cover a class, attend a game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and/or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serve on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committees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Choosing a Music Dealer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447801"/>
            <a:ext cx="8534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Dealers Support Our Programs by. . .</a:t>
            </a:r>
            <a:endParaRPr lang="en-US" sz="3600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sz="8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advocacy materials &amp; recruiting help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regular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service calls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Ensuring competitive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prices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Offering lease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programs for new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instruments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folders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,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posters, calendars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nametags. . .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Serving as a partner to help develop our programs</a:t>
            </a:r>
          </a:p>
          <a:p>
            <a:pPr algn="r"/>
            <a:endParaRPr lang="en-US" sz="3600" i="1" dirty="0" smtClean="0">
              <a:solidFill>
                <a:srgbClr val="FFFF00"/>
              </a:solidFill>
              <a:latin typeface="Times New Roman" charset="0"/>
            </a:endParaRPr>
          </a:p>
          <a:p>
            <a:pPr algn="r"/>
            <a:endParaRPr lang="en-US" sz="3600" i="1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5402759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i="1" dirty="0" smtClean="0">
                <a:solidFill>
                  <a:srgbClr val="FFFF00"/>
                </a:solidFill>
                <a:latin typeface="Times New Roman" charset="0"/>
              </a:rPr>
              <a:t>All </a:t>
            </a:r>
            <a:r>
              <a:rPr lang="en-US" sz="4400" b="1" i="1" u="sng" dirty="0" smtClean="0">
                <a:solidFill>
                  <a:srgbClr val="FFFF00"/>
                </a:solidFill>
                <a:latin typeface="Times New Roman" charset="0"/>
              </a:rPr>
              <a:t>YO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U </a:t>
            </a:r>
            <a:r>
              <a:rPr lang="en-US" sz="4400" i="1" dirty="0" smtClean="0">
                <a:solidFill>
                  <a:srgbClr val="FFFF00"/>
                </a:solidFill>
                <a:latin typeface="Times New Roman" charset="0"/>
              </a:rPr>
              <a:t>have to do is ask!!!</a:t>
            </a:r>
            <a:endParaRPr lang="en-US" sz="4400" dirty="0" smtClean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Instrument Replacement: </a:t>
            </a:r>
            <a:r>
              <a:rPr lang="en-US" sz="4000" u="sng" dirty="0" smtClean="0">
                <a:solidFill>
                  <a:srgbClr val="FFFF00"/>
                </a:solidFill>
                <a:latin typeface="Times New Roman" charset="0"/>
              </a:rPr>
              <a:t>The 5-Year Plan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.  Evaluate the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063800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FF"/>
                </a:solidFill>
                <a:latin typeface="Times New Roman" charset="0"/>
              </a:rPr>
              <a:t>HINT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: Know your school’s Fiscal Policies!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Prioritize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Write up a complete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latin typeface="Times New Roman" charset="0"/>
              </a:rPr>
              <a:t>5-YEAR PLAN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with a clear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Consider the Education/Training Needed for These Careers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878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Public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Relations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516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700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of this is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Job! How is it going?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sz="4000" dirty="0">
                <a:latin typeface="Times New Roman" charset="0"/>
              </a:rPr>
              <a:t> </a:t>
            </a:r>
            <a:br>
              <a:rPr lang="en-US" sz="4000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65337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27537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379537"/>
            <a:ext cx="7859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4478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Maintain a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-749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019800"/>
            <a:ext cx="80772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62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3. Telling </a:t>
            </a:r>
            <a:br>
              <a:rPr lang="en-US" sz="9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The Story</a:t>
            </a:r>
            <a:r>
              <a:rPr lang="en-US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/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4196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upport Music Encourage Suc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0"/>
            <a:ext cx="6248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Telling the Story: DATA! DATA! DATA!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endParaRPr lang="en-US" dirty="0"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199"/>
            <a:ext cx="87630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38201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Great Ways to Get Out Your Message</a:t>
            </a:r>
            <a:r>
              <a:rPr lang="en-US" dirty="0"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152400" y="1721106"/>
            <a:ext cx="586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 Have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students tell </a:t>
            </a:r>
            <a:r>
              <a:rPr lang="en-US" sz="3600" dirty="0">
                <a:solidFill>
                  <a:srgbClr val="FFFF00"/>
                </a:solidFill>
                <a:latin typeface="Times New Roman" charset="0"/>
              </a:rPr>
              <a:t>their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   </a:t>
            </a:r>
          </a:p>
          <a:p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  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stories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. 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Music Makes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 the Difference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Because. .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Profile Your Students:  </a:t>
            </a:r>
          </a:p>
          <a:p>
            <a:r>
              <a:rPr lang="en-US" sz="3600" i="1" dirty="0" smtClean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Student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Artist of the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 Week/Month</a:t>
            </a:r>
            <a:r>
              <a:rPr lang="en-US" sz="3600" i="1" dirty="0" smtClean="0">
                <a:solidFill>
                  <a:srgbClr val="FFFFFF"/>
                </a:solidFill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 Create a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Snapshot 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Video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8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17564"/>
            <a:ext cx="2971800" cy="45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latin typeface="Times New Roman" charset="0"/>
              </a:rPr>
              <a:t>Snapshot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Video: Foothill High School</a:t>
            </a:r>
            <a:endParaRPr lang="en-US" dirty="0"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Slide 25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" y="1524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67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4. Supporting</a:t>
            </a: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Music </a:t>
            </a:r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Education</a:t>
            </a:r>
            <a:r>
              <a:rPr lang="en-US" sz="8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8000" dirty="0">
                <a:solidFill>
                  <a:srgbClr val="FFFF00"/>
                </a:solidFill>
                <a:latin typeface="Times New Roman" charset="0"/>
              </a:rPr>
            </a:br>
            <a:endParaRPr lang="en-US" sz="8000" dirty="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675293"/>
            <a:ext cx="83820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3" name="Picture 12" descr="artandsoul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499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GIVE BACK: Help </a:t>
            </a:r>
            <a:r>
              <a:rPr lang="en-US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Succeed!</a:t>
            </a:r>
            <a:endParaRPr lang="en-US" dirty="0"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" y="1752600"/>
            <a:ext cx="541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Recruit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new, quality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music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educators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your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school    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district and help them get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started</a:t>
            </a:r>
            <a:endParaRPr lang="en-US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help with the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interviewing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process</a:t>
            </a:r>
            <a:endParaRPr lang="en-US" sz="28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develop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Mentoring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Program or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serve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as a mentor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</p:txBody>
      </p:sp>
      <p:pic>
        <p:nvPicPr>
          <p:cNvPr id="7" name="Picture 6" descr="CroppedSucces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04237"/>
            <a:ext cx="3657599" cy="267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GIVE BACK: Help </a:t>
            </a:r>
            <a:r>
              <a:rPr lang="en-US" sz="3200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Succeed!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524000"/>
            <a:ext cx="838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Have a Local University?</a:t>
            </a:r>
          </a:p>
          <a:p>
            <a:pPr algn="ctr"/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have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Music Ed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observe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classes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Allow Music Ed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to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teach sectionals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Attend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university concerts and encourage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to attend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Take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 teachers and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“be gentle!” </a:t>
            </a:r>
            <a:endParaRPr lang="en-US" sz="32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Materials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609600"/>
            <a:ext cx="9448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4" name="Picture 13" descr="Screen Shot 2013-02-21 at 9.3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334000"/>
            <a:ext cx="78486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9144000" cy="1219200"/>
          </a:xfrm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1. Focusing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on the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Classroom</a:t>
            </a:r>
            <a:r>
              <a:rPr lang="en-US" sz="9600" dirty="0">
                <a:latin typeface="Times New Roman" charset="0"/>
              </a:rPr>
              <a:t/>
            </a:r>
            <a:br>
              <a:rPr lang="en-US" sz="9600" dirty="0">
                <a:latin typeface="Times New Roman" charset="0"/>
              </a:rPr>
            </a:br>
            <a:endParaRPr lang="en-US" sz="60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Helpful Videos!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55693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3" name="Picture 12" descr="Screen Shot 2013-02-21 at 9.12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" y="2057400"/>
            <a:ext cx="9056913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Dr. Tim Says It All!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19200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9" name="Slide 31 MAC_DrTim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981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FFFF00"/>
                </a:solidFill>
                <a:latin typeface="Times New Roman" charset="0"/>
              </a:rPr>
              <a:t>Got Smart Phone?</a:t>
            </a:r>
            <a:endParaRPr lang="en-US" sz="6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71600" y="762000"/>
            <a:ext cx="6400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latin typeface="Times New Roman" charset="0"/>
              </a:rPr>
              <a:t>www.MusicAchievementCouncil.org</a:t>
            </a:r>
            <a:endParaRPr lang="en-US" sz="32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17" name="Picture 16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783567" y="29324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87070" y="2067872"/>
            <a:ext cx="3023330" cy="3812255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12873" y="30480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2 USE:MA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76200"/>
            <a:ext cx="1295400" cy="1295400"/>
          </a:xfrm>
          <a:prstGeom prst="rect">
            <a:avLst/>
          </a:prstGeom>
        </p:spPr>
      </p:pic>
      <p:pic>
        <p:nvPicPr>
          <p:cNvPr id="15" name="Picture 14" descr="2 USE:MA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295400" cy="129540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05000" y="1371600"/>
            <a:ext cx="5638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FF"/>
                </a:solidFill>
                <a:latin typeface="Times New Roman" charset="0"/>
              </a:rPr>
              <a:t>marcia@musicedconsultants.net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0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7244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100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8674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8006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601" y="2336801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6" name="Picture 42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38100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58674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71600" y="2303463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38100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3582" y="2336800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48006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charset="0"/>
              </a:rPr>
              <a:t>THANK YOU!!!!!</a:t>
            </a:r>
            <a:endParaRPr lang="en-US" sz="54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5" name="Picture 24" descr="JW Pepp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1066800"/>
            <a:ext cx="2590800" cy="777240"/>
          </a:xfrm>
          <a:prstGeom prst="rect">
            <a:avLst/>
          </a:prstGeom>
        </p:spPr>
      </p:pic>
      <p:pic>
        <p:nvPicPr>
          <p:cNvPr id="26" name="Picture 25" descr="Ziegler Mus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143000"/>
            <a:ext cx="4173220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0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7244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100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8674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8006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601" y="2336801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6" name="Picture 42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38100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58674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71600" y="2303463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38100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3582" y="2336800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48006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charset="0"/>
              </a:rPr>
              <a:t>THANK YOU!!!!!</a:t>
            </a:r>
            <a:endParaRPr lang="en-US" sz="54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5" name="Picture 24" descr="JW Pepp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1066800"/>
            <a:ext cx="2590800" cy="777240"/>
          </a:xfrm>
          <a:prstGeom prst="rect">
            <a:avLst/>
          </a:prstGeom>
        </p:spPr>
      </p:pic>
      <p:pic>
        <p:nvPicPr>
          <p:cNvPr id="26" name="Picture 25" descr="Ziegler Mus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143000"/>
            <a:ext cx="4173220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What does a Music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 Educator Do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33400" y="1524000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 (Standards-based)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03250" y="2133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037" y="4114800"/>
            <a:ext cx="469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Prepare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Quality Lessons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33400" y="3392269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533400" y="54102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33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Share Love of Music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694113" cy="241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8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8257" y="48006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257" y="60960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1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304800"/>
            <a:ext cx="70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Times New Roman" charset="0"/>
              </a:rPr>
              <a:t>Result-driven Communication</a:t>
            </a:r>
            <a:endParaRPr lang="en-US" sz="4400" dirty="0"/>
          </a:p>
        </p:txBody>
      </p:sp>
      <p:pic>
        <p:nvPicPr>
          <p:cNvPr id="4" name="Slide 5 Result-Driven Communication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1430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295400"/>
            <a:ext cx="861059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1143000"/>
            <a:ext cx="731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</a:rPr>
              <a:t>WE WANT YOU!</a:t>
            </a:r>
            <a:endParaRPr lang="en-US" sz="4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876800" y="14478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Foster student </a:t>
            </a: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interest through </a:t>
            </a:r>
            <a:r>
              <a:rPr lang="en-US" sz="3600" b="1" u="sng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visibility</a:t>
            </a:r>
            <a:endParaRPr lang="en-US" sz="3600" dirty="0" smtClean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Picture 7" descr="4-DSC_0031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844">
            <a:off x="274888" y="2101173"/>
            <a:ext cx="444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Regular visits with feeder programs/teachers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    students and parents—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3600" dirty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3998</TotalTime>
  <Words>1068</Words>
  <Application>Microsoft Macintosh PowerPoint</Application>
  <PresentationFormat>On-screen Show (4:3)</PresentationFormat>
  <Paragraphs>222</Paragraphs>
  <Slides>34</Slides>
  <Notes>33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Blank Presentation</vt:lpstr>
      <vt:lpstr>Slide 1</vt:lpstr>
      <vt:lpstr>Consider the Education/Training Needed for These Careers</vt:lpstr>
      <vt:lpstr>1. Focusing  on the  Classroom </vt:lpstr>
      <vt:lpstr>Focusing on the Classroom  What does a Music Educator Do?</vt:lpstr>
      <vt:lpstr>Slide 5</vt:lpstr>
      <vt:lpstr>Focusing on the Classroom Recruitment and Retention</vt:lpstr>
      <vt:lpstr>Focusing on the Classroom Recruit: Attract Students Year-Round</vt:lpstr>
      <vt:lpstr>Focusing on the Classroom Recruit: Attract Students Year-Round</vt:lpstr>
      <vt:lpstr>Focusing on the Classroom Recruit: Attract Students Year-Round</vt:lpstr>
      <vt:lpstr>Focusing on the Classroom Build the vision EARLY — Elementary </vt:lpstr>
      <vt:lpstr>Focusing on the Classroom First Performance Demo Concert</vt:lpstr>
      <vt:lpstr>Focusing on the Classroom Recruitment and Retention</vt:lpstr>
      <vt:lpstr>Focusing on the Classroom Recruitment and Retention</vt:lpstr>
      <vt:lpstr>“13 Reasons They Stay in Band”</vt:lpstr>
      <vt:lpstr>2. The Business Side of  Teaching </vt:lpstr>
      <vt:lpstr>The Business Side of Teaching Working with Administrators/Faculty  </vt:lpstr>
      <vt:lpstr>The Business Side of Teaching  Choosing a Music Dealer  </vt:lpstr>
      <vt:lpstr>The Business Side of Teaching  Instrument Replacement: The 5-Year Plan </vt:lpstr>
      <vt:lpstr>The Business Side of Teaching  Instrument Replacement Plan  </vt:lpstr>
      <vt:lpstr>The Business Side of Teaching  Instrument Replacement Plan  </vt:lpstr>
      <vt:lpstr>Slide 21</vt:lpstr>
      <vt:lpstr>3. Telling  The Story   </vt:lpstr>
      <vt:lpstr>Telling the Story: DATA! DATA! DATA! </vt:lpstr>
      <vt:lpstr>Telling the Story  Great Ways to Get Out Your Message </vt:lpstr>
      <vt:lpstr>Telling the Story  Snapshot Video: Foothill High School</vt:lpstr>
      <vt:lpstr>4. Supporting  Music Education </vt:lpstr>
      <vt:lpstr>Supporting Music Education  GIVE BACK: Help Others Succeed!</vt:lpstr>
      <vt:lpstr>Supporting Music Education  GIVE BACK: Help Others Succeed!</vt:lpstr>
      <vt:lpstr>“Tips for Success”  Resource Materials</vt:lpstr>
      <vt:lpstr>“Tips for Success”  Resource Materials Helpful Videos!</vt:lpstr>
      <vt:lpstr>“Tips for Success”  Resource Materials Dr. Tim Says It All!</vt:lpstr>
      <vt:lpstr>Got Smart Phone?</vt:lpstr>
      <vt:lpstr>Slide 33</vt:lpstr>
      <vt:lpstr>Slide 34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992</cp:revision>
  <dcterms:created xsi:type="dcterms:W3CDTF">2015-11-22T15:03:54Z</dcterms:created>
  <dcterms:modified xsi:type="dcterms:W3CDTF">2015-11-22T15:10:34Z</dcterms:modified>
</cp:coreProperties>
</file>