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49.xml" ContentType="application/vnd.openxmlformats-officedocument.presentationml.slide+xml"/>
  <Override PartName="/ppt/tags/tag1.xml" ContentType="application/vnd.openxmlformats-officedocument.presentationml.tags+xml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Default Extension="tiff" ContentType="image/tiff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26.xml" ContentType="application/vnd.openxmlformats-officedocument.presentationml.notesSlide+xml"/>
  <Override PartName="/ppt/notesSlides/notesSlide4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notesSlides/notesSlide49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3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5.xml" ContentType="application/vnd.openxmlformats-officedocument.presentationml.slideLayout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viewProps.xml" ContentType="application/vnd.openxmlformats-officedocument.presentationml.viewProps+xml"/>
  <Override PartName="/ppt/notesSlides/notesSlide43.xml" ContentType="application/vnd.openxmlformats-officedocument.presentationml.notes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13.xml" ContentType="application/vnd.openxmlformats-officedocument.presentationml.slideLayout+xml"/>
  <Default Extension="pdf" ContentType="application/pdf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3701" r:id="rId1"/>
  </p:sldMasterIdLst>
  <p:notesMasterIdLst>
    <p:notesMasterId r:id="rId51"/>
  </p:notesMasterIdLst>
  <p:handoutMasterIdLst>
    <p:handoutMasterId r:id="rId52"/>
  </p:handoutMasterIdLst>
  <p:sldIdLst>
    <p:sldId id="336" r:id="rId2"/>
    <p:sldId id="494" r:id="rId3"/>
    <p:sldId id="424" r:id="rId4"/>
    <p:sldId id="425" r:id="rId5"/>
    <p:sldId id="426" r:id="rId6"/>
    <p:sldId id="427" r:id="rId7"/>
    <p:sldId id="428" r:id="rId8"/>
    <p:sldId id="429" r:id="rId9"/>
    <p:sldId id="430" r:id="rId10"/>
    <p:sldId id="431" r:id="rId11"/>
    <p:sldId id="433" r:id="rId12"/>
    <p:sldId id="432" r:id="rId13"/>
    <p:sldId id="437" r:id="rId14"/>
    <p:sldId id="453" r:id="rId15"/>
    <p:sldId id="463" r:id="rId16"/>
    <p:sldId id="454" r:id="rId17"/>
    <p:sldId id="456" r:id="rId18"/>
    <p:sldId id="470" r:id="rId19"/>
    <p:sldId id="475" r:id="rId20"/>
    <p:sldId id="478" r:id="rId21"/>
    <p:sldId id="477" r:id="rId22"/>
    <p:sldId id="479" r:id="rId23"/>
    <p:sldId id="480" r:id="rId24"/>
    <p:sldId id="482" r:id="rId25"/>
    <p:sldId id="481" r:id="rId26"/>
    <p:sldId id="471" r:id="rId27"/>
    <p:sldId id="483" r:id="rId28"/>
    <p:sldId id="465" r:id="rId29"/>
    <p:sldId id="457" r:id="rId30"/>
    <p:sldId id="440" r:id="rId31"/>
    <p:sldId id="441" r:id="rId32"/>
    <p:sldId id="484" r:id="rId33"/>
    <p:sldId id="458" r:id="rId34"/>
    <p:sldId id="459" r:id="rId35"/>
    <p:sldId id="466" r:id="rId36"/>
    <p:sldId id="485" r:id="rId37"/>
    <p:sldId id="442" r:id="rId38"/>
    <p:sldId id="443" r:id="rId39"/>
    <p:sldId id="487" r:id="rId40"/>
    <p:sldId id="489" r:id="rId41"/>
    <p:sldId id="488" r:id="rId42"/>
    <p:sldId id="491" r:id="rId43"/>
    <p:sldId id="486" r:id="rId44"/>
    <p:sldId id="446" r:id="rId45"/>
    <p:sldId id="444" r:id="rId46"/>
    <p:sldId id="445" r:id="rId47"/>
    <p:sldId id="493" r:id="rId48"/>
    <p:sldId id="467" r:id="rId49"/>
    <p:sldId id="492" r:id="rId50"/>
  </p:sldIdLst>
  <p:sldSz cx="9144000" cy="6858000" type="screen4x3"/>
  <p:notesSz cx="6858000" cy="9180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E58955"/>
    <a:srgbClr val="663300"/>
    <a:srgbClr val="336699"/>
    <a:srgbClr val="2C7478"/>
    <a:srgbClr val="660066"/>
    <a:srgbClr val="9900CC"/>
    <a:srgbClr val="B095F3"/>
    <a:srgbClr val="0000FF"/>
    <a:srgbClr val="CD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2447" autoAdjust="0"/>
    <p:restoredTop sz="95544" autoAdjust="0"/>
  </p:normalViewPr>
  <p:slideViewPr>
    <p:cSldViewPr>
      <p:cViewPr>
        <p:scale>
          <a:sx n="100" d="100"/>
          <a:sy n="100" d="100"/>
        </p:scale>
        <p:origin x="-29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D8740342-88AF-394B-B732-DDB4ACA69DEA}" type="datetime1">
              <a:rPr lang="en-US"/>
              <a:pPr>
                <a:defRPr/>
              </a:pPr>
              <a:t>10/30/15</a:t>
            </a:fld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CCD0701C-8767-7748-BB28-F52BB2FD0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75A0A98-2420-AA46-97BE-521E26A34E3C}" type="datetime1">
              <a:rPr lang="en-US"/>
              <a:pPr>
                <a:defRPr/>
              </a:pPr>
              <a:t>10/30/15</a:t>
            </a:fld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5063" y="688975"/>
            <a:ext cx="4591050" cy="344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60863"/>
            <a:ext cx="548640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39AECCE-B0FE-4E46-839A-6B1EA38F7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DC51DA-B95C-D341-B962-2E8ACE502E8E}" type="slidenum">
              <a:rPr lang="en-US">
                <a:latin typeface="Times" charset="0"/>
              </a:rPr>
              <a:pPr/>
              <a:t>1</a:t>
            </a:fld>
            <a:endParaRPr lang="en-US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86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17CFF4-B237-0E4C-BE91-19C18C04C462}" type="slidenum">
              <a:rPr lang="en-US">
                <a:latin typeface="Times" charset="0"/>
              </a:rPr>
              <a:pPr/>
              <a:t>48</a:t>
            </a:fld>
            <a:endParaRPr lang="en-US">
              <a:latin typeface="Times" charset="0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86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17CFF4-B237-0E4C-BE91-19C18C04C462}" type="slidenum">
              <a:rPr lang="en-US">
                <a:latin typeface="Times" charset="0"/>
              </a:rPr>
              <a:pPr/>
              <a:t>49</a:t>
            </a:fld>
            <a:endParaRPr lang="en-US">
              <a:latin typeface="Times" charset="0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dirty="0">
              <a:latin typeface="Times New Roman"/>
            </a:endParaRPr>
          </a:p>
        </p:txBody>
      </p:sp>
      <p:grpSp>
        <p:nvGrpSpPr>
          <p:cNvPr id="5" name="Group 1032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6" name="Rectangle 1033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7" name="Rectangle 1034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8" name="Rectangle 1035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9" name="Rectangle 1036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10" name="Line 1037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CA" dirty="0"/>
            </a:p>
          </p:txBody>
        </p:sp>
        <p:sp>
          <p:nvSpPr>
            <p:cNvPr id="11" name="Rectangle 1038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</p:grpSp>
      <p:sp>
        <p:nvSpPr>
          <p:cNvPr id="294915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4916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latin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02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CC2A0-207B-324C-9854-DFDA1863FDE1}" type="datetime1">
              <a:rPr lang="en-US"/>
              <a:pPr>
                <a:defRPr/>
              </a:pPr>
              <a:t>10/30/15</a:t>
            </a:fld>
            <a:endParaRPr lang="en-US"/>
          </a:p>
        </p:txBody>
      </p:sp>
      <p:sp>
        <p:nvSpPr>
          <p:cNvPr id="13" name="Rectangle 10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0"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14" name="Rectangle 103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FEAEA901-911E-8F4B-ADE6-4DAAFA38A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47133-5F69-4640-A4AA-4405A49ED681}" type="datetime1">
              <a:rPr lang="en-US"/>
              <a:pPr>
                <a:defRPr/>
              </a:pPr>
              <a:t>10/30/15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298BF-2ED1-C641-8AF2-D62E0FB0F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7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7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28916-3468-0F48-8867-0723C64D51C4}" type="datetime1">
              <a:rPr lang="en-US"/>
              <a:pPr>
                <a:defRPr/>
              </a:pPr>
              <a:t>10/30/15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30AD8-A0C4-9245-9CC9-F064FDAEB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D8990-19E4-624D-A52F-29D476C99851}" type="datetime1">
              <a:rPr lang="en-US"/>
              <a:pPr>
                <a:defRPr/>
              </a:pPr>
              <a:t>10/30/15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C437-0A12-3E4A-B959-FB613AA65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02895-75B7-7F42-B0DA-5DCF2C23CB47}" type="datetime1">
              <a:rPr lang="en-US"/>
              <a:pPr>
                <a:defRPr/>
              </a:pPr>
              <a:t>10/30/15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BABC7-3438-0242-9902-1569626FF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0037E-6282-DB40-B0DA-163EFCF72F80}" type="datetime1">
              <a:rPr lang="en-US"/>
              <a:pPr>
                <a:defRPr/>
              </a:pPr>
              <a:t>10/30/15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1D5DB-31D2-E845-B1D6-42C544E9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69239-3426-2942-8EA9-48A848B123C2}" type="datetime1">
              <a:rPr lang="en-US"/>
              <a:pPr>
                <a:defRPr/>
              </a:pPr>
              <a:t>10/30/15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A4C9D-5E3E-F844-B17C-D86FA4D50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166F8-CE87-8B43-BAE2-65CDED238B66}" type="datetime1">
              <a:rPr lang="en-US"/>
              <a:pPr>
                <a:defRPr/>
              </a:pPr>
              <a:t>10/30/15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1FE74-AD99-234C-AAB2-EBF98255D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44613-3C06-4C49-AAF4-D49BC73B3724}" type="datetime1">
              <a:rPr lang="en-US"/>
              <a:pPr>
                <a:defRPr/>
              </a:pPr>
              <a:t>10/30/15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BA3FF-04C3-304C-AFAC-535F33ABC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F616D-1AB2-584A-ABDC-F8AFEBF9E4D3}" type="datetime1">
              <a:rPr lang="en-US"/>
              <a:pPr>
                <a:defRPr/>
              </a:pPr>
              <a:t>10/30/15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A3C15-6233-A445-AFD5-FCAA31080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D230F-A3F0-5041-8E23-129B9FF44FF8}" type="datetime1">
              <a:rPr lang="en-US"/>
              <a:pPr>
                <a:defRPr/>
              </a:pPr>
              <a:t>10/30/15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5CF69-2477-6646-8D09-BB92A8E73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F37C9-2858-2148-A578-424EB224237F}" type="datetime1">
              <a:rPr lang="en-US"/>
              <a:pPr>
                <a:defRPr/>
              </a:pPr>
              <a:t>10/30/15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BA6AC-771E-6B4B-A2B5-C6E1E0B15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18DE9-B5AB-A045-89EF-2CB70DA3856F}" type="datetime1">
              <a:rPr lang="en-US"/>
              <a:pPr>
                <a:defRPr/>
              </a:pPr>
              <a:t>10/30/15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258C2-9E0C-F843-94B0-06B40E8DF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F48C1-105D-9946-8B5E-4E7A0D78D215}" type="datetime1">
              <a:rPr lang="en-US"/>
              <a:pPr>
                <a:defRPr/>
              </a:pPr>
              <a:t>10/30/15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B5DC3-9D3E-EE47-91E6-964F596B2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CA918-6897-3547-9585-3256AAB893D3}" type="datetime1">
              <a:rPr lang="en-US"/>
              <a:pPr>
                <a:defRPr/>
              </a:pPr>
              <a:t>10/30/15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FF567-FC49-4B4E-BB0F-A4A90FB61F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229600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3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-112" charset="0"/>
              </a:defRPr>
            </a:lvl1pPr>
          </a:lstStyle>
          <a:p>
            <a:pPr>
              <a:defRPr/>
            </a:pPr>
            <a:fld id="{70232422-39F9-8E4E-9D55-B4F015B40938}" type="datetime1">
              <a:rPr lang="en-US"/>
              <a:pPr>
                <a:defRPr/>
              </a:pPr>
              <a:t>10/30/15</a:t>
            </a:fld>
            <a:endParaRPr lang="en-US"/>
          </a:p>
        </p:txBody>
      </p:sp>
      <p:sp>
        <p:nvSpPr>
          <p:cNvPr id="293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Arial" pitchFamily="-109" charset="0"/>
              </a:defRPr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293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-112" charset="0"/>
              </a:defRPr>
            </a:lvl1pPr>
          </a:lstStyle>
          <a:p>
            <a:pPr>
              <a:defRPr/>
            </a:pPr>
            <a:fld id="{665C1D2B-DEBA-2D44-B1C4-CDFCB62A1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279400" y="152400"/>
            <a:ext cx="8686800" cy="1600200"/>
            <a:chOff x="176" y="96"/>
            <a:chExt cx="5472" cy="1008"/>
          </a:xfrm>
        </p:grpSpPr>
        <p:sp>
          <p:nvSpPr>
            <p:cNvPr id="293896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CA" dirty="0"/>
            </a:p>
          </p:txBody>
        </p:sp>
        <p:sp>
          <p:nvSpPr>
            <p:cNvPr id="293897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293898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293899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293900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  <p:sldLayoutId id="2147484065" r:id="rId13"/>
    <p:sldLayoutId id="2147484066" r:id="rId14"/>
    <p:sldLayoutId id="2147484067" r:id="rId1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2"/>
        <a:buChar char="o"/>
        <a:defRPr sz="3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n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377950" indent="-4683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2"/>
        <a:buChar char="o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827213" indent="-4381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2971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2"/>
        <a:buChar char="o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tiff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df"/><Relationship Id="rId9" Type="http://schemas.openxmlformats.org/officeDocument/2006/relationships/image" Target="../media/image6.png"/><Relationship Id="rId10" Type="http://schemas.openxmlformats.org/officeDocument/2006/relationships/image" Target="../media/image6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26.png"/><Relationship Id="rId1" Type="http://schemas.openxmlformats.org/officeDocument/2006/relationships/video" Target="file://localhost/Users/marcianeel/Desktop/WIMEA%20Bridge%20Session/%202015%20WIMEA%20Music%20Bridge%20PPT%20Videos/Bridging%20the%20Gap%20Videos/PPT%20Slide%2017%20First%20Performance.mov" TargetMode="External"/><Relationship Id="rId2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28.png"/><Relationship Id="rId1" Type="http://schemas.openxmlformats.org/officeDocument/2006/relationships/video" Target="file://localhost/Users/marcianeel/Desktop/WIMEA%20Bridge%20Session/%202015%20WIMEA%20Music%20Bridge%20PPT%20Videos/Bridging%20the%20Gap%20Videos/Slide%2027%20Elementary%20Band.MOV" TargetMode="External"/><Relationship Id="rId2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29.png"/><Relationship Id="rId1" Type="http://schemas.openxmlformats.org/officeDocument/2006/relationships/video" Target="file://localhost/Users/marcianeel/Desktop/WIMEA%20Bridge%20Session/%202015%20WIMEA%20Music%20Bridge%20PPT%20Videos/Bridging%20the%20Gap%20Videos/Slide%2029%20The%20Parent%20Band.mp4" TargetMode="External"/><Relationship Id="rId2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31.png"/><Relationship Id="rId1" Type="http://schemas.openxmlformats.org/officeDocument/2006/relationships/video" Target="file://localhost/Users/marcianeel/Desktop/WIMEA%20Bridge%20Session/%202015%20WIMEA%20Music%20Bridge%20PPT%20Videos/Bridging%20the%20Gap%20Videos/Slide%2033%2013%20Reasons%20Why%20Kids%20Stay%20In%20Band.mp4" TargetMode="External"/><Relationship Id="rId2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4" Type="http://schemas.openxmlformats.org/officeDocument/2006/relationships/image" Target="../media/image36.png"/><Relationship Id="rId1" Type="http://schemas.openxmlformats.org/officeDocument/2006/relationships/video" Target="file://localhost/Users/marcianeel/Desktop/WIMEA%20Bridge%20Session/%202015%20WIMEA%20Music%20Bridge%20PPT%20Videos/Bridging%20the%20Gap%20Videos/Slide%2044%20There%20Is%20A%20Place%20copy.mp4" TargetMode="External"/><Relationship Id="rId2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4" Type="http://schemas.openxmlformats.org/officeDocument/2006/relationships/image" Target="../media/image37.png"/><Relationship Id="rId1" Type="http://schemas.openxmlformats.org/officeDocument/2006/relationships/video" Target="file://localhost/Users/marcianeel/Desktop/WIMEA%20Bridge%20Session/%202015%20WIMEA%20Music%20Bridge%20PPT%20Videos/Bridging%20the%20Gap%20Videos/Slide%2045%20Dr%20Tim.mp4" TargetMode="External"/><Relationship Id="rId2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png"/><Relationship Id="rId6" Type="http://schemas.openxmlformats.org/officeDocument/2006/relationships/image" Target="../media/image41.pdf"/><Relationship Id="rId7" Type="http://schemas.openxmlformats.org/officeDocument/2006/relationships/image" Target="../media/image42.png"/><Relationship Id="rId8" Type="http://schemas.openxmlformats.org/officeDocument/2006/relationships/image" Target="../media/image43.pdf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jpeg"/><Relationship Id="rId12" Type="http://schemas.openxmlformats.org/officeDocument/2006/relationships/image" Target="../media/image55.jpeg"/><Relationship Id="rId13" Type="http://schemas.openxmlformats.org/officeDocument/2006/relationships/image" Target="../media/image56.png"/><Relationship Id="rId14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jpe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jpeg"/><Relationship Id="rId9" Type="http://schemas.openxmlformats.org/officeDocument/2006/relationships/image" Target="../media/image52.jpeg"/><Relationship Id="rId10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jpeg"/><Relationship Id="rId12" Type="http://schemas.openxmlformats.org/officeDocument/2006/relationships/image" Target="../media/image55.jpeg"/><Relationship Id="rId13" Type="http://schemas.openxmlformats.org/officeDocument/2006/relationships/image" Target="../media/image56.png"/><Relationship Id="rId14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jpe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jpeg"/><Relationship Id="rId9" Type="http://schemas.openxmlformats.org/officeDocument/2006/relationships/image" Target="../media/image52.jpeg"/><Relationship Id="rId10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8"/>
          <p:cNvSpPr>
            <a:spLocks noChangeArrowheads="1"/>
          </p:cNvSpPr>
          <p:nvPr/>
        </p:nvSpPr>
        <p:spPr bwMode="auto">
          <a:xfrm>
            <a:off x="0" y="160145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CD0000"/>
                </a:solidFill>
              </a:rPr>
              <a:t>Bridging the Gap Between</a:t>
            </a:r>
          </a:p>
          <a:p>
            <a:pPr algn="ctr"/>
            <a:r>
              <a:rPr lang="en-US" sz="4400" b="1" i="1" dirty="0" smtClean="0">
                <a:solidFill>
                  <a:srgbClr val="CD0000"/>
                </a:solidFill>
              </a:rPr>
              <a:t>Middle School and High School</a:t>
            </a:r>
            <a:endParaRPr lang="en-US" sz="4400" dirty="0">
              <a:solidFill>
                <a:srgbClr val="CD0000"/>
              </a:solidFill>
            </a:endParaRPr>
          </a:p>
        </p:txBody>
      </p:sp>
      <p:sp>
        <p:nvSpPr>
          <p:cNvPr id="23" name="Rectangle 1030"/>
          <p:cNvSpPr txBox="1">
            <a:spLocks noChangeArrowheads="1"/>
          </p:cNvSpPr>
          <p:nvPr/>
        </p:nvSpPr>
        <p:spPr bwMode="auto">
          <a:xfrm>
            <a:off x="0" y="63246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800" dirty="0" smtClean="0">
                <a:solidFill>
                  <a:srgbClr val="CD0000"/>
                </a:solidFill>
                <a:latin typeface="Times New Roman Bold" pitchFamily="1" charset="0"/>
              </a:rPr>
              <a:t>http://</a:t>
            </a:r>
            <a:r>
              <a:rPr lang="en-US" sz="2800" dirty="0" err="1" smtClean="0">
                <a:solidFill>
                  <a:srgbClr val="CD0000"/>
                </a:solidFill>
                <a:latin typeface="Times New Roman Bold" pitchFamily="1" charset="0"/>
              </a:rPr>
              <a:t>www.musicedconsultants.net</a:t>
            </a:r>
            <a:r>
              <a:rPr lang="en-US" sz="2800" dirty="0" smtClean="0">
                <a:solidFill>
                  <a:srgbClr val="CD0000"/>
                </a:solidFill>
                <a:latin typeface="Times New Roman Bold" pitchFamily="1" charset="0"/>
              </a:rPr>
              <a:t>/conference-materials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 Bold" pitchFamily="1" charset="0"/>
              <a:ea typeface="+mn-ea"/>
              <a:cs typeface="+mn-cs"/>
            </a:endParaRPr>
          </a:p>
        </p:txBody>
      </p:sp>
      <p:pic>
        <p:nvPicPr>
          <p:cNvPr id="7" name="Picture 6" descr="Melk_logo_trans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3691384"/>
            <a:ext cx="2420974" cy="873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4979795"/>
            <a:ext cx="2743200" cy="1040005"/>
          </a:xfrm>
          <a:prstGeom prst="rect">
            <a:avLst/>
          </a:prstGeom>
        </p:spPr>
      </p:pic>
      <p:pic>
        <p:nvPicPr>
          <p:cNvPr id="13" name="Picture 12" descr="Heid-BlackTransp TypeRedCleffw-tag cop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" y="3752192"/>
            <a:ext cx="3416300" cy="706821"/>
          </a:xfrm>
          <a:prstGeom prst="rect">
            <a:avLst/>
          </a:prstGeom>
        </p:spPr>
      </p:pic>
      <p:pic>
        <p:nvPicPr>
          <p:cNvPr id="9" name="Picture 8" descr="unnam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800" y="4767263"/>
            <a:ext cx="3401567" cy="13287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57200"/>
            <a:ext cx="9144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8000"/>
                </a:solidFill>
              </a:rPr>
              <a:t>2015 WMEA</a:t>
            </a:r>
          </a:p>
          <a:p>
            <a:pPr algn="ctr"/>
            <a:r>
              <a:rPr lang="en-US" sz="3200" dirty="0" smtClean="0">
                <a:solidFill>
                  <a:srgbClr val="008000"/>
                </a:solidFill>
              </a:rPr>
              <a:t>October 30, 2015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76600" y="2895601"/>
            <a:ext cx="273369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D0000"/>
                </a:solidFill>
                <a:latin typeface="Times New Roman Bold" pitchFamily="1" charset="0"/>
              </a:rPr>
              <a:t>Marcia Neel</a:t>
            </a:r>
          </a:p>
          <a:p>
            <a:endParaRPr lang="en-US" sz="4000" dirty="0"/>
          </a:p>
        </p:txBody>
      </p:sp>
      <p:pic>
        <p:nvPicPr>
          <p:cNvPr id="12" name="Picture 11" descr="MAC logo color copy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89558" y="685800"/>
            <a:ext cx="2275842" cy="685800"/>
          </a:xfrm>
          <a:prstGeom prst="rect">
            <a:avLst/>
          </a:prstGeom>
        </p:spPr>
      </p:pic>
      <p:pic>
        <p:nvPicPr>
          <p:cNvPr id="14" name="Picture 13" descr="NASMDLogo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3200" y="850748"/>
            <a:ext cx="2050530" cy="5970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28800" y="4419600"/>
            <a:ext cx="2097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D0000"/>
                </a:solidFill>
                <a:latin typeface="Times New Roman Bold" pitchFamily="1" charset="0"/>
              </a:rPr>
              <a:t>Todd and </a:t>
            </a:r>
            <a:r>
              <a:rPr lang="en-US" dirty="0" err="1" smtClean="0">
                <a:solidFill>
                  <a:srgbClr val="CD0000"/>
                </a:solidFill>
                <a:latin typeface="Times New Roman Bold" pitchFamily="1" charset="0"/>
              </a:rPr>
              <a:t>Dede</a:t>
            </a:r>
            <a:r>
              <a:rPr lang="en-US" dirty="0" smtClean="0">
                <a:solidFill>
                  <a:srgbClr val="CD0000"/>
                </a:solidFill>
                <a:latin typeface="Times New Roman Bold" pitchFamily="1" charset="0"/>
              </a:rPr>
              <a:t> </a:t>
            </a:r>
            <a:r>
              <a:rPr lang="en-US" dirty="0" err="1" smtClean="0">
                <a:solidFill>
                  <a:srgbClr val="CD0000"/>
                </a:solidFill>
                <a:latin typeface="Times New Roman Bold" pitchFamily="1" charset="0"/>
              </a:rPr>
              <a:t>Heid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4507468"/>
            <a:ext cx="1152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D0000"/>
                </a:solidFill>
                <a:latin typeface="Times New Roman Bold" pitchFamily="1" charset="0"/>
              </a:rPr>
              <a:t>Fred </a:t>
            </a:r>
            <a:r>
              <a:rPr lang="en-US" dirty="0" err="1" smtClean="0">
                <a:solidFill>
                  <a:srgbClr val="CD0000"/>
                </a:solidFill>
                <a:latin typeface="Times New Roman Bold" pitchFamily="1" charset="0"/>
              </a:rPr>
              <a:t>Melk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133600" y="5943600"/>
            <a:ext cx="137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D0000"/>
                </a:solidFill>
                <a:latin typeface="Times New Roman Bold" pitchFamily="1" charset="0"/>
              </a:rPr>
              <a:t>Steve </a:t>
            </a:r>
            <a:r>
              <a:rPr lang="en-US" dirty="0" err="1" smtClean="0">
                <a:solidFill>
                  <a:srgbClr val="CD0000"/>
                </a:solidFill>
                <a:latin typeface="Times New Roman Bold" pitchFamily="1" charset="0"/>
              </a:rPr>
              <a:t>Mellin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943600" y="5943600"/>
            <a:ext cx="1302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D0000"/>
                </a:solidFill>
                <a:latin typeface="Times New Roman Bold" pitchFamily="1" charset="0"/>
              </a:rPr>
              <a:t>Chris White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ATTENDANCE RATES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http://</a:t>
            </a:r>
            <a:r>
              <a:rPr lang="en-US" sz="3600" b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600" b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9" name="Picture 8" descr="Screen Shot 2014-01-23 at 5.05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1854200"/>
            <a:ext cx="8597900" cy="401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DISCIPLINE REFERRALS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http://</a:t>
            </a:r>
            <a:r>
              <a:rPr lang="en-US" sz="3600" b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600" b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5.3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1200"/>
            <a:ext cx="8204200" cy="3921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GPA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http://</a:t>
            </a:r>
            <a:r>
              <a:rPr lang="en-US" sz="3600" b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600" b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6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2600"/>
            <a:ext cx="9042400" cy="421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ON-TIME GRADUATION RATES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http://</a:t>
            </a:r>
            <a:r>
              <a:rPr lang="en-US" sz="3600" b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600" b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6.3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2153"/>
            <a:ext cx="8229600" cy="3809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SUMMARY: What Was Learned?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1816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http://</a:t>
            </a:r>
            <a:r>
              <a:rPr lang="en-US" sz="3600" b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600" b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2438400"/>
            <a:ext cx="8229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“The</a:t>
            </a:r>
            <a:r>
              <a:rPr kumimoji="0" lang="en-US" sz="4800" i="0" u="none" strike="noStrike" kern="0" cap="none" spc="0" normalizeH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8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more a student participates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i</a:t>
            </a:r>
            <a:r>
              <a:rPr kumimoji="0" lang="en-US" sz="4800" i="0" u="none" strike="noStrike" kern="0" cap="none" spc="0" normalizeH="0" baseline="0" noProof="0" dirty="0" err="1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n</a:t>
            </a:r>
            <a:r>
              <a:rPr kumimoji="0" lang="en-US" sz="4800" i="0" u="none" strike="noStrike" kern="0" cap="none" spc="0" normalizeH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music, the more positive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t</a:t>
            </a:r>
            <a:r>
              <a:rPr lang="en-US" sz="4800" kern="0" baseline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hese benefits become.”</a:t>
            </a:r>
            <a:endParaRPr kumimoji="0" lang="en-US" sz="4800" i="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3400" y="18288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4000" b="1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09600" y="26670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Parents</a:t>
            </a:r>
            <a:r>
              <a:rPr lang="en-US" sz="4000" b="1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3505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09600" y="4343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Principals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09600" y="52578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Supervisors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76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4000" b="1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Can Do: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24384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latin typeface="+mj-lt"/>
                <a:ea typeface="ＭＳ Ｐゴシック" charset="-128"/>
                <a:cs typeface="ＭＳ Ｐゴシック" charset="-128"/>
              </a:rPr>
              <a:t>Work as a district-wide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latin typeface="+mj-lt"/>
                <a:ea typeface="ＭＳ Ｐゴシック" charset="-128"/>
                <a:cs typeface="ＭＳ Ｐゴシック" charset="-128"/>
              </a:rPr>
              <a:t>Music Education </a:t>
            </a:r>
            <a:r>
              <a:rPr lang="en-US" sz="3600" b="1" i="1" kern="0" dirty="0" smtClean="0">
                <a:latin typeface="+mj-lt"/>
                <a:ea typeface="ＭＳ Ｐゴシック" charset="-128"/>
                <a:cs typeface="ＭＳ Ｐゴシック" charset="-128"/>
              </a:rPr>
              <a:t>TEAM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with one goal: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3124200"/>
            <a:ext cx="9144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i="1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To ensure continued,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i="1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active music-making.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548640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Build the vision EARLY – ELEMENTARY!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First Performance!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2192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HOW: First Performance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Build the vision EARLY – ELEMENTARY!</a:t>
            </a:r>
            <a:endParaRPr lang="en-US" sz="36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PT Slide 17 First Performanc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4800" y="1862137"/>
            <a:ext cx="8610600" cy="4843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2286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vision/mission that promotes 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logo and tag line!</a:t>
            </a: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81000" y="3352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Good Examples of </a:t>
            </a:r>
            <a:r>
              <a:rPr lang="en-US" sz="3200" u="sng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Visions</a:t>
            </a:r>
            <a:r>
              <a:rPr lang="en-US" sz="32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 smtClean="0">
                <a:latin typeface="+mj-lt"/>
                <a:ea typeface="ＭＳ Ｐゴシック" charset="-128"/>
                <a:cs typeface="ＭＳ Ｐゴシック" charset="-128"/>
              </a:rPr>
              <a:t>(destinations)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914400" y="388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A. Life Is Good T-Shirts: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762000" y="3657600"/>
            <a:ext cx="11963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  </a:t>
            </a: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A world where all children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grow up feeling safe, loved, and joyful.      </a:t>
            </a:r>
            <a:endParaRPr lang="en-US" sz="2800" i="1" kern="0" noProof="0" dirty="0" smtClean="0">
              <a:solidFill>
                <a:srgbClr val="2C7478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990600" y="4572000"/>
            <a:ext cx="11963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                   </a:t>
            </a: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A great public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school for all students.      </a:t>
            </a:r>
            <a:endParaRPr lang="en-US" sz="2800" i="1" kern="0" noProof="0" dirty="0" smtClean="0">
              <a:solidFill>
                <a:srgbClr val="2C7478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914400" y="4800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B. National Education Assoc. (NEA):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2286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vision/mission that promotes 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logo and tag line!</a:t>
            </a: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81000" y="3276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Good Examples of </a:t>
            </a:r>
            <a:r>
              <a:rPr lang="en-US" sz="3200" u="sng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Missions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(purpose):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914400" y="3200400"/>
            <a:ext cx="8229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A. Google: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3886200"/>
            <a:ext cx="11963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Google’s mission is to organize the world’s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information and make it universally accessible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and useful.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990600" y="5181600"/>
            <a:ext cx="7848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To advance music education by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encouraging the studying and making of music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by all.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914400" y="5029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B. </a:t>
            </a:r>
            <a:r>
              <a:rPr lang="en-US" sz="2800" kern="0" dirty="0" err="1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NAfME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Today’s </a:t>
            </a:r>
            <a: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Session: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715000" y="1752600"/>
            <a:ext cx="3124200" cy="4302125"/>
          </a:xfrm>
        </p:spPr>
        <p:txBody>
          <a:bodyPr/>
          <a:lstStyle/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</a:t>
            </a:r>
            <a:endParaRPr lang="en-US" sz="4400" i="1" u="sng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sz="4400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endParaRPr lang="en-US" sz="4400" i="1" u="sng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tx1"/>
              </a:buClr>
              <a:buNone/>
            </a:pPr>
            <a:endParaRPr lang="en-US" sz="4400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endParaRPr lang="en-US" sz="4400" i="1" u="sng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557" name="Picture 6" descr="director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11250" y="2514600"/>
            <a:ext cx="3460750" cy="3048000"/>
          </a:xfrm>
        </p:spPr>
      </p:pic>
      <p:pic>
        <p:nvPicPr>
          <p:cNvPr id="23558" name="Picture 7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831975"/>
            <a:ext cx="5594064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04800" y="990600"/>
            <a:ext cx="594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WE WANT (TO KEEP) YOU!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2286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vision/mission that promotes 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logo and tag line!</a:t>
            </a: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33528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Good Examples of a </a:t>
            </a:r>
            <a:r>
              <a:rPr lang="en-US" sz="32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Music Dept </a:t>
            </a:r>
            <a:r>
              <a:rPr lang="en-US" sz="3200" u="sng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Vision/Mission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685800" y="3962400"/>
            <a:ext cx="822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UcPeriod"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Badgers School District Music Education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 Department </a:t>
            </a:r>
            <a:r>
              <a:rPr lang="en-US" sz="2800" u="sng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Vision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143000" y="41148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</a:t>
            </a:r>
            <a:r>
              <a:rPr lang="en-US" sz="2800" i="1" kern="0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A community where all children </a:t>
            </a:r>
          </a:p>
          <a:p>
            <a:pPr marL="514350" lvl="0" indent="-514350">
              <a:defRPr/>
            </a:pPr>
            <a:r>
              <a:rPr lang="en-US" sz="2800" i="1" kern="0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 grow up experiencing the joy of active music-making.      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85800" y="51054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To prepare all students for fulfilling, life-long music-making experiences.      </a:t>
            </a:r>
            <a:endParaRPr lang="en-US" sz="2800" i="1" kern="0" noProof="0" dirty="0" smtClean="0">
              <a:solidFill>
                <a:srgbClr val="2C7478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85800" y="5334000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B.  BSD MED </a:t>
            </a:r>
            <a:r>
              <a:rPr lang="en-US" sz="2800" u="sng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Mission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2286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vision/mission that promotes 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logo and tag line!</a:t>
            </a: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33528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 GREAT Example of a </a:t>
            </a:r>
            <a:r>
              <a:rPr lang="en-US" sz="32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T</a:t>
            </a:r>
            <a:r>
              <a:rPr lang="en-US" sz="3200" u="sng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ag Line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685800" y="4495800"/>
            <a:ext cx="822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UcPeriod"/>
              <a:tabLst/>
              <a:defRPr/>
            </a:pPr>
            <a:r>
              <a:rPr lang="en-US" sz="4800" kern="0" dirty="0" smtClean="0">
                <a:solidFill>
                  <a:schemeClr val="accent4"/>
                </a:solidFill>
                <a:latin typeface="Mistral"/>
                <a:ea typeface="ＭＳ Ｐゴシック" charset="-128"/>
                <a:cs typeface="Mistral"/>
              </a:rPr>
              <a:t>What happens in Vegas. . .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4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143000" y="32766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</a:t>
            </a:r>
            <a:endParaRPr lang="en-US" sz="2800" i="1" kern="0" dirty="0" smtClean="0">
              <a:solidFill>
                <a:srgbClr val="2C7478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143000" y="32766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</a:t>
            </a:r>
            <a:endParaRPr lang="en-US" sz="2800" i="1" kern="0" dirty="0" smtClean="0">
              <a:solidFill>
                <a:srgbClr val="2C7478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 descr="Screen Shot 2015-05-14 at 10.05.3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514600"/>
            <a:ext cx="5458089" cy="3956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2286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vision/mission that promotes 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</a:t>
            </a:r>
            <a:r>
              <a:rPr lang="en-US" sz="32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logo 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and </a:t>
            </a:r>
            <a:r>
              <a:rPr lang="en-US" sz="32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tag line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!</a:t>
            </a: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143000" y="32766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</a:t>
            </a:r>
            <a:endParaRPr lang="en-US" sz="2800" i="1" kern="0" dirty="0" smtClean="0">
              <a:solidFill>
                <a:srgbClr val="2C7478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52400" y="3048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200" kern="0" dirty="0" smtClean="0">
                <a:solidFill>
                  <a:schemeClr val="accent4"/>
                </a:solidFill>
                <a:ea typeface="ＭＳ Ｐゴシック" charset="-128"/>
                <a:cs typeface="ＭＳ Ｐゴシック" charset="-128"/>
              </a:rPr>
              <a:t>    A. Possible BSD </a:t>
            </a:r>
            <a:r>
              <a:rPr lang="en-US" sz="3200" u="sng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logo</a:t>
            </a:r>
            <a:r>
              <a:rPr lang="en-US" sz="3200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and </a:t>
            </a:r>
            <a:r>
              <a:rPr lang="en-US" sz="3200" u="sng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tag line</a:t>
            </a:r>
            <a:r>
              <a:rPr lang="en-US" sz="3200" kern="0" dirty="0" smtClean="0">
                <a:solidFill>
                  <a:schemeClr val="accent4"/>
                </a:solidFill>
                <a:ea typeface="ＭＳ Ｐゴシック" charset="-128"/>
                <a:cs typeface="ＭＳ Ｐゴシック" charset="-128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4900" y="4302204"/>
            <a:ext cx="7505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kern="0" dirty="0" smtClean="0">
                <a:solidFill>
                  <a:schemeClr val="accent4"/>
                </a:solidFill>
                <a:latin typeface="Mistral"/>
                <a:ea typeface="ＭＳ Ｐゴシック" charset="-128"/>
                <a:cs typeface="Mistral"/>
              </a:rPr>
              <a:t>What happens in Music. . . 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66800" y="5029200"/>
            <a:ext cx="7505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6000" kern="0" dirty="0" smtClean="0">
                <a:solidFill>
                  <a:schemeClr val="accent4"/>
                </a:solidFill>
                <a:latin typeface="Mistral"/>
                <a:ea typeface="ＭＳ Ｐゴシック" charset="-128"/>
                <a:cs typeface="Mistral"/>
              </a:rPr>
              <a:t>Stays for a Lifetime!</a:t>
            </a:r>
          </a:p>
          <a:p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4000" b="1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COMMIT as a TEAM to: </a:t>
            </a:r>
            <a:endParaRPr lang="en-US" sz="3600" b="1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28600" y="22860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2</a:t>
            </a: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. Meet as a district-wide </a:t>
            </a:r>
            <a:r>
              <a:rPr lang="en-US" sz="3200" b="1" u="sng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TEAM </a:t>
            </a: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on a regular basis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to establish goals and measure progress.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85800" y="3352800"/>
            <a:ext cx="8458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Plan performances/activities together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Conduct each other’s ensembles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Attend each other’s performances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Chaperone each other’s trips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Hang out with each other! </a:t>
            </a: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4000" b="1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COMMIT as a TEAM to: </a:t>
            </a:r>
            <a:endParaRPr lang="en-US" sz="3600" b="1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28600" y="22860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3. Build a “retention” section on all K-12 school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music websites.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Content could include. .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 Photo is Worth 1000 Words!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175260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buAutoNum type="alphaUcPeriod"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Lots of photos of elementary/middle </a:t>
            </a:r>
            <a:r>
              <a:rPr lang="en-US" sz="28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students 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with the high school students at cool events (as well as at musical activities).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304800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B.	Lots of photos of elementary/middle </a:t>
            </a:r>
            <a:r>
              <a:rPr lang="en-US" sz="28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parents 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with the high school parents/students at cool events </a:t>
            </a:r>
            <a:r>
              <a:rPr lang="en-US" sz="2800" kern="0" dirty="0" smtClean="0">
                <a:solidFill>
                  <a:schemeClr val="accent4"/>
                </a:solidFill>
                <a:ea typeface="ＭＳ Ｐゴシック" charset="-128"/>
                <a:cs typeface="ＭＳ Ｐゴシック" charset="-128"/>
              </a:rPr>
              <a:t>(as well as at musical activities)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.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403860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C.	Lots of photos of elementary/middle/high school </a:t>
            </a:r>
            <a:r>
              <a:rPr lang="en-US" sz="28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directors 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together at cool events (etc.).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510540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D.	Lots of photos of elementary/middle/high school </a:t>
            </a:r>
            <a:r>
              <a:rPr lang="en-US" sz="28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principals 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together at cool events. (etc.)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2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 Video is Worth </a:t>
            </a:r>
            <a:r>
              <a:rPr lang="en-US" sz="4000" b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10,000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Words!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Slide 27 Elementary Band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90600" y="2057400"/>
            <a:ext cx="7213600" cy="40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Build the vision EARLY—ELEMENTARY!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152400" y="25146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1. Show up – Be visible – For everything!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152400" y="37338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r>
              <a:rPr lang="en-US" sz="3600" kern="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3. Engage parents EARLY!</a:t>
            </a:r>
            <a:endParaRPr lang="en-US" sz="3600" kern="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52400" y="38862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-152400" y="31242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r>
              <a:rPr lang="en-US" sz="3600" kern="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2. Schedule a “Switch Day”</a:t>
            </a:r>
            <a:endParaRPr lang="en-US" sz="3600" kern="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52400" y="17526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3600" b="1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COMMIT as a TEAM to: </a:t>
            </a:r>
            <a:endParaRPr lang="en-US" sz="3200" b="1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Engage Parents EARLY—The Parent Band!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Slide 29 The Parent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7526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Other Teachers Think I Do!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771650"/>
            <a:ext cx="5867400" cy="4400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2954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990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Parents</a:t>
            </a: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Can Do: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556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4. Mentor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arent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leaders of feeder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rograms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29718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2. Facilitate events and activities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4343400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3. Host MS parent m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eetings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at the high 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school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19050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Schedule a VIP Parent Night at a joint    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concert/halftime show performance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1000" y="533400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Can Do: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1752600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indent="-742950"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1.   Serve as “</a:t>
            </a:r>
            <a:r>
              <a:rPr lang="en-US" sz="3600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FREE Summer </a:t>
            </a: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Lesson Program for beginning (at-risk) </a:t>
            </a:r>
            <a:r>
              <a:rPr lang="en-US" sz="3600" kern="0" dirty="0" err="1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.</a:t>
            </a:r>
          </a:p>
        </p:txBody>
      </p:sp>
      <p:pic>
        <p:nvPicPr>
          <p:cNvPr id="14" name="Picture 13" descr="cello_20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594100"/>
            <a:ext cx="4148667" cy="311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1000" y="533400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Can Do: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1752600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indent="-742950"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  Serve as “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FREE Summer 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Lesson Program for beginning (at-risk)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81000" y="3429000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600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2</a:t>
            </a: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.   </a:t>
            </a:r>
            <a:r>
              <a:rPr lang="en-US" sz="3600" kern="0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Participate </a:t>
            </a:r>
            <a:r>
              <a:rPr lang="en-US" sz="3600" i="1" u="sng" kern="0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ACTIVELY </a:t>
            </a:r>
            <a:r>
              <a:rPr lang="en-US" sz="3600" kern="0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in ALL retention</a:t>
            </a:r>
          </a:p>
          <a:p>
            <a:pPr lvl="0">
              <a:defRPr/>
            </a:pPr>
            <a:r>
              <a:rPr lang="en-US" sz="3600" kern="0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      efforts – give “</a:t>
            </a:r>
            <a:r>
              <a:rPr lang="en-US" sz="3600" b="1" u="sng" kern="0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testimonials</a:t>
            </a:r>
            <a:r>
              <a:rPr lang="en-US" sz="3600" kern="0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”</a:t>
            </a:r>
          </a:p>
          <a:p>
            <a:pPr marL="742950" indent="-742950">
              <a:defRPr/>
            </a:pPr>
            <a:endParaRPr lang="en-US" sz="3600" kern="0" noProof="0" dirty="0" smtClean="0">
              <a:solidFill>
                <a:srgbClr val="0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2192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Give “testimonials”</a:t>
            </a:r>
            <a:endParaRPr lang="en-US" sz="36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Slide 33 13 Reasons Why Kids Stay In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20800" y="1771650"/>
            <a:ext cx="6680200" cy="5010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81000" y="4343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3. Remain engaged with former programs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81000" y="32004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2. Participate ACTIVELY in ALL 	recruitment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fforts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– give 	“testimonials”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18288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Serve as “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Summer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Lesson Program for beginning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endParaRPr lang="en-US" sz="3600" kern="0" noProof="0" dirty="0" smtClean="0">
              <a:solidFill>
                <a:srgbClr val="0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838200" y="48768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A.  Mentor upcoming students. . .Give back!</a:t>
            </a:r>
            <a:endParaRPr kumimoji="0" lang="en-US" sz="32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838200" y="5410200"/>
            <a:ext cx="6172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B</a:t>
            </a:r>
            <a:r>
              <a:rPr lang="en-US" sz="32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.  Coach upcoming students.</a:t>
            </a:r>
            <a:endParaRPr kumimoji="0" lang="en-US" sz="32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838200" y="5943600"/>
            <a:ext cx="807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C.  Serve that program: Usher, sell refreshments </a:t>
            </a:r>
            <a:endParaRPr kumimoji="0" lang="en-US" sz="32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81000" y="4343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3. Remain engaged with former programs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81000" y="556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4. Write letters of invitation (Big Bro/Sis)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and congratulations as appropriate</a:t>
            </a:r>
            <a:endParaRPr lang="en-US" sz="3600" kern="0" noProof="0" dirty="0" smtClean="0">
              <a:solidFill>
                <a:srgbClr val="2C7478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81000" y="32004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2. Participate ACTIVELY in ALL 	recruitment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fforts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– give 	“testimonials”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18288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Serve as “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Summer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Lesson Program for beginning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endParaRPr lang="en-US" sz="3600" kern="0" noProof="0" dirty="0" smtClean="0">
              <a:solidFill>
                <a:srgbClr val="0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81000" y="1676400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4. Write letters of invitation (Big Bro/Sis)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and congratulations as appropriate</a:t>
            </a:r>
            <a:endParaRPr lang="en-US" sz="3600" kern="0" noProof="0" dirty="0" smtClean="0">
              <a:solidFill>
                <a:srgbClr val="2C7478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/>
        </p:nvSpPr>
        <p:spPr bwMode="auto">
          <a:xfrm>
            <a:off x="381000" y="2667000"/>
            <a:ext cx="9144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Char char="o"/>
              <a:defRPr sz="3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2"/>
              <a:buChar char="o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o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/>
              <a:t>“Congratulations!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/>
              <a:t>You have been chosen to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/>
              <a:t>play (insert instrument)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/>
              <a:t>in the (name of school) band!”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/>
              <a:t>Giving a “Golden Invitation” to band makes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/>
              <a:t>them feel special!”</a:t>
            </a:r>
          </a:p>
        </p:txBody>
      </p:sp>
      <p:pic>
        <p:nvPicPr>
          <p:cNvPr id="13" name="Picture 12" descr="Screen Shot 2015-01-23 at 8.01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946400"/>
            <a:ext cx="2200676" cy="246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2192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Principals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2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403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3. Create joint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resentation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for (feeder)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arents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556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2895600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2. Work with feeder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rincipals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on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scheduling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556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4. Provide opening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r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emarks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at 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ach other’s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concerts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18288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Help facilitate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r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ecruitment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a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ssemblies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/ 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events/activities at feeder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chools</a:t>
            </a:r>
            <a:endParaRPr lang="en-US" sz="3600" kern="0" noProof="0" dirty="0" smtClean="0">
              <a:solidFill>
                <a:srgbClr val="0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10" grpId="1"/>
      <p:bldP spid="11" grpId="1"/>
      <p:bldP spid="12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2954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2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2286000"/>
            <a:ext cx="838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one, K–12 Music Program –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build purpose and unity!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kern="0" noProof="0" dirty="0" smtClean="0">
              <a:solidFill>
                <a:srgbClr val="0000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2954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2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34290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2. Track articulation data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3581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one, K–12 Music Program –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build purpose and unity!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kern="0" noProof="0" dirty="0" smtClean="0">
              <a:solidFill>
                <a:srgbClr val="0000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Kids Think I Do!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Content Placeholder 10" descr="Jack_Black_in_School_of_Rock_Wallpaper_3_1024.jpg"/>
          <p:cNvPicPr>
            <a:picLocks noGrp="1" noChangeAspect="1"/>
          </p:cNvPicPr>
          <p:nvPr/>
        </p:nvPicPr>
        <p:blipFill>
          <a:blip r:embed="rId3"/>
          <a:srcRect l="-16823" r="-16823"/>
          <a:stretch>
            <a:fillRect/>
          </a:stretch>
        </p:blipFill>
        <p:spPr>
          <a:xfrm>
            <a:off x="-539262" y="1676400"/>
            <a:ext cx="6330462" cy="3048000"/>
          </a:xfrm>
          <a:prstGeom prst="rect">
            <a:avLst/>
          </a:prstGeom>
        </p:spPr>
      </p:pic>
      <p:pic>
        <p:nvPicPr>
          <p:cNvPr id="6" name="Picture 5" descr="school-of-rock-2003-645-7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6818" y="3962400"/>
            <a:ext cx="5138582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98500"/>
            <a:ext cx="8763000" cy="5854700"/>
          </a:xfrm>
          <a:prstGeom prst="rect">
            <a:avLst/>
          </a:prstGeom>
          <a:noFill/>
        </p:spPr>
      </p:pic>
      <p:pic>
        <p:nvPicPr>
          <p:cNvPr id="11" name="Picture 10" descr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685800"/>
            <a:ext cx="8763000" cy="5867400"/>
          </a:xfrm>
          <a:prstGeom prst="rect">
            <a:avLst/>
          </a:prstGeom>
          <a:noFill/>
        </p:spPr>
      </p:pic>
      <p:pic>
        <p:nvPicPr>
          <p:cNvPr id="13" name="Picture 12" descr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685800"/>
            <a:ext cx="8763000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2954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2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3505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latin typeface="+mj-lt"/>
                <a:ea typeface="ＭＳ Ｐゴシック" charset="-128"/>
                <a:cs typeface="ＭＳ Ｐゴシック" charset="-128"/>
              </a:rPr>
              <a:t>2. Track articulation data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4343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3. Provide sample student </a:t>
            </a:r>
            <a:r>
              <a:rPr lang="en-US" sz="3600" kern="0" dirty="0" err="1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chedules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2286000"/>
            <a:ext cx="838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one, K–12 Music Program –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build purpose and unity!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kern="0" noProof="0" dirty="0" smtClean="0">
              <a:solidFill>
                <a:srgbClr val="0000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2954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2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762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3. Provide sample student </a:t>
            </a:r>
            <a:r>
              <a:rPr lang="en-US" sz="3600" kern="0" dirty="0" err="1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chedules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09600" y="4343400"/>
            <a:ext cx="220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Geometry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733800" y="5638800"/>
            <a:ext cx="182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Calculus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553200" y="2819400"/>
            <a:ext cx="1752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Biology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324600" y="4343400"/>
            <a:ext cx="220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Chemistry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971800" y="25146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Wind Symphony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581400" y="480060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Jazz Band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400800" y="3581400"/>
            <a:ext cx="198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Orchestra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304800" y="358140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Music Theory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3429000" y="3200400"/>
            <a:ext cx="2362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AP English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685800" y="281940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Algebra I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3505200" y="403860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Algebra II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6172200" y="5181600"/>
            <a:ext cx="251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Algebra XV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609600" y="5029200"/>
            <a:ext cx="1981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Chamber Ensemble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2954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2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3505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2. Track articulation data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4267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3. Provide sample student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chedules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2286000"/>
            <a:ext cx="838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one, K–12 Music Program –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build purpose and unity!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kern="0" noProof="0" dirty="0" smtClean="0">
              <a:solidFill>
                <a:srgbClr val="0000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4876800"/>
            <a:ext cx="822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4</a:t>
            </a: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. Ensure that students receive quality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learning opportunities and experiences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9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5334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 GREAT EXAMPLE: Foothill HS</a:t>
            </a:r>
          </a:p>
          <a:p>
            <a:pPr algn="ctr"/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“There is a place. . .”</a:t>
            </a:r>
            <a:endParaRPr lang="en-US" sz="4000" i="1" dirty="0">
              <a:solidFill>
                <a:schemeClr val="tx2"/>
              </a:solidFill>
              <a:latin typeface="Times New Roman" charset="0"/>
            </a:endParaRPr>
          </a:p>
        </p:txBody>
      </p:sp>
      <p:pic>
        <p:nvPicPr>
          <p:cNvPr id="5" name="Slide 44 There Is A Place copy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8000" y="19050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ChangeArrowheads="1"/>
          </p:cNvSpPr>
          <p:nvPr/>
        </p:nvSpPr>
        <p:spPr bwMode="auto">
          <a:xfrm>
            <a:off x="381000" y="381000"/>
            <a:ext cx="8229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Check Out All of MAC </a:t>
            </a:r>
          </a:p>
          <a:p>
            <a:pPr algn="ctr" eaLnBrk="1" hangingPunct="1"/>
            <a:r>
              <a:rPr lang="en-US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Online Resources</a:t>
            </a:r>
            <a:endParaRPr lang="en-US" b="1" i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096000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/>
                <a:cs typeface="Times New Roman"/>
              </a:rPr>
              <a:t>www.musicachievementcouncil.org</a:t>
            </a:r>
            <a:endParaRPr lang="en-US" sz="2800" b="1" dirty="0" smtClean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7" name="Slide 45 Dr Tim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14400" y="1905000"/>
            <a:ext cx="73152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0" y="457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600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Got SMART Phone?</a:t>
            </a:r>
            <a:endParaRPr lang="en-US" sz="60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 descr="Use this QR Code for Ema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5740400"/>
            <a:ext cx="1002463" cy="9906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6" name="Picture 5" descr="Use this QR Code for Ema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63" y="5715000"/>
            <a:ext cx="1002463" cy="9906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" name="Picture 6" descr="MAC0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30" y="1828801"/>
            <a:ext cx="270710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First Perf cover"/>
          <p:cNvPicPr>
            <a:picLocks noChangeAspect="1" noChangeArrowheads="1"/>
          </p:cNvPicPr>
          <p:nvPr/>
        </p:nvPicPr>
        <p:blipFill>
          <a:blip r:embed="rId5">
            <a:lum bright="-4000" contrast="6000"/>
          </a:blip>
          <a:srcRect/>
          <a:stretch>
            <a:fillRect/>
          </a:stretch>
        </p:blipFill>
        <p:spPr bwMode="auto">
          <a:xfrm rot="21408970">
            <a:off x="1623381" y="2503090"/>
            <a:ext cx="2430834" cy="364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Tips for Success Book Cov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733800" y="1752600"/>
            <a:ext cx="2642330" cy="3331835"/>
          </a:xfrm>
          <a:prstGeom prst="rect">
            <a:avLst/>
          </a:prstGeom>
          <a:effec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rcRect/>
              <a:stretch>
                <a:fillRect/>
              </a:stretch>
            </p:blipFill>
          </mc:Choice>
          <mc:Fallback>
            <p:blipFill>
              <a:blip r:embed="rId9"/>
              <a:srcRect/>
              <a:stretch>
                <a:fillRect/>
              </a:stretch>
            </p:blipFill>
          </mc:Fallback>
        </mc:AlternateContent>
        <p:spPr bwMode="auto">
          <a:xfrm>
            <a:off x="6324600" y="2286000"/>
            <a:ext cx="2590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904709" y="6096000"/>
            <a:ext cx="5550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5800" y="1219200"/>
            <a:ext cx="7909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0000"/>
                </a:solidFill>
                <a:latin typeface="+mn-lt"/>
              </a:rPr>
              <a:t>www.musicedconsultants.net</a:t>
            </a:r>
            <a:r>
              <a:rPr lang="en-US" sz="2800" b="1" dirty="0" smtClean="0">
                <a:solidFill>
                  <a:srgbClr val="000000"/>
                </a:solidFill>
                <a:latin typeface="+mn-lt"/>
              </a:rPr>
              <a:t>/conference-materials</a:t>
            </a:r>
            <a:endParaRPr lang="en-US" sz="2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0" y="838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b="1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Give </a:t>
            </a:r>
            <a:r>
              <a:rPr lang="en-US" sz="4000" b="1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Your Music Program </a:t>
            </a:r>
            <a:r>
              <a:rPr lang="en-US" sz="4000" b="1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the </a:t>
            </a:r>
          </a:p>
          <a:p>
            <a:pPr algn="ctr" eaLnBrk="1" hangingPunct="1"/>
            <a:r>
              <a:rPr lang="en-US" sz="4000" b="1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Recognition It Deserves!</a:t>
            </a:r>
            <a:endParaRPr lang="en-US" sz="4000" b="1" dirty="0">
              <a:solidFill>
                <a:srgbClr val="2C7478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7526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7478"/>
                </a:solidFill>
              </a:rPr>
              <a:t>https://www.surveymonkey.com/r/2016BCME</a:t>
            </a:r>
            <a:endParaRPr lang="en-US" sz="2800" b="1" dirty="0">
              <a:solidFill>
                <a:srgbClr val="2C7478"/>
              </a:solidFill>
            </a:endParaRPr>
          </a:p>
        </p:txBody>
      </p:sp>
      <p:pic>
        <p:nvPicPr>
          <p:cNvPr id="14" name="Picture 13" descr="BCME_1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438400"/>
            <a:ext cx="4899202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172200"/>
            <a:ext cx="9144000" cy="457200"/>
          </a:xfrm>
          <a:noFill/>
        </p:spPr>
        <p:txBody>
          <a:bodyPr/>
          <a:lstStyle/>
          <a:p>
            <a:r>
              <a:rPr lang="en-US" sz="2800" dirty="0" err="1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2800" dirty="0">
              <a:latin typeface="+mj-lt"/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/>
        </p:nvSpPr>
        <p:spPr bwMode="auto">
          <a:xfrm>
            <a:off x="-304800" y="685800"/>
            <a:ext cx="9982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Thanks to the Music Achievement Council</a:t>
            </a:r>
            <a:b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Sponsors and These </a:t>
            </a:r>
            <a:r>
              <a:rPr lang="en-US" sz="36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3600" i="1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" name="Picture 11" descr="Alfred-logo-600 pixel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2057400"/>
            <a:ext cx="1143000" cy="98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1981200"/>
            <a:ext cx="99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large-logo-black_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1981200"/>
            <a:ext cx="1066800" cy="957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8400" y="2012979"/>
            <a:ext cx="1143000" cy="102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3338817"/>
            <a:ext cx="2209800" cy="54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Dansr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33800" y="3276600"/>
            <a:ext cx="1905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D'Addario 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4400" y="3276600"/>
            <a:ext cx="2590800" cy="60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Hal Leonard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5800" y="4146219"/>
            <a:ext cx="1905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Jupiter Band Instrument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24200" y="4202777"/>
            <a:ext cx="3124200" cy="75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LOGO Trevor James Flutes_logo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05600" y="4114800"/>
            <a:ext cx="1903843" cy="945818"/>
          </a:xfrm>
          <a:prstGeom prst="rect">
            <a:avLst/>
          </a:prstGeom>
        </p:spPr>
      </p:pic>
      <p:pic>
        <p:nvPicPr>
          <p:cNvPr id="22" name="Picture 21" descr="Yamaha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617713" y="5291137"/>
            <a:ext cx="292608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VIC FIRTH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19200" y="5257800"/>
            <a:ext cx="3200400" cy="71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172200"/>
            <a:ext cx="9144000" cy="457200"/>
          </a:xfrm>
          <a:noFill/>
        </p:spPr>
        <p:txBody>
          <a:bodyPr/>
          <a:lstStyle/>
          <a:p>
            <a:r>
              <a:rPr lang="en-US" sz="2800" dirty="0" err="1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2800" dirty="0">
              <a:latin typeface="+mj-lt"/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/>
        </p:nvSpPr>
        <p:spPr bwMode="auto">
          <a:xfrm>
            <a:off x="-304800" y="685800"/>
            <a:ext cx="9982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Thanks to the Music Achievement Council</a:t>
            </a:r>
            <a:b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Sponsors and These </a:t>
            </a:r>
            <a:r>
              <a:rPr lang="en-US" sz="36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3600" i="1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" name="Picture 11" descr="Alfred-logo-600 pixel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2057400"/>
            <a:ext cx="1143000" cy="98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1981200"/>
            <a:ext cx="99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large-logo-black_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1981200"/>
            <a:ext cx="1066800" cy="957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8400" y="2012979"/>
            <a:ext cx="1143000" cy="102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3338817"/>
            <a:ext cx="2209800" cy="54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Dansr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33800" y="3276600"/>
            <a:ext cx="1905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D'Addario 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4400" y="3276600"/>
            <a:ext cx="2590800" cy="60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Hal Leonard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5800" y="4146219"/>
            <a:ext cx="1905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Jupiter Band Instrument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24200" y="4202777"/>
            <a:ext cx="3124200" cy="75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LOGO Trevor James Flutes_logo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05600" y="4114800"/>
            <a:ext cx="1903843" cy="945818"/>
          </a:xfrm>
          <a:prstGeom prst="rect">
            <a:avLst/>
          </a:prstGeom>
        </p:spPr>
      </p:pic>
      <p:pic>
        <p:nvPicPr>
          <p:cNvPr id="22" name="Picture 21" descr="Yamaha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617713" y="5291137"/>
            <a:ext cx="292608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VIC FIRTH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19200" y="5257800"/>
            <a:ext cx="3200400" cy="71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Society Thinks I Do!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Content Placeholder 10" descr="Screen Shot 2013-09-29 at 2.08.40 PM.png"/>
          <p:cNvPicPr>
            <a:picLocks noGrp="1" noChangeAspect="1"/>
          </p:cNvPicPr>
          <p:nvPr/>
        </p:nvPicPr>
        <p:blipFill>
          <a:blip r:embed="rId3"/>
          <a:srcRect l="-12398" r="-12398"/>
          <a:stretch>
            <a:fillRect/>
          </a:stretch>
        </p:blipFill>
        <p:spPr>
          <a:xfrm>
            <a:off x="246185" y="1848556"/>
            <a:ext cx="8821615" cy="4247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My Mom Thinks I Do!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Content Placeholder 7" descr="soundofmusic-topper.jpg"/>
          <p:cNvPicPr>
            <a:picLocks noGrp="1" noChangeAspect="1"/>
          </p:cNvPicPr>
          <p:nvPr/>
        </p:nvPicPr>
        <p:blipFill>
          <a:blip r:embed="rId3"/>
          <a:srcRect l="-2363" r="-2363"/>
          <a:stretch>
            <a:fillRect/>
          </a:stretch>
        </p:blipFill>
        <p:spPr>
          <a:xfrm>
            <a:off x="914400" y="2057400"/>
            <a:ext cx="7315200" cy="3522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I Think I Do!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Content Placeholder 7" descr="Screen Shot 2013-09-29 at 3.18.17 PM.png"/>
          <p:cNvPicPr>
            <a:picLocks noGrp="1" noChangeAspect="1"/>
          </p:cNvPicPr>
          <p:nvPr/>
        </p:nvPicPr>
        <p:blipFill>
          <a:blip r:embed="rId3"/>
          <a:srcRect l="-9501" r="-9501"/>
          <a:stretch>
            <a:fillRect/>
          </a:stretch>
        </p:blipFill>
        <p:spPr>
          <a:xfrm>
            <a:off x="369277" y="1828800"/>
            <a:ext cx="8546123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I Really Get to Do!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 descr="Screen Shot 2013-09-29 at 7.41.5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828800"/>
            <a:ext cx="3161155" cy="2273300"/>
          </a:xfrm>
          <a:prstGeom prst="rect">
            <a:avLst/>
          </a:prstGeom>
        </p:spPr>
      </p:pic>
      <p:pic>
        <p:nvPicPr>
          <p:cNvPr id="7" name="Picture 6" descr="Clarinetist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3006041"/>
            <a:ext cx="3323254" cy="2061259"/>
          </a:xfrm>
          <a:prstGeom prst="rect">
            <a:avLst/>
          </a:prstGeom>
        </p:spPr>
      </p:pic>
      <p:pic>
        <p:nvPicPr>
          <p:cNvPr id="8" name="Picture 7" descr="Drum Lin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1905000"/>
            <a:ext cx="3124200" cy="2113886"/>
          </a:xfrm>
          <a:prstGeom prst="rect">
            <a:avLst/>
          </a:prstGeom>
        </p:spPr>
      </p:pic>
      <p:pic>
        <p:nvPicPr>
          <p:cNvPr id="9" name="Content Placeholder 12" descr="ViolinTherapy-1024x682.jpg"/>
          <p:cNvPicPr>
            <a:picLocks noGrp="1" noChangeAspect="1"/>
          </p:cNvPicPr>
          <p:nvPr/>
        </p:nvPicPr>
        <p:blipFill>
          <a:blip r:embed="rId6"/>
          <a:srcRect l="-19163" r="-19163"/>
          <a:stretch>
            <a:fillRect/>
          </a:stretch>
        </p:blipFill>
        <p:spPr>
          <a:xfrm>
            <a:off x="-457200" y="4267200"/>
            <a:ext cx="4572000" cy="2201333"/>
          </a:xfrm>
          <a:prstGeom prst="rect">
            <a:avLst/>
          </a:prstGeom>
        </p:spPr>
      </p:pic>
      <p:pic>
        <p:nvPicPr>
          <p:cNvPr id="10" name="Picture 9" descr="Girl Giving Her Al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00" y="4191000"/>
            <a:ext cx="3373394" cy="228600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09600" y="990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Facilitate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Success and Fulfillment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RECENT FINDINGS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2920424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i="1" dirty="0" smtClean="0">
                <a:latin typeface="Times New Roman"/>
                <a:cs typeface="Times New Roman"/>
              </a:rPr>
              <a:t>http://</a:t>
            </a:r>
            <a:r>
              <a:rPr lang="en-US" sz="3200" b="1" i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200" b="1" i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4572000"/>
            <a:ext cx="3654726" cy="1261203"/>
          </a:xfrm>
          <a:prstGeom prst="rect">
            <a:avLst/>
          </a:prstGeom>
        </p:spPr>
      </p:pic>
      <p:pic>
        <p:nvPicPr>
          <p:cNvPr id="6" name="Picture 5" descr="Screen Shot 2015-10-30 at 8.04.3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581400"/>
            <a:ext cx="4103898" cy="304800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167640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i="1" dirty="0" smtClean="0">
                <a:latin typeface="Times New Roman"/>
                <a:cs typeface="Times New Roman"/>
              </a:rPr>
              <a:t>Music Makes Us </a:t>
            </a:r>
          </a:p>
          <a:p>
            <a:pPr algn="ctr"/>
            <a:r>
              <a:rPr lang="en-US" sz="4000" b="1" i="1" dirty="0" smtClean="0">
                <a:latin typeface="Times New Roman"/>
                <a:cs typeface="Times New Roman"/>
              </a:rPr>
              <a:t>Baseline Research Report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4.9"/>
</p:tagLst>
</file>

<file path=ppt/theme/theme1.xml><?xml version="1.0" encoding="utf-8"?>
<a:theme xmlns:a="http://schemas.openxmlformats.org/drawingml/2006/main" name="Quadrant">
  <a:themeElements>
    <a:clrScheme name="">
      <a:dk1>
        <a:srgbClr val="000000"/>
      </a:dk1>
      <a:lt1>
        <a:srgbClr val="FFE096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EDC9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6907</TotalTime>
  <Words>1879</Words>
  <Application>Microsoft Macintosh PowerPoint</Application>
  <PresentationFormat>On-screen Show (4:3)</PresentationFormat>
  <Paragraphs>341</Paragraphs>
  <Slides>49</Slides>
  <Notes>49</Notes>
  <HiddenSlides>0</HiddenSlides>
  <MMClips>6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Quadrant</vt:lpstr>
      <vt:lpstr>Slide 1</vt:lpstr>
      <vt:lpstr>Today’s Session:</vt:lpstr>
      <vt:lpstr>WHAT Other Teachers Think I Do!</vt:lpstr>
      <vt:lpstr>WHAT the Kids Think I Do!</vt:lpstr>
      <vt:lpstr>WHAT Society Thinks I Do!</vt:lpstr>
      <vt:lpstr>WHAT My Mom Thinks I Do!</vt:lpstr>
      <vt:lpstr>WHAT I Think I Do!</vt:lpstr>
      <vt:lpstr>WHAT I Really Get to Do! </vt:lpstr>
      <vt:lpstr>The WHY  RECENT FINDINGS</vt:lpstr>
      <vt:lpstr>The WHY ATTENDANCE RATES</vt:lpstr>
      <vt:lpstr>The WHY DISCIPLINE REFERRALS</vt:lpstr>
      <vt:lpstr>The WHY GPA</vt:lpstr>
      <vt:lpstr>The WHY ON-TIME GRADUATION RATES</vt:lpstr>
      <vt:lpstr>The WHY SUMMARY: What Was Learned?</vt:lpstr>
      <vt:lpstr>The HOW STRATEGIES TO BRIDGE THE GAP</vt:lpstr>
      <vt:lpstr>The HOW STRATEGIES TO BRIDGE THE GAP</vt:lpstr>
      <vt:lpstr>The HOW: First Performance Build the vision EARLY – ELEMENTARY!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A Photo is Worth 1000 Words!</vt:lpstr>
      <vt:lpstr>A Video is Worth 10,000 Words!</vt:lpstr>
      <vt:lpstr>The HOW Build the vision EARLY—ELEMENTARY!</vt:lpstr>
      <vt:lpstr>The HOW Engage Parents EARLY—The Parent Band!</vt:lpstr>
      <vt:lpstr>The HOW </vt:lpstr>
      <vt:lpstr>The HOW </vt:lpstr>
      <vt:lpstr>The HOW </vt:lpstr>
      <vt:lpstr>The HOW Give “testimonials”</vt:lpstr>
      <vt:lpstr>The HOW What HS/MS Students Can Do:</vt:lpstr>
      <vt:lpstr>The HOW What HS/MS Students Can Do:</vt:lpstr>
      <vt:lpstr>The HOW What HS/MS Students Can Do:</vt:lpstr>
      <vt:lpstr>The HOW What HS/MS Principals Can Do:</vt:lpstr>
      <vt:lpstr>The HOW What Music Supervisors Can Do:</vt:lpstr>
      <vt:lpstr>The HOW What Music Supervisors Can Do:</vt:lpstr>
      <vt:lpstr>Slide 40</vt:lpstr>
      <vt:lpstr>The HOW What Music Supervisors Can Do:</vt:lpstr>
      <vt:lpstr>The HOW What Music Supervisors Can Do:</vt:lpstr>
      <vt:lpstr>The HOW What Music Supervisors Can Do:</vt:lpstr>
      <vt:lpstr>Slide 44</vt:lpstr>
      <vt:lpstr>Slide 45</vt:lpstr>
      <vt:lpstr>Slide 46</vt:lpstr>
      <vt:lpstr>Slide 47</vt:lpstr>
      <vt:lpstr>Slide 48</vt:lpstr>
      <vt:lpstr>Slide 49</vt:lpstr>
    </vt:vector>
  </TitlesOfParts>
  <Company>Music Achievement Council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NAMM / Bill Harvey</dc:creator>
  <cp:lastModifiedBy>Marcia Neel</cp:lastModifiedBy>
  <cp:revision>1455</cp:revision>
  <cp:lastPrinted>2014-01-25T06:45:07Z</cp:lastPrinted>
  <dcterms:created xsi:type="dcterms:W3CDTF">2015-10-30T16:17:06Z</dcterms:created>
  <dcterms:modified xsi:type="dcterms:W3CDTF">2015-10-30T16:20:28Z</dcterms:modified>
</cp:coreProperties>
</file>