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69" r:id="rId1"/>
  </p:sldMasterIdLst>
  <p:notesMasterIdLst>
    <p:notesMasterId r:id="rId64"/>
  </p:notesMasterIdLst>
  <p:handoutMasterIdLst>
    <p:handoutMasterId r:id="rId65"/>
  </p:handoutMasterIdLst>
  <p:sldIdLst>
    <p:sldId id="418" r:id="rId2"/>
    <p:sldId id="549" r:id="rId3"/>
    <p:sldId id="572" r:id="rId4"/>
    <p:sldId id="555" r:id="rId5"/>
    <p:sldId id="570" r:id="rId6"/>
    <p:sldId id="571" r:id="rId7"/>
    <p:sldId id="558" r:id="rId8"/>
    <p:sldId id="592" r:id="rId9"/>
    <p:sldId id="637" r:id="rId10"/>
    <p:sldId id="593" r:id="rId11"/>
    <p:sldId id="594" r:id="rId12"/>
    <p:sldId id="595" r:id="rId13"/>
    <p:sldId id="596" r:id="rId14"/>
    <p:sldId id="597" r:id="rId15"/>
    <p:sldId id="598" r:id="rId16"/>
    <p:sldId id="599" r:id="rId17"/>
    <p:sldId id="600" r:id="rId18"/>
    <p:sldId id="601" r:id="rId19"/>
    <p:sldId id="602" r:id="rId20"/>
    <p:sldId id="603" r:id="rId21"/>
    <p:sldId id="604" r:id="rId22"/>
    <p:sldId id="605" r:id="rId23"/>
    <p:sldId id="606" r:id="rId24"/>
    <p:sldId id="607" r:id="rId25"/>
    <p:sldId id="608" r:id="rId26"/>
    <p:sldId id="609" r:id="rId27"/>
    <p:sldId id="610" r:id="rId28"/>
    <p:sldId id="369" r:id="rId29"/>
    <p:sldId id="611" r:id="rId30"/>
    <p:sldId id="612" r:id="rId31"/>
    <p:sldId id="633" r:id="rId32"/>
    <p:sldId id="589" r:id="rId33"/>
    <p:sldId id="591" r:id="rId34"/>
    <p:sldId id="557" r:id="rId35"/>
    <p:sldId id="587" r:id="rId36"/>
    <p:sldId id="577" r:id="rId37"/>
    <p:sldId id="578" r:id="rId38"/>
    <p:sldId id="613" r:id="rId39"/>
    <p:sldId id="614" r:id="rId40"/>
    <p:sldId id="615" r:id="rId41"/>
    <p:sldId id="634" r:id="rId42"/>
    <p:sldId id="617" r:id="rId43"/>
    <p:sldId id="618" r:id="rId44"/>
    <p:sldId id="619" r:id="rId45"/>
    <p:sldId id="635" r:id="rId46"/>
    <p:sldId id="621" r:id="rId47"/>
    <p:sldId id="622" r:id="rId48"/>
    <p:sldId id="623" r:id="rId49"/>
    <p:sldId id="624" r:id="rId50"/>
    <p:sldId id="625" r:id="rId51"/>
    <p:sldId id="626" r:id="rId52"/>
    <p:sldId id="627" r:id="rId53"/>
    <p:sldId id="563" r:id="rId54"/>
    <p:sldId id="566" r:id="rId55"/>
    <p:sldId id="575" r:id="rId56"/>
    <p:sldId id="567" r:id="rId57"/>
    <p:sldId id="568" r:id="rId58"/>
    <p:sldId id="569" r:id="rId59"/>
    <p:sldId id="628" r:id="rId60"/>
    <p:sldId id="636" r:id="rId61"/>
    <p:sldId id="630" r:id="rId62"/>
    <p:sldId id="632" r:id="rId63"/>
  </p:sldIdLst>
  <p:sldSz cx="9144000" cy="6858000" type="screen4x3"/>
  <p:notesSz cx="6858000" cy="9180513"/>
  <p:defaultTextStyle>
    <a:defPPr>
      <a:defRPr lang="en-US"/>
    </a:defPPr>
    <a:lvl1pPr algn="l" rtl="0" fontAlgn="base">
      <a:spcBef>
        <a:spcPct val="0"/>
      </a:spcBef>
      <a:spcAft>
        <a:spcPct val="0"/>
      </a:spcAft>
      <a:defRPr kern="1200">
        <a:solidFill>
          <a:schemeClr val="tx1"/>
        </a:solidFill>
        <a:latin typeface="Times" charset="0"/>
        <a:ea typeface="+mn-ea"/>
        <a:cs typeface="+mn-cs"/>
      </a:defRPr>
    </a:lvl1pPr>
    <a:lvl2pPr marL="457200" algn="l" rtl="0" fontAlgn="base">
      <a:spcBef>
        <a:spcPct val="0"/>
      </a:spcBef>
      <a:spcAft>
        <a:spcPct val="0"/>
      </a:spcAft>
      <a:defRPr kern="1200">
        <a:solidFill>
          <a:schemeClr val="tx1"/>
        </a:solidFill>
        <a:latin typeface="Times" charset="0"/>
        <a:ea typeface="+mn-ea"/>
        <a:cs typeface="+mn-cs"/>
      </a:defRPr>
    </a:lvl2pPr>
    <a:lvl3pPr marL="914400" algn="l" rtl="0" fontAlgn="base">
      <a:spcBef>
        <a:spcPct val="0"/>
      </a:spcBef>
      <a:spcAft>
        <a:spcPct val="0"/>
      </a:spcAft>
      <a:defRPr kern="1200">
        <a:solidFill>
          <a:schemeClr val="tx1"/>
        </a:solidFill>
        <a:latin typeface="Times" charset="0"/>
        <a:ea typeface="+mn-ea"/>
        <a:cs typeface="+mn-cs"/>
      </a:defRPr>
    </a:lvl3pPr>
    <a:lvl4pPr marL="1371600" algn="l" rtl="0" fontAlgn="base">
      <a:spcBef>
        <a:spcPct val="0"/>
      </a:spcBef>
      <a:spcAft>
        <a:spcPct val="0"/>
      </a:spcAft>
      <a:defRPr kern="1200">
        <a:solidFill>
          <a:schemeClr val="tx1"/>
        </a:solidFill>
        <a:latin typeface="Times" charset="0"/>
        <a:ea typeface="+mn-ea"/>
        <a:cs typeface="+mn-cs"/>
      </a:defRPr>
    </a:lvl4pPr>
    <a:lvl5pPr marL="1828800" algn="l" rtl="0" fontAlgn="base">
      <a:spcBef>
        <a:spcPct val="0"/>
      </a:spcBef>
      <a:spcAft>
        <a:spcPct val="0"/>
      </a:spcAft>
      <a:defRPr kern="1200">
        <a:solidFill>
          <a:schemeClr val="tx1"/>
        </a:solidFill>
        <a:latin typeface="Times" charset="0"/>
        <a:ea typeface="+mn-ea"/>
        <a:cs typeface="+mn-cs"/>
      </a:defRPr>
    </a:lvl5pPr>
    <a:lvl6pPr marL="2286000" algn="l" defTabSz="457200" rtl="0" eaLnBrk="1" latinLnBrk="0" hangingPunct="1">
      <a:defRPr kern="1200">
        <a:solidFill>
          <a:schemeClr val="tx1"/>
        </a:solidFill>
        <a:latin typeface="Times" charset="0"/>
        <a:ea typeface="+mn-ea"/>
        <a:cs typeface="+mn-cs"/>
      </a:defRPr>
    </a:lvl6pPr>
    <a:lvl7pPr marL="2743200" algn="l" defTabSz="457200" rtl="0" eaLnBrk="1" latinLnBrk="0" hangingPunct="1">
      <a:defRPr kern="1200">
        <a:solidFill>
          <a:schemeClr val="tx1"/>
        </a:solidFill>
        <a:latin typeface="Times" charset="0"/>
        <a:ea typeface="+mn-ea"/>
        <a:cs typeface="+mn-cs"/>
      </a:defRPr>
    </a:lvl7pPr>
    <a:lvl8pPr marL="3200400" algn="l" defTabSz="457200" rtl="0" eaLnBrk="1" latinLnBrk="0" hangingPunct="1">
      <a:defRPr kern="1200">
        <a:solidFill>
          <a:schemeClr val="tx1"/>
        </a:solidFill>
        <a:latin typeface="Times" charset="0"/>
        <a:ea typeface="+mn-ea"/>
        <a:cs typeface="+mn-cs"/>
      </a:defRPr>
    </a:lvl8pPr>
    <a:lvl9pPr marL="3657600" algn="l" defTabSz="457200" rtl="0" eaLnBrk="1" latinLnBrk="0" hangingPunct="1">
      <a:defRPr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CFF66"/>
    <a:srgbClr val="FFDC77"/>
    <a:srgbClr val="006901"/>
    <a:srgbClr val="007701"/>
    <a:srgbClr val="003F00"/>
    <a:srgbClr val="C30101"/>
    <a:srgbClr val="0000F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9" autoAdjust="0"/>
    <p:restoredTop sz="95089" autoAdjust="0"/>
  </p:normalViewPr>
  <p:slideViewPr>
    <p:cSldViewPr>
      <p:cViewPr varScale="1">
        <p:scale>
          <a:sx n="91" d="100"/>
          <a:sy n="91" d="100"/>
        </p:scale>
        <p:origin x="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520" y="-104"/>
      </p:cViewPr>
      <p:guideLst>
        <p:guide orient="horz" pos="2891"/>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12" charset="0"/>
              </a:defRPr>
            </a:lvl1pPr>
          </a:lstStyle>
          <a:p>
            <a:pPr>
              <a:defRPr/>
            </a:pPr>
            <a:r>
              <a:rPr lang="en-US"/>
              <a:t>www.musiceducationconsultants.net/mmea2010</a:t>
            </a:r>
          </a:p>
        </p:txBody>
      </p:sp>
      <p:sp>
        <p:nvSpPr>
          <p:cNvPr id="51203" name="Rectangle 3"/>
          <p:cNvSpPr>
            <a:spLocks noGrp="1" noChangeArrowheads="1"/>
          </p:cNvSpPr>
          <p:nvPr>
            <p:ph type="dt" sz="quarter" idx="1"/>
          </p:nvPr>
        </p:nvSpPr>
        <p:spPr bwMode="auto">
          <a:xfrm>
            <a:off x="3884613" y="0"/>
            <a:ext cx="2971800" cy="4587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12" charset="0"/>
              </a:defRPr>
            </a:lvl1pPr>
          </a:lstStyle>
          <a:p>
            <a:pPr>
              <a:defRPr/>
            </a:pPr>
            <a:fld id="{D8740342-88AF-394B-B732-DDB4ACA69DEA}" type="datetime1">
              <a:rPr lang="en-US"/>
              <a:pPr>
                <a:defRPr/>
              </a:pPr>
              <a:t>2/23/19</a:t>
            </a:fld>
            <a:endParaRPr lang="en-US"/>
          </a:p>
        </p:txBody>
      </p:sp>
      <p:sp>
        <p:nvSpPr>
          <p:cNvPr id="51204" name="Rectangle 4"/>
          <p:cNvSpPr>
            <a:spLocks noGrp="1" noChangeArrowheads="1"/>
          </p:cNvSpPr>
          <p:nvPr>
            <p:ph type="ftr" sz="quarter" idx="2"/>
          </p:nvPr>
        </p:nvSpPr>
        <p:spPr bwMode="auto">
          <a:xfrm>
            <a:off x="0" y="8720138"/>
            <a:ext cx="2971800" cy="4587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12" charset="0"/>
              </a:defRPr>
            </a:lvl1pPr>
          </a:lstStyle>
          <a:p>
            <a:pPr>
              <a:defRPr/>
            </a:pPr>
            <a:endParaRPr lang="en-US"/>
          </a:p>
        </p:txBody>
      </p:sp>
      <p:sp>
        <p:nvSpPr>
          <p:cNvPr id="51205" name="Rectangle 5"/>
          <p:cNvSpPr>
            <a:spLocks noGrp="1" noChangeArrowheads="1"/>
          </p:cNvSpPr>
          <p:nvPr>
            <p:ph type="sldNum" sz="quarter" idx="3"/>
          </p:nvPr>
        </p:nvSpPr>
        <p:spPr bwMode="auto">
          <a:xfrm>
            <a:off x="3884613" y="8720138"/>
            <a:ext cx="2971800" cy="4587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12" charset="0"/>
              </a:defRPr>
            </a:lvl1pPr>
          </a:lstStyle>
          <a:p>
            <a:pPr>
              <a:defRPr/>
            </a:pPr>
            <a:fld id="{CCD0701C-8767-7748-BB28-F52BB2FD03C1}" type="slidenum">
              <a:rPr lang="en-US"/>
              <a:pPr>
                <a:defRPr/>
              </a:pPr>
              <a:t>‹#›</a:t>
            </a:fld>
            <a:endParaRPr lang="en-US"/>
          </a:p>
        </p:txBody>
      </p:sp>
    </p:spTree>
    <p:extLst>
      <p:ext uri="{BB962C8B-B14F-4D97-AF65-F5344CB8AC3E}">
        <p14:creationId xmlns:p14="http://schemas.microsoft.com/office/powerpoint/2010/main" val="12070283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12" charset="0"/>
              </a:defRPr>
            </a:lvl1pPr>
          </a:lstStyle>
          <a:p>
            <a:pPr>
              <a:defRPr/>
            </a:pPr>
            <a:r>
              <a:rPr lang="en-US"/>
              <a:t>www.musiceducationconsultants.net/mmea2010</a:t>
            </a:r>
          </a:p>
        </p:txBody>
      </p:sp>
      <p:sp>
        <p:nvSpPr>
          <p:cNvPr id="31747" name="Rectangle 3"/>
          <p:cNvSpPr>
            <a:spLocks noGrp="1" noChangeArrowheads="1"/>
          </p:cNvSpPr>
          <p:nvPr>
            <p:ph type="dt" idx="1"/>
          </p:nvPr>
        </p:nvSpPr>
        <p:spPr bwMode="auto">
          <a:xfrm>
            <a:off x="3884613" y="0"/>
            <a:ext cx="2971800" cy="4587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12" charset="0"/>
              </a:defRPr>
            </a:lvl1pPr>
          </a:lstStyle>
          <a:p>
            <a:pPr>
              <a:defRPr/>
            </a:pPr>
            <a:fld id="{B75A0A98-2420-AA46-97BE-521E26A34E3C}" type="datetime1">
              <a:rPr lang="en-US"/>
              <a:pPr>
                <a:defRPr/>
              </a:pPr>
              <a:t>2/23/19</a:t>
            </a:fld>
            <a:endParaRPr lang="en-US"/>
          </a:p>
        </p:txBody>
      </p:sp>
      <p:sp>
        <p:nvSpPr>
          <p:cNvPr id="18436" name="Rectangle 4"/>
          <p:cNvSpPr>
            <a:spLocks noGrp="1" noRot="1" noChangeAspect="1" noChangeArrowheads="1" noTextEdit="1"/>
          </p:cNvSpPr>
          <p:nvPr>
            <p:ph type="sldImg" idx="2"/>
          </p:nvPr>
        </p:nvSpPr>
        <p:spPr bwMode="auto">
          <a:xfrm>
            <a:off x="1135063" y="688975"/>
            <a:ext cx="4591050" cy="34417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60863"/>
            <a:ext cx="5486400" cy="413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720138"/>
            <a:ext cx="2971800" cy="4587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12"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720138"/>
            <a:ext cx="2971800" cy="4587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12" charset="0"/>
              </a:defRPr>
            </a:lvl1pPr>
          </a:lstStyle>
          <a:p>
            <a:pPr>
              <a:defRPr/>
            </a:pPr>
            <a:fld id="{B39AECCE-B0FE-4E46-839A-6B1EA38F78A6}" type="slidenum">
              <a:rPr lang="en-US"/>
              <a:pPr>
                <a:defRPr/>
              </a:pPr>
              <a:t>‹#›</a:t>
            </a:fld>
            <a:endParaRPr lang="en-US"/>
          </a:p>
        </p:txBody>
      </p:sp>
    </p:spTree>
    <p:extLst>
      <p:ext uri="{BB962C8B-B14F-4D97-AF65-F5344CB8AC3E}">
        <p14:creationId xmlns:p14="http://schemas.microsoft.com/office/powerpoint/2010/main" val="4227256905"/>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1</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6650" y="688975"/>
            <a:ext cx="4587875" cy="34417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a:t>www.musiceducationconsultants.net/mmea2010</a:t>
            </a:r>
          </a:p>
        </p:txBody>
      </p:sp>
      <p:sp>
        <p:nvSpPr>
          <p:cNvPr id="5" name="Slide Number Placeholder 4"/>
          <p:cNvSpPr>
            <a:spLocks noGrp="1"/>
          </p:cNvSpPr>
          <p:nvPr>
            <p:ph type="sldNum" sz="quarter" idx="11"/>
          </p:nvPr>
        </p:nvSpPr>
        <p:spPr/>
        <p:txBody>
          <a:bodyPr/>
          <a:lstStyle/>
          <a:p>
            <a:pPr>
              <a:defRPr/>
            </a:pPr>
            <a:fld id="{B39AECCE-B0FE-4E46-839A-6B1EA38F78A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11</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12</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6650" y="688975"/>
            <a:ext cx="4587875" cy="34417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a:t>www.musiceducationconsultants.net/mmea2010</a:t>
            </a:r>
          </a:p>
        </p:txBody>
      </p:sp>
      <p:sp>
        <p:nvSpPr>
          <p:cNvPr id="5" name="Slide Number Placeholder 4"/>
          <p:cNvSpPr>
            <a:spLocks noGrp="1"/>
          </p:cNvSpPr>
          <p:nvPr>
            <p:ph type="sldNum" sz="quarter" idx="11"/>
          </p:nvPr>
        </p:nvSpPr>
        <p:spPr/>
        <p:txBody>
          <a:bodyPr/>
          <a:lstStyle/>
          <a:p>
            <a:pPr>
              <a:defRPr/>
            </a:pPr>
            <a:fld id="{B39AECCE-B0FE-4E46-839A-6B1EA38F78A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6650" y="688975"/>
            <a:ext cx="4587875" cy="34417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a:t>www.musiceducationconsultants.net/mmea2010</a:t>
            </a:r>
          </a:p>
        </p:txBody>
      </p:sp>
      <p:sp>
        <p:nvSpPr>
          <p:cNvPr id="5" name="Slide Number Placeholder 4"/>
          <p:cNvSpPr>
            <a:spLocks noGrp="1"/>
          </p:cNvSpPr>
          <p:nvPr>
            <p:ph type="sldNum" sz="quarter" idx="11"/>
          </p:nvPr>
        </p:nvSpPr>
        <p:spPr/>
        <p:txBody>
          <a:bodyPr/>
          <a:lstStyle/>
          <a:p>
            <a:pPr>
              <a:defRPr/>
            </a:pPr>
            <a:fld id="{B39AECCE-B0FE-4E46-839A-6B1EA38F78A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15</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16</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17</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18</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19</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20</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21</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22</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1378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23</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162973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24</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25</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26</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27</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3731" name="Rectangle 2"/>
          <p:cNvSpPr>
            <a:spLocks noGrp="1" noRot="1" noChangeAspect="1" noChangeArrowheads="1" noTextEdit="1"/>
          </p:cNvSpPr>
          <p:nvPr>
            <p:ph type="sldImg"/>
          </p:nvPr>
        </p:nvSpPr>
        <p:spPr>
          <a:xfrm>
            <a:off x="1136650" y="688975"/>
            <a:ext cx="4587875" cy="3441700"/>
          </a:xfrm>
          <a:ln/>
        </p:spPr>
      </p:sp>
      <p:sp>
        <p:nvSpPr>
          <p:cNvPr id="73732"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29</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77314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30</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4153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31</a:t>
            </a:fld>
            <a:endParaRPr lang="en-US">
              <a:latin typeface="Times" charset="0"/>
            </a:endParaRPr>
          </a:p>
        </p:txBody>
      </p:sp>
      <p:sp>
        <p:nvSpPr>
          <p:cNvPr id="77828" name="Rectangle 1026"/>
          <p:cNvSpPr>
            <a:spLocks noGrp="1" noRot="1" noChangeAspect="1" noChangeArrowheads="1" noTextEdit="1"/>
          </p:cNvSpPr>
          <p:nvPr>
            <p:ph type="sldImg"/>
          </p:nvPr>
        </p:nvSpPr>
        <p:spPr>
          <a:xfrm>
            <a:off x="1136650" y="688975"/>
            <a:ext cx="4587875" cy="34417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41535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32</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33</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34</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35</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36</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37</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38</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39</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54806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40</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41</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42</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43</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44</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45</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46</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1769716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txBox="1">
            <a:spLocks noGrp="1" noChangeArrowheads="1"/>
          </p:cNvSpPr>
          <p:nvPr/>
        </p:nvSpPr>
        <p:spPr bwMode="auto">
          <a:xfrm>
            <a:off x="0" y="0"/>
            <a:ext cx="2971800" cy="458788"/>
          </a:xfrm>
          <a:prstGeom prst="rect">
            <a:avLst/>
          </a:prstGeom>
          <a:noFill/>
          <a:ln w="9525">
            <a:noFill/>
            <a:miter lim="800000"/>
            <a:headEnd/>
            <a:tailEnd/>
          </a:ln>
        </p:spPr>
        <p:txBody>
          <a:bodyPr>
            <a:prstTxWarp prst="textNoShape">
              <a:avLst/>
            </a:prstTxWarp>
          </a:bodyPr>
          <a:lstStyle/>
          <a:p>
            <a:pPr eaLnBrk="0" hangingPunct="0"/>
            <a:r>
              <a:rPr lang="en-US" sz="1200"/>
              <a:t>www.musiceducationconsultants.net/mmea2010</a:t>
            </a:r>
          </a:p>
        </p:txBody>
      </p:sp>
      <p:sp>
        <p:nvSpPr>
          <p:cNvPr id="45059" name="Rectangle 7"/>
          <p:cNvSpPr txBox="1">
            <a:spLocks noGrp="1" noChangeArrowheads="1"/>
          </p:cNvSpPr>
          <p:nvPr/>
        </p:nvSpPr>
        <p:spPr bwMode="auto">
          <a:xfrm>
            <a:off x="3884613" y="8720139"/>
            <a:ext cx="2971800" cy="458787"/>
          </a:xfrm>
          <a:prstGeom prst="rect">
            <a:avLst/>
          </a:prstGeom>
          <a:noFill/>
          <a:ln w="9525">
            <a:noFill/>
            <a:miter lim="800000"/>
            <a:headEnd/>
            <a:tailEnd/>
          </a:ln>
        </p:spPr>
        <p:txBody>
          <a:bodyPr anchor="b">
            <a:prstTxWarp prst="textNoShape">
              <a:avLst/>
            </a:prstTxWarp>
          </a:bodyPr>
          <a:lstStyle/>
          <a:p>
            <a:pPr algn="r" eaLnBrk="0" hangingPunct="0"/>
            <a:fld id="{9E9E6897-654D-104A-B0C9-202BECF93120}" type="slidenum">
              <a:rPr lang="en-US" sz="1200"/>
              <a:pPr algn="r" eaLnBrk="0" hangingPunct="0"/>
              <a:t>47</a:t>
            </a:fld>
            <a:endParaRPr lang="en-US" sz="1200"/>
          </a:p>
        </p:txBody>
      </p:sp>
      <p:sp>
        <p:nvSpPr>
          <p:cNvPr id="45060" name="Rectangle 2"/>
          <p:cNvSpPr>
            <a:spLocks noGrp="1" noRot="1" noChangeAspect="1" noChangeArrowheads="1" noTextEdit="1"/>
          </p:cNvSpPr>
          <p:nvPr>
            <p:ph type="sldImg"/>
          </p:nvPr>
        </p:nvSpPr>
        <p:spPr>
          <a:xfrm>
            <a:off x="1136650" y="688975"/>
            <a:ext cx="4587875" cy="3441700"/>
          </a:xfrm>
          <a:ln/>
        </p:spPr>
      </p:sp>
      <p:sp>
        <p:nvSpPr>
          <p:cNvPr id="4506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txBox="1">
            <a:spLocks noGrp="1" noChangeArrowheads="1"/>
          </p:cNvSpPr>
          <p:nvPr/>
        </p:nvSpPr>
        <p:spPr bwMode="auto">
          <a:xfrm>
            <a:off x="0" y="0"/>
            <a:ext cx="2971800" cy="458788"/>
          </a:xfrm>
          <a:prstGeom prst="rect">
            <a:avLst/>
          </a:prstGeom>
          <a:noFill/>
          <a:ln w="9525">
            <a:noFill/>
            <a:miter lim="800000"/>
            <a:headEnd/>
            <a:tailEnd/>
          </a:ln>
        </p:spPr>
        <p:txBody>
          <a:bodyPr>
            <a:prstTxWarp prst="textNoShape">
              <a:avLst/>
            </a:prstTxWarp>
          </a:bodyPr>
          <a:lstStyle/>
          <a:p>
            <a:pPr eaLnBrk="0" hangingPunct="0"/>
            <a:r>
              <a:rPr lang="en-US" sz="1200"/>
              <a:t>www.musiceducationconsultants.net/mmea2010</a:t>
            </a:r>
          </a:p>
        </p:txBody>
      </p:sp>
      <p:sp>
        <p:nvSpPr>
          <p:cNvPr id="45059" name="Rectangle 7"/>
          <p:cNvSpPr txBox="1">
            <a:spLocks noGrp="1" noChangeArrowheads="1"/>
          </p:cNvSpPr>
          <p:nvPr/>
        </p:nvSpPr>
        <p:spPr bwMode="auto">
          <a:xfrm>
            <a:off x="3884613" y="8720139"/>
            <a:ext cx="2971800" cy="458787"/>
          </a:xfrm>
          <a:prstGeom prst="rect">
            <a:avLst/>
          </a:prstGeom>
          <a:noFill/>
          <a:ln w="9525">
            <a:noFill/>
            <a:miter lim="800000"/>
            <a:headEnd/>
            <a:tailEnd/>
          </a:ln>
        </p:spPr>
        <p:txBody>
          <a:bodyPr anchor="b">
            <a:prstTxWarp prst="textNoShape">
              <a:avLst/>
            </a:prstTxWarp>
          </a:bodyPr>
          <a:lstStyle/>
          <a:p>
            <a:pPr algn="r" eaLnBrk="0" hangingPunct="0"/>
            <a:fld id="{9E9E6897-654D-104A-B0C9-202BECF93120}" type="slidenum">
              <a:rPr lang="en-US" sz="1200"/>
              <a:pPr algn="r" eaLnBrk="0" hangingPunct="0"/>
              <a:t>48</a:t>
            </a:fld>
            <a:endParaRPr lang="en-US" sz="1200"/>
          </a:p>
        </p:txBody>
      </p:sp>
      <p:sp>
        <p:nvSpPr>
          <p:cNvPr id="45060" name="Rectangle 2"/>
          <p:cNvSpPr>
            <a:spLocks noGrp="1" noRot="1" noChangeAspect="1" noChangeArrowheads="1" noTextEdit="1"/>
          </p:cNvSpPr>
          <p:nvPr>
            <p:ph type="sldImg"/>
          </p:nvPr>
        </p:nvSpPr>
        <p:spPr>
          <a:xfrm>
            <a:off x="1136650" y="688975"/>
            <a:ext cx="4587875" cy="3441700"/>
          </a:xfrm>
          <a:ln/>
        </p:spPr>
      </p:sp>
      <p:sp>
        <p:nvSpPr>
          <p:cNvPr id="4506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txBox="1">
            <a:spLocks noGrp="1" noChangeArrowheads="1"/>
          </p:cNvSpPr>
          <p:nvPr/>
        </p:nvSpPr>
        <p:spPr bwMode="auto">
          <a:xfrm>
            <a:off x="0" y="0"/>
            <a:ext cx="2971800" cy="458788"/>
          </a:xfrm>
          <a:prstGeom prst="rect">
            <a:avLst/>
          </a:prstGeom>
          <a:noFill/>
          <a:ln w="9525">
            <a:noFill/>
            <a:miter lim="800000"/>
            <a:headEnd/>
            <a:tailEnd/>
          </a:ln>
        </p:spPr>
        <p:txBody>
          <a:bodyPr>
            <a:prstTxWarp prst="textNoShape">
              <a:avLst/>
            </a:prstTxWarp>
          </a:bodyPr>
          <a:lstStyle/>
          <a:p>
            <a:pPr eaLnBrk="0" hangingPunct="0"/>
            <a:r>
              <a:rPr lang="en-US" sz="1200"/>
              <a:t>www.musiceducationconsultants.net/mmea2010</a:t>
            </a:r>
          </a:p>
        </p:txBody>
      </p:sp>
      <p:sp>
        <p:nvSpPr>
          <p:cNvPr id="45059" name="Rectangle 7"/>
          <p:cNvSpPr txBox="1">
            <a:spLocks noGrp="1" noChangeArrowheads="1"/>
          </p:cNvSpPr>
          <p:nvPr/>
        </p:nvSpPr>
        <p:spPr bwMode="auto">
          <a:xfrm>
            <a:off x="3884613" y="8720139"/>
            <a:ext cx="2971800" cy="458787"/>
          </a:xfrm>
          <a:prstGeom prst="rect">
            <a:avLst/>
          </a:prstGeom>
          <a:noFill/>
          <a:ln w="9525">
            <a:noFill/>
            <a:miter lim="800000"/>
            <a:headEnd/>
            <a:tailEnd/>
          </a:ln>
        </p:spPr>
        <p:txBody>
          <a:bodyPr anchor="b">
            <a:prstTxWarp prst="textNoShape">
              <a:avLst/>
            </a:prstTxWarp>
          </a:bodyPr>
          <a:lstStyle/>
          <a:p>
            <a:pPr algn="r" eaLnBrk="0" hangingPunct="0"/>
            <a:fld id="{9E9E6897-654D-104A-B0C9-202BECF93120}" type="slidenum">
              <a:rPr lang="en-US" sz="1200"/>
              <a:pPr algn="r" eaLnBrk="0" hangingPunct="0"/>
              <a:t>49</a:t>
            </a:fld>
            <a:endParaRPr lang="en-US" sz="1200"/>
          </a:p>
        </p:txBody>
      </p:sp>
      <p:sp>
        <p:nvSpPr>
          <p:cNvPr id="45060" name="Rectangle 2"/>
          <p:cNvSpPr>
            <a:spLocks noGrp="1" noRot="1" noChangeAspect="1" noChangeArrowheads="1" noTextEdit="1"/>
          </p:cNvSpPr>
          <p:nvPr>
            <p:ph type="sldImg"/>
          </p:nvPr>
        </p:nvSpPr>
        <p:spPr>
          <a:xfrm>
            <a:off x="1136650" y="688975"/>
            <a:ext cx="4587875" cy="3441700"/>
          </a:xfrm>
          <a:ln/>
        </p:spPr>
      </p:sp>
      <p:sp>
        <p:nvSpPr>
          <p:cNvPr id="4506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50</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51</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52</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53</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54</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55</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56</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57</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58</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59</a:t>
            </a:fld>
            <a:endParaRPr lang="en-US">
              <a:latin typeface="Times" charset="0"/>
            </a:endParaRPr>
          </a:p>
        </p:txBody>
      </p:sp>
      <p:sp>
        <p:nvSpPr>
          <p:cNvPr id="77828" name="Rectangle 1026"/>
          <p:cNvSpPr>
            <a:spLocks noGrp="1" noRot="1" noChangeAspect="1" noChangeArrowheads="1" noTextEdit="1"/>
          </p:cNvSpPr>
          <p:nvPr>
            <p:ph type="sldImg"/>
          </p:nvPr>
        </p:nvSpPr>
        <p:spPr>
          <a:xfrm>
            <a:off x="1128713" y="692150"/>
            <a:ext cx="4603750" cy="34544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264802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60</a:t>
            </a:fld>
            <a:endParaRPr lang="en-US">
              <a:latin typeface="Times" charset="0"/>
            </a:endParaRPr>
          </a:p>
        </p:txBody>
      </p:sp>
      <p:sp>
        <p:nvSpPr>
          <p:cNvPr id="77828" name="Rectangle 1026"/>
          <p:cNvSpPr>
            <a:spLocks noGrp="1" noRot="1" noChangeAspect="1" noChangeArrowheads="1" noTextEdit="1"/>
          </p:cNvSpPr>
          <p:nvPr>
            <p:ph type="sldImg"/>
          </p:nvPr>
        </p:nvSpPr>
        <p:spPr>
          <a:xfrm>
            <a:off x="1128713" y="692150"/>
            <a:ext cx="4603750" cy="34544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2648021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81923" name="Rectangle 7"/>
          <p:cNvSpPr txBox="1">
            <a:spLocks noGrp="1" noChangeArrowheads="1"/>
          </p:cNvSpPr>
          <p:nvPr/>
        </p:nvSpPr>
        <p:spPr bwMode="auto">
          <a:xfrm>
            <a:off x="3884613" y="8720139"/>
            <a:ext cx="2971800" cy="458787"/>
          </a:xfrm>
          <a:prstGeom prst="rect">
            <a:avLst/>
          </a:prstGeom>
          <a:noFill/>
          <a:ln w="9525">
            <a:noFill/>
            <a:miter lim="800000"/>
            <a:headEnd/>
            <a:tailEnd/>
          </a:ln>
        </p:spPr>
        <p:txBody>
          <a:bodyPr anchor="b">
            <a:prstTxWarp prst="textNoShape">
              <a:avLst/>
            </a:prstTxWarp>
          </a:bodyPr>
          <a:lstStyle/>
          <a:p>
            <a:pPr algn="r" eaLnBrk="0" hangingPunct="0"/>
            <a:fld id="{E7496D20-6913-8746-A50C-2AFCED1F8986}" type="slidenum">
              <a:rPr lang="en-US" sz="1200"/>
              <a:pPr algn="r" eaLnBrk="0" hangingPunct="0"/>
              <a:t>61</a:t>
            </a:fld>
            <a:endParaRPr lang="en-US" sz="1200"/>
          </a:p>
        </p:txBody>
      </p:sp>
      <p:sp>
        <p:nvSpPr>
          <p:cNvPr id="81924" name="Rectangle 1026"/>
          <p:cNvSpPr>
            <a:spLocks noGrp="1" noRot="1" noChangeAspect="1" noChangeArrowheads="1" noTextEdit="1"/>
          </p:cNvSpPr>
          <p:nvPr>
            <p:ph type="sldImg"/>
          </p:nvPr>
        </p:nvSpPr>
        <p:spPr>
          <a:xfrm>
            <a:off x="1136650" y="688975"/>
            <a:ext cx="4587875" cy="3441700"/>
          </a:xfrm>
          <a:ln/>
        </p:spPr>
      </p:sp>
      <p:sp>
        <p:nvSpPr>
          <p:cNvPr id="81925"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77827" name="Rectangle 7"/>
          <p:cNvSpPr>
            <a:spLocks noGrp="1" noChangeArrowheads="1"/>
          </p:cNvSpPr>
          <p:nvPr>
            <p:ph type="sldNum" sz="quarter" idx="5"/>
          </p:nvPr>
        </p:nvSpPr>
        <p:spPr>
          <a:noFill/>
        </p:spPr>
        <p:txBody>
          <a:bodyPr/>
          <a:lstStyle/>
          <a:p>
            <a:fld id="{070FF3CE-7206-C54C-B3FB-F0122E611A2A}" type="slidenum">
              <a:rPr lang="en-US">
                <a:latin typeface="Times" charset="0"/>
              </a:rPr>
              <a:pPr/>
              <a:t>62</a:t>
            </a:fld>
            <a:endParaRPr lang="en-US">
              <a:latin typeface="Times" charset="0"/>
            </a:endParaRPr>
          </a:p>
        </p:txBody>
      </p:sp>
      <p:sp>
        <p:nvSpPr>
          <p:cNvPr id="77828" name="Rectangle 1026"/>
          <p:cNvSpPr>
            <a:spLocks noGrp="1" noRot="1" noChangeAspect="1" noChangeArrowheads="1" noTextEdit="1"/>
          </p:cNvSpPr>
          <p:nvPr>
            <p:ph type="sldImg"/>
          </p:nvPr>
        </p:nvSpPr>
        <p:spPr>
          <a:xfrm>
            <a:off x="1128713" y="692150"/>
            <a:ext cx="4603750" cy="3454400"/>
          </a:xfrm>
          <a:ln/>
        </p:spPr>
      </p:sp>
      <p:sp>
        <p:nvSpPr>
          <p:cNvPr id="77829"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403726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7</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8</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9</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A7C0BB8-7D35-BE43-9865-D018B865A8E1}" type="datetime1">
              <a:rPr lang="en-US" smtClean="0"/>
              <a:pPr>
                <a:defRPr/>
              </a:pPr>
              <a:t>2/23/19</a:t>
            </a:fld>
            <a:endParaRPr lang="en-US"/>
          </a:p>
        </p:txBody>
      </p:sp>
      <p:sp>
        <p:nvSpPr>
          <p:cNvPr id="5" name="Footer Placeholder 4"/>
          <p:cNvSpPr>
            <a:spLocks noGrp="1"/>
          </p:cNvSpPr>
          <p:nvPr>
            <p:ph type="ftr" sz="quarter" idx="11"/>
          </p:nvPr>
        </p:nvSpPr>
        <p:spPr/>
        <p:txBody>
          <a:bodyPr/>
          <a:lstStyle/>
          <a:p>
            <a:pPr>
              <a:defRPr/>
            </a:pPr>
            <a:r>
              <a:rPr lang="en-US"/>
              <a:t>www.musicachievementcouncil.org</a:t>
            </a:r>
          </a:p>
        </p:txBody>
      </p:sp>
      <p:sp>
        <p:nvSpPr>
          <p:cNvPr id="6" name="Slide Number Placeholder 5"/>
          <p:cNvSpPr>
            <a:spLocks noGrp="1"/>
          </p:cNvSpPr>
          <p:nvPr>
            <p:ph type="sldNum" sz="quarter" idx="12"/>
          </p:nvPr>
        </p:nvSpPr>
        <p:spPr/>
        <p:txBody>
          <a:bodyPr/>
          <a:lstStyle/>
          <a:p>
            <a:pPr>
              <a:defRPr/>
            </a:pPr>
            <a:fld id="{FEAEA901-911E-8F4B-ADE6-4DAAFA38A15A}"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47988D1-A5F2-0A4D-863A-1DE31CBCB38E}" type="datetime1">
              <a:rPr lang="en-US" smtClean="0"/>
              <a:pPr>
                <a:defRPr/>
              </a:pPr>
              <a:t>2/23/19</a:t>
            </a:fld>
            <a:endParaRPr lang="en-US"/>
          </a:p>
        </p:txBody>
      </p:sp>
      <p:sp>
        <p:nvSpPr>
          <p:cNvPr id="5" name="Footer Placeholder 4"/>
          <p:cNvSpPr>
            <a:spLocks noGrp="1"/>
          </p:cNvSpPr>
          <p:nvPr>
            <p:ph type="ftr" sz="quarter" idx="11"/>
          </p:nvPr>
        </p:nvSpPr>
        <p:spPr/>
        <p:txBody>
          <a:bodyPr/>
          <a:lstStyle/>
          <a:p>
            <a:pPr>
              <a:defRPr/>
            </a:pPr>
            <a:r>
              <a:rPr lang="en-US"/>
              <a:t>www.musicachievementcouncil.org</a:t>
            </a:r>
          </a:p>
        </p:txBody>
      </p:sp>
      <p:sp>
        <p:nvSpPr>
          <p:cNvPr id="6" name="Slide Number Placeholder 5"/>
          <p:cNvSpPr>
            <a:spLocks noGrp="1"/>
          </p:cNvSpPr>
          <p:nvPr>
            <p:ph type="sldNum" sz="quarter" idx="12"/>
          </p:nvPr>
        </p:nvSpPr>
        <p:spPr/>
        <p:txBody>
          <a:bodyPr/>
          <a:lstStyle/>
          <a:p>
            <a:pPr>
              <a:defRPr/>
            </a:pPr>
            <a:fld id="{51B298BF-2ED1-C641-8AF2-D62E0FB0FC5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6DA4585-8733-1949-AEAB-FBB21E493ACA}" type="datetime1">
              <a:rPr lang="en-US" smtClean="0"/>
              <a:pPr>
                <a:defRPr/>
              </a:pPr>
              <a:t>2/23/19</a:t>
            </a:fld>
            <a:endParaRPr lang="en-US"/>
          </a:p>
        </p:txBody>
      </p:sp>
      <p:sp>
        <p:nvSpPr>
          <p:cNvPr id="5" name="Footer Placeholder 4"/>
          <p:cNvSpPr>
            <a:spLocks noGrp="1"/>
          </p:cNvSpPr>
          <p:nvPr>
            <p:ph type="ftr" sz="quarter" idx="11"/>
          </p:nvPr>
        </p:nvSpPr>
        <p:spPr/>
        <p:txBody>
          <a:bodyPr/>
          <a:lstStyle/>
          <a:p>
            <a:pPr>
              <a:defRPr/>
            </a:pPr>
            <a:r>
              <a:rPr lang="en-US"/>
              <a:t>www.musicachievementcouncil.org</a:t>
            </a:r>
          </a:p>
        </p:txBody>
      </p:sp>
      <p:sp>
        <p:nvSpPr>
          <p:cNvPr id="6" name="Slide Number Placeholder 5"/>
          <p:cNvSpPr>
            <a:spLocks noGrp="1"/>
          </p:cNvSpPr>
          <p:nvPr>
            <p:ph type="sldNum" sz="quarter" idx="12"/>
          </p:nvPr>
        </p:nvSpPr>
        <p:spPr/>
        <p:txBody>
          <a:bodyPr/>
          <a:lstStyle/>
          <a:p>
            <a:pPr>
              <a:defRPr/>
            </a:pPr>
            <a:fld id="{A5830AD8-A0C4-9245-9CC9-F064FDAEB23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BC59121B-6E86-6045-B4C3-ECAC053AF16E}" type="datetime1">
              <a:rPr lang="en-US" smtClean="0"/>
              <a:pPr>
                <a:defRPr/>
              </a:pPr>
              <a:t>2/23/19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www.musicachievementcouncil.org</a:t>
            </a:r>
          </a:p>
        </p:txBody>
      </p:sp>
      <p:sp>
        <p:nvSpPr>
          <p:cNvPr id="7" name="Rectangle 6"/>
          <p:cNvSpPr>
            <a:spLocks noGrp="1" noChangeArrowheads="1"/>
          </p:cNvSpPr>
          <p:nvPr>
            <p:ph type="sldNum" sz="quarter" idx="12"/>
          </p:nvPr>
        </p:nvSpPr>
        <p:spPr>
          <a:ln/>
        </p:spPr>
        <p:txBody>
          <a:bodyPr/>
          <a:lstStyle>
            <a:lvl1pPr>
              <a:defRPr/>
            </a:lvl1pPr>
          </a:lstStyle>
          <a:p>
            <a:pPr>
              <a:defRPr/>
            </a:pPr>
            <a:fld id="{F188C437-0A12-3E4A-B959-FB613AA658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7724E31-37A8-1748-BBC8-B182E886C38F}" type="datetime1">
              <a:rPr lang="en-US" smtClean="0"/>
              <a:pPr>
                <a:defRPr/>
              </a:pPr>
              <a:t>2/23/19</a:t>
            </a:fld>
            <a:endParaRPr lang="en-US"/>
          </a:p>
        </p:txBody>
      </p:sp>
      <p:sp>
        <p:nvSpPr>
          <p:cNvPr id="5" name="Footer Placeholder 4"/>
          <p:cNvSpPr>
            <a:spLocks noGrp="1"/>
          </p:cNvSpPr>
          <p:nvPr>
            <p:ph type="ftr" sz="quarter" idx="11"/>
          </p:nvPr>
        </p:nvSpPr>
        <p:spPr/>
        <p:txBody>
          <a:bodyPr/>
          <a:lstStyle/>
          <a:p>
            <a:pPr>
              <a:defRPr/>
            </a:pPr>
            <a:r>
              <a:rPr lang="en-US"/>
              <a:t>www.musicachievementcouncil.org</a:t>
            </a:r>
          </a:p>
        </p:txBody>
      </p:sp>
      <p:sp>
        <p:nvSpPr>
          <p:cNvPr id="6" name="Slide Number Placeholder 5"/>
          <p:cNvSpPr>
            <a:spLocks noGrp="1"/>
          </p:cNvSpPr>
          <p:nvPr>
            <p:ph type="sldNum" sz="quarter" idx="12"/>
          </p:nvPr>
        </p:nvSpPr>
        <p:spPr/>
        <p:txBody>
          <a:bodyPr/>
          <a:lstStyle/>
          <a:p>
            <a:pPr>
              <a:defRPr/>
            </a:pPr>
            <a:fld id="{8491FE74-AD99-234C-AAB2-EBF98255DFC2}"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3181226-FE30-214A-AF73-4638E2972881}" type="datetime1">
              <a:rPr lang="en-US" smtClean="0"/>
              <a:pPr>
                <a:defRPr/>
              </a:pPr>
              <a:t>2/23/19</a:t>
            </a:fld>
            <a:endParaRPr lang="en-US"/>
          </a:p>
        </p:txBody>
      </p:sp>
      <p:sp>
        <p:nvSpPr>
          <p:cNvPr id="5" name="Footer Placeholder 4"/>
          <p:cNvSpPr>
            <a:spLocks noGrp="1"/>
          </p:cNvSpPr>
          <p:nvPr>
            <p:ph type="ftr" sz="quarter" idx="11"/>
          </p:nvPr>
        </p:nvSpPr>
        <p:spPr/>
        <p:txBody>
          <a:bodyPr/>
          <a:lstStyle/>
          <a:p>
            <a:pPr>
              <a:defRPr/>
            </a:pPr>
            <a:r>
              <a:rPr lang="en-US"/>
              <a:t>www.musicachievementcouncil.org</a:t>
            </a:r>
          </a:p>
        </p:txBody>
      </p:sp>
      <p:sp>
        <p:nvSpPr>
          <p:cNvPr id="6" name="Slide Number Placeholder 5"/>
          <p:cNvSpPr>
            <a:spLocks noGrp="1"/>
          </p:cNvSpPr>
          <p:nvPr>
            <p:ph type="sldNum" sz="quarter" idx="12"/>
          </p:nvPr>
        </p:nvSpPr>
        <p:spPr/>
        <p:txBody>
          <a:bodyPr/>
          <a:lstStyle/>
          <a:p>
            <a:pPr>
              <a:defRPr/>
            </a:pPr>
            <a:fld id="{262BA3FF-04C3-304C-AFAC-535F33ABCDEE}"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B68AA45-7935-EA4B-8FE4-735DD00882EA}" type="datetime1">
              <a:rPr lang="en-US" smtClean="0"/>
              <a:pPr>
                <a:defRPr/>
              </a:pPr>
              <a:t>2/23/19</a:t>
            </a:fld>
            <a:endParaRPr lang="en-US"/>
          </a:p>
        </p:txBody>
      </p:sp>
      <p:sp>
        <p:nvSpPr>
          <p:cNvPr id="6" name="Footer Placeholder 5"/>
          <p:cNvSpPr>
            <a:spLocks noGrp="1"/>
          </p:cNvSpPr>
          <p:nvPr>
            <p:ph type="ftr" sz="quarter" idx="11"/>
          </p:nvPr>
        </p:nvSpPr>
        <p:spPr/>
        <p:txBody>
          <a:bodyPr/>
          <a:lstStyle/>
          <a:p>
            <a:pPr>
              <a:defRPr/>
            </a:pPr>
            <a:r>
              <a:rPr lang="en-US"/>
              <a:t>www.musicachievementcouncil.org</a:t>
            </a:r>
          </a:p>
        </p:txBody>
      </p:sp>
      <p:sp>
        <p:nvSpPr>
          <p:cNvPr id="7" name="Slide Number Placeholder 6"/>
          <p:cNvSpPr>
            <a:spLocks noGrp="1"/>
          </p:cNvSpPr>
          <p:nvPr>
            <p:ph type="sldNum" sz="quarter" idx="12"/>
          </p:nvPr>
        </p:nvSpPr>
        <p:spPr/>
        <p:txBody>
          <a:bodyPr/>
          <a:lstStyle/>
          <a:p>
            <a:pPr>
              <a:defRPr/>
            </a:pPr>
            <a:fld id="{BE5A3C15-6233-A445-AFD5-FCAA310809E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A5FF6E78-195A-C640-8776-4A8D96F1FD74}" type="datetime1">
              <a:rPr lang="en-US" smtClean="0"/>
              <a:pPr>
                <a:defRPr/>
              </a:pPr>
              <a:t>2/23/19</a:t>
            </a:fld>
            <a:endParaRPr lang="en-US"/>
          </a:p>
        </p:txBody>
      </p:sp>
      <p:sp>
        <p:nvSpPr>
          <p:cNvPr id="8" name="Footer Placeholder 7"/>
          <p:cNvSpPr>
            <a:spLocks noGrp="1"/>
          </p:cNvSpPr>
          <p:nvPr>
            <p:ph type="ftr" sz="quarter" idx="11"/>
          </p:nvPr>
        </p:nvSpPr>
        <p:spPr/>
        <p:txBody>
          <a:bodyPr/>
          <a:lstStyle/>
          <a:p>
            <a:pPr>
              <a:defRPr/>
            </a:pPr>
            <a:r>
              <a:rPr lang="en-US"/>
              <a:t>www.musicachievementcouncil.org</a:t>
            </a:r>
          </a:p>
        </p:txBody>
      </p:sp>
      <p:sp>
        <p:nvSpPr>
          <p:cNvPr id="9" name="Slide Number Placeholder 8"/>
          <p:cNvSpPr>
            <a:spLocks noGrp="1"/>
          </p:cNvSpPr>
          <p:nvPr>
            <p:ph type="sldNum" sz="quarter" idx="12"/>
          </p:nvPr>
        </p:nvSpPr>
        <p:spPr/>
        <p:txBody>
          <a:bodyPr/>
          <a:lstStyle/>
          <a:p>
            <a:pPr>
              <a:defRPr/>
            </a:pPr>
            <a:fld id="{4015CF69-2477-6646-8D09-BB92A8E738E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F9B40213-6C6F-7A46-AD5C-A933792D2BA4}" type="datetime1">
              <a:rPr lang="en-US" smtClean="0"/>
              <a:pPr>
                <a:defRPr/>
              </a:pPr>
              <a:t>2/23/19</a:t>
            </a:fld>
            <a:endParaRPr lang="en-US"/>
          </a:p>
        </p:txBody>
      </p:sp>
      <p:sp>
        <p:nvSpPr>
          <p:cNvPr id="4" name="Footer Placeholder 3"/>
          <p:cNvSpPr>
            <a:spLocks noGrp="1"/>
          </p:cNvSpPr>
          <p:nvPr>
            <p:ph type="ftr" sz="quarter" idx="11"/>
          </p:nvPr>
        </p:nvSpPr>
        <p:spPr/>
        <p:txBody>
          <a:bodyPr/>
          <a:lstStyle/>
          <a:p>
            <a:pPr>
              <a:defRPr/>
            </a:pPr>
            <a:r>
              <a:rPr lang="en-US"/>
              <a:t>www.musicachievementcouncil.org</a:t>
            </a:r>
          </a:p>
        </p:txBody>
      </p:sp>
      <p:sp>
        <p:nvSpPr>
          <p:cNvPr id="5" name="Slide Number Placeholder 4"/>
          <p:cNvSpPr>
            <a:spLocks noGrp="1"/>
          </p:cNvSpPr>
          <p:nvPr>
            <p:ph type="sldNum" sz="quarter" idx="12"/>
          </p:nvPr>
        </p:nvSpPr>
        <p:spPr/>
        <p:txBody>
          <a:bodyPr/>
          <a:lstStyle/>
          <a:p>
            <a:pPr>
              <a:defRPr/>
            </a:pPr>
            <a:fld id="{92FBA6AC-771E-6B4B-A2B5-C6E1E0B1570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074319-C4E3-B445-BC20-8770754561ED}" type="datetime1">
              <a:rPr lang="en-US" smtClean="0"/>
              <a:pPr>
                <a:defRPr/>
              </a:pPr>
              <a:t>2/23/19</a:t>
            </a:fld>
            <a:endParaRPr lang="en-US"/>
          </a:p>
        </p:txBody>
      </p:sp>
      <p:sp>
        <p:nvSpPr>
          <p:cNvPr id="3" name="Footer Placeholder 2"/>
          <p:cNvSpPr>
            <a:spLocks noGrp="1"/>
          </p:cNvSpPr>
          <p:nvPr>
            <p:ph type="ftr" sz="quarter" idx="11"/>
          </p:nvPr>
        </p:nvSpPr>
        <p:spPr/>
        <p:txBody>
          <a:bodyPr/>
          <a:lstStyle/>
          <a:p>
            <a:pPr>
              <a:defRPr/>
            </a:pPr>
            <a:r>
              <a:rPr lang="en-US"/>
              <a:t>www.musicachievementcouncil.org</a:t>
            </a:r>
          </a:p>
        </p:txBody>
      </p:sp>
      <p:sp>
        <p:nvSpPr>
          <p:cNvPr id="4" name="Slide Number Placeholder 3"/>
          <p:cNvSpPr>
            <a:spLocks noGrp="1"/>
          </p:cNvSpPr>
          <p:nvPr>
            <p:ph type="sldNum" sz="quarter" idx="12"/>
          </p:nvPr>
        </p:nvSpPr>
        <p:spPr/>
        <p:txBody>
          <a:bodyPr/>
          <a:lstStyle/>
          <a:p>
            <a:pPr>
              <a:defRPr/>
            </a:pPr>
            <a:fld id="{C1B258C2-9E0C-F843-94B0-06B40E8DF89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73B8A9-0699-BB4A-993A-080FA5823BC7}" type="datetime1">
              <a:rPr lang="en-US" smtClean="0"/>
              <a:pPr>
                <a:defRPr/>
              </a:pPr>
              <a:t>2/23/19</a:t>
            </a:fld>
            <a:endParaRPr lang="en-US"/>
          </a:p>
        </p:txBody>
      </p:sp>
      <p:sp>
        <p:nvSpPr>
          <p:cNvPr id="6" name="Footer Placeholder 5"/>
          <p:cNvSpPr>
            <a:spLocks noGrp="1"/>
          </p:cNvSpPr>
          <p:nvPr>
            <p:ph type="ftr" sz="quarter" idx="11"/>
          </p:nvPr>
        </p:nvSpPr>
        <p:spPr/>
        <p:txBody>
          <a:bodyPr/>
          <a:lstStyle/>
          <a:p>
            <a:pPr>
              <a:defRPr/>
            </a:pPr>
            <a:r>
              <a:rPr lang="en-US"/>
              <a:t>www.musicachievementcouncil.org</a:t>
            </a:r>
          </a:p>
        </p:txBody>
      </p:sp>
      <p:sp>
        <p:nvSpPr>
          <p:cNvPr id="7" name="Slide Number Placeholder 6"/>
          <p:cNvSpPr>
            <a:spLocks noGrp="1"/>
          </p:cNvSpPr>
          <p:nvPr>
            <p:ph type="sldNum" sz="quarter" idx="12"/>
          </p:nvPr>
        </p:nvSpPr>
        <p:spPr/>
        <p:txBody>
          <a:bodyPr/>
          <a:lstStyle/>
          <a:p>
            <a:pPr>
              <a:defRPr/>
            </a:pPr>
            <a:fld id="{525B5DC3-9D3E-EE47-91E6-964F596B2AE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68A83C-F8E5-194B-A728-4F49CEB3A019}" type="datetime1">
              <a:rPr lang="en-US" smtClean="0"/>
              <a:pPr>
                <a:defRPr/>
              </a:pPr>
              <a:t>2/23/19</a:t>
            </a:fld>
            <a:endParaRPr lang="en-US"/>
          </a:p>
        </p:txBody>
      </p:sp>
      <p:sp>
        <p:nvSpPr>
          <p:cNvPr id="6" name="Footer Placeholder 5"/>
          <p:cNvSpPr>
            <a:spLocks noGrp="1"/>
          </p:cNvSpPr>
          <p:nvPr>
            <p:ph type="ftr" sz="quarter" idx="11"/>
          </p:nvPr>
        </p:nvSpPr>
        <p:spPr/>
        <p:txBody>
          <a:bodyPr/>
          <a:lstStyle/>
          <a:p>
            <a:pPr>
              <a:defRPr/>
            </a:pPr>
            <a:r>
              <a:rPr lang="en-US"/>
              <a:t>www.musicachievementcouncil.org</a:t>
            </a:r>
          </a:p>
        </p:txBody>
      </p:sp>
      <p:sp>
        <p:nvSpPr>
          <p:cNvPr id="7" name="Slide Number Placeholder 6"/>
          <p:cNvSpPr>
            <a:spLocks noGrp="1"/>
          </p:cNvSpPr>
          <p:nvPr>
            <p:ph type="sldNum" sz="quarter" idx="12"/>
          </p:nvPr>
        </p:nvSpPr>
        <p:spPr/>
        <p:txBody>
          <a:bodyPr/>
          <a:lstStyle/>
          <a:p>
            <a:pPr>
              <a:defRPr/>
            </a:pPr>
            <a:fld id="{804FF567-FC49-4B4E-BB0F-A4A90FB61F5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7F27FC9-AC21-AF41-8719-C6FCB6018383}" type="datetime1">
              <a:rPr lang="en-US" smtClean="0"/>
              <a:pPr>
                <a:defRPr/>
              </a:pPr>
              <a:t>2/23/19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www.musicachievementcouncil.org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65C1D2B-DEBA-2D44-B1C4-CDFCB62A14B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marcianeel/Desktop/KSMEA%202019%20PPT%20Videos/Slide%2042%20First%20Performance.mov" TargetMode="External"/><Relationship Id="rId1" Type="http://schemas.microsoft.com/office/2007/relationships/media" Target="file:////Users/marcianeel/Desktop/KSMEA%202019%20PPT%20Videos/Slide%2042%20First%20Performance.mov" TargetMode="External"/><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tiff"/><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marcianeel/Desktop/KSMEA%202019%20PPT%20Videos/Slide%2052%20Elementary%20Band.MOV" TargetMode="External"/><Relationship Id="rId1" Type="http://schemas.microsoft.com/office/2007/relationships/media" Target="file:////Users/marcianeel/Desktop/KSMEA%202019%20PPT%20Videos/Slide%2052%20Elementary%20Band.MOV" TargetMode="External"/><Relationship Id="rId5" Type="http://schemas.openxmlformats.org/officeDocument/2006/relationships/image" Target="../media/image5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3.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4.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6.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marcianeel/Desktop/KSMEA%202019%20PPT%20Videos/Slide%2058%2013%20Reasons%20Why%20Kids%20Stay%20In%20Band.mp4" TargetMode="External"/><Relationship Id="rId1" Type="http://schemas.microsoft.com/office/2007/relationships/media" Target="file:////Users/marcianeel/Desktop/KSMEA%202019%20PPT%20Videos/Slide%2058%2013%20Reasons%20Why%20Kids%20Stay%20In%20Band.mp4"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marcianeel/Desktop/KSMEA%202019%20PPT%20Videos/Musical%20Holiday%20Card--Shortened%20Version.mp4" TargetMode="External"/><Relationship Id="rId1" Type="http://schemas.microsoft.com/office/2007/relationships/media" Target="file:////Users/marcianeel/Desktop/KSMEA%202019%20PPT%20Videos/Musical%20Holiday%20Card--Shortened%20Version.mp4" TargetMode="External"/><Relationship Id="rId5" Type="http://schemas.openxmlformats.org/officeDocument/2006/relationships/image" Target="../media/image6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marcianeel/Desktop/KSMEA%202019%20PPT%20Videos/Slide%2054%20The%20Parent%20Band.mp4" TargetMode="External"/><Relationship Id="rId1" Type="http://schemas.microsoft.com/office/2007/relationships/media" Target="file:////Users/marcianeel/Desktop/KSMEA%202019%20PPT%20Videos/Slide%2054%20The%20Parent%20Band.mp4" TargetMode="External"/><Relationship Id="rId5" Type="http://schemas.openxmlformats.org/officeDocument/2006/relationships/image" Target="../media/image7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4.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5.jpe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6.jpe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77.jpe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8.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jpe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KSMEA%202019%20PPT%20Videos/Elton%20John%20copy.mp4" TargetMode="External"/><Relationship Id="rId1" Type="http://schemas.microsoft.com/office/2007/relationships/media" Target="file:////Users/marcianeel/Desktop/KSMEA%202019%20PPT%20Videos/Elton%20John%20copy.mp4" TargetMode="External"/><Relationship Id="rId5" Type="http://schemas.openxmlformats.org/officeDocument/2006/relationships/image" Target="../media/image80.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19600" y="1905000"/>
            <a:ext cx="4572000" cy="2554545"/>
          </a:xfrm>
          <a:prstGeom prst="rect">
            <a:avLst/>
          </a:prstGeom>
          <a:noFill/>
        </p:spPr>
        <p:txBody>
          <a:bodyPr wrap="square" rtlCol="0">
            <a:spAutoFit/>
          </a:bodyPr>
          <a:lstStyle/>
          <a:p>
            <a:pPr algn="ctr"/>
            <a:r>
              <a:rPr lang="en-US" sz="4000" dirty="0">
                <a:solidFill>
                  <a:schemeClr val="bg1"/>
                </a:solidFill>
                <a:latin typeface="+mn-lt"/>
                <a:cs typeface="Avenir Light"/>
              </a:rPr>
              <a:t>5  S.M.A.R.T. </a:t>
            </a:r>
          </a:p>
          <a:p>
            <a:pPr algn="ctr"/>
            <a:r>
              <a:rPr lang="en-US" sz="4000" dirty="0">
                <a:solidFill>
                  <a:schemeClr val="bg1"/>
                </a:solidFill>
                <a:latin typeface="+mn-lt"/>
                <a:cs typeface="Avenir Light"/>
              </a:rPr>
              <a:t>Innovative Ideas for </a:t>
            </a:r>
          </a:p>
          <a:p>
            <a:pPr algn="ctr"/>
            <a:r>
              <a:rPr lang="en-US" sz="4000" u="sng" dirty="0">
                <a:solidFill>
                  <a:srgbClr val="CCFF66"/>
                </a:solidFill>
                <a:latin typeface="+mn-lt"/>
                <a:cs typeface="Avenir Light"/>
              </a:rPr>
              <a:t>Retaining</a:t>
            </a:r>
            <a:r>
              <a:rPr lang="en-US" sz="4000" dirty="0">
                <a:solidFill>
                  <a:srgbClr val="CCFF66"/>
                </a:solidFill>
                <a:latin typeface="+mn-lt"/>
                <a:cs typeface="Avenir Light"/>
              </a:rPr>
              <a:t> Your Beginners</a:t>
            </a:r>
            <a:endParaRPr lang="en-US" sz="4000" dirty="0">
              <a:solidFill>
                <a:schemeClr val="bg1"/>
              </a:solidFill>
              <a:latin typeface="+mn-lt"/>
              <a:cs typeface="Avenir Light"/>
            </a:endParaRPr>
          </a:p>
        </p:txBody>
      </p:sp>
      <p:pic>
        <p:nvPicPr>
          <p:cNvPr id="13" name="Picture 12" descr="3-DSC_0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85800"/>
            <a:ext cx="1905000" cy="2924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DSC_027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209800"/>
            <a:ext cx="2230627" cy="3423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Left-Up Arrow 16"/>
          <p:cNvSpPr/>
          <p:nvPr/>
        </p:nvSpPr>
        <p:spPr>
          <a:xfrm flipV="1">
            <a:off x="2286000" y="1219200"/>
            <a:ext cx="1143000" cy="838200"/>
          </a:xfrm>
          <a:prstGeom prst="leftUpArrow">
            <a:avLst>
              <a:gd name="adj1" fmla="val 25000"/>
              <a:gd name="adj2" fmla="val 26494"/>
              <a:gd name="adj3" fmla="val 25000"/>
            </a:avLst>
          </a:prstGeom>
          <a:solidFill>
            <a:srgbClr val="CC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09503" y="4419600"/>
            <a:ext cx="3200400" cy="584776"/>
          </a:xfrm>
          <a:prstGeom prst="rect">
            <a:avLst/>
          </a:prstGeom>
          <a:noFill/>
        </p:spPr>
        <p:txBody>
          <a:bodyPr wrap="square" rtlCol="0">
            <a:spAutoFit/>
          </a:bodyPr>
          <a:lstStyle/>
          <a:p>
            <a:pPr algn="ctr"/>
            <a:r>
              <a:rPr lang="en-US" sz="3200" dirty="0">
                <a:solidFill>
                  <a:schemeClr val="bg1"/>
                </a:solidFill>
                <a:latin typeface="+mn-lt"/>
                <a:cs typeface="Avenir Light"/>
              </a:rPr>
              <a:t>Marcia Neel</a:t>
            </a:r>
          </a:p>
        </p:txBody>
      </p:sp>
      <p:sp>
        <p:nvSpPr>
          <p:cNvPr id="12" name="TextBox 11"/>
          <p:cNvSpPr txBox="1"/>
          <p:nvPr/>
        </p:nvSpPr>
        <p:spPr>
          <a:xfrm>
            <a:off x="0" y="6167735"/>
            <a:ext cx="9144000" cy="461665"/>
          </a:xfrm>
          <a:prstGeom prst="rect">
            <a:avLst/>
          </a:prstGeom>
          <a:noFill/>
        </p:spPr>
        <p:txBody>
          <a:bodyPr wrap="square" rtlCol="0">
            <a:spAutoFit/>
          </a:bodyPr>
          <a:lstStyle/>
          <a:p>
            <a:pPr algn="ctr"/>
            <a:r>
              <a:rPr lang="en-US" sz="2400" i="1" dirty="0">
                <a:solidFill>
                  <a:srgbClr val="CCFF66"/>
                </a:solidFill>
                <a:latin typeface="+mn-lt"/>
                <a:cs typeface="Avenir Light"/>
              </a:rPr>
              <a:t>POSTED: </a:t>
            </a:r>
            <a:r>
              <a:rPr lang="en-US" sz="2400" i="1" dirty="0" err="1">
                <a:solidFill>
                  <a:srgbClr val="CCFF66"/>
                </a:solidFill>
                <a:latin typeface="+mn-lt"/>
                <a:cs typeface="Avenir Light"/>
              </a:rPr>
              <a:t>www.musicedconsultants.net</a:t>
            </a:r>
            <a:r>
              <a:rPr lang="en-US" sz="2400" i="1" dirty="0">
                <a:solidFill>
                  <a:srgbClr val="CCFF66"/>
                </a:solidFill>
                <a:latin typeface="+mn-lt"/>
                <a:cs typeface="Avenir Light"/>
              </a:rPr>
              <a:t>/conference-materials</a:t>
            </a:r>
          </a:p>
        </p:txBody>
      </p:sp>
      <p:pic>
        <p:nvPicPr>
          <p:cNvPr id="15" name="Picture 14" descr="iPhone Graphic.png"/>
          <p:cNvPicPr>
            <a:picLocks noChangeAspect="1"/>
          </p:cNvPicPr>
          <p:nvPr/>
        </p:nvPicPr>
        <p:blipFill>
          <a:blip r:embed="rId5"/>
          <a:stretch>
            <a:fillRect/>
          </a:stretch>
        </p:blipFill>
        <p:spPr>
          <a:xfrm>
            <a:off x="652540" y="4169442"/>
            <a:ext cx="877792" cy="1092813"/>
          </a:xfrm>
          <a:prstGeom prst="rect">
            <a:avLst/>
          </a:prstGeom>
        </p:spPr>
      </p:pic>
      <p:pic>
        <p:nvPicPr>
          <p:cNvPr id="19" name="Picture 18" descr="kmealogo_hires_inverse.png"/>
          <p:cNvPicPr>
            <a:picLocks noChangeAspect="1"/>
          </p:cNvPicPr>
          <p:nvPr/>
        </p:nvPicPr>
        <p:blipFill>
          <a:blip r:embed="rId6"/>
          <a:stretch>
            <a:fillRect/>
          </a:stretch>
        </p:blipFill>
        <p:spPr>
          <a:xfrm>
            <a:off x="5334000" y="304800"/>
            <a:ext cx="2667000" cy="1464419"/>
          </a:xfrm>
          <a:prstGeom prst="rect">
            <a:avLst/>
          </a:prstGeom>
        </p:spPr>
      </p:pic>
      <p:pic>
        <p:nvPicPr>
          <p:cNvPr id="20" name="Picture 19">
            <a:extLst>
              <a:ext uri="{FF2B5EF4-FFF2-40B4-BE49-F238E27FC236}">
                <a16:creationId xmlns:a16="http://schemas.microsoft.com/office/drawing/2014/main" id="{2E956F26-0D4E-BE48-917F-3041C720D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6610" y="5045280"/>
            <a:ext cx="1827493" cy="483583"/>
          </a:xfrm>
          <a:prstGeom prst="rect">
            <a:avLst/>
          </a:prstGeom>
        </p:spPr>
      </p:pic>
      <p:sp>
        <p:nvSpPr>
          <p:cNvPr id="2" name="TextBox 1">
            <a:extLst>
              <a:ext uri="{FF2B5EF4-FFF2-40B4-BE49-F238E27FC236}">
                <a16:creationId xmlns:a16="http://schemas.microsoft.com/office/drawing/2014/main" id="{2B12A06B-FA24-1D43-92C6-C3A1C160F279}"/>
              </a:ext>
            </a:extLst>
          </p:cNvPr>
          <p:cNvSpPr txBox="1"/>
          <p:nvPr/>
        </p:nvSpPr>
        <p:spPr>
          <a:xfrm>
            <a:off x="5334000" y="5562600"/>
            <a:ext cx="2823209" cy="523220"/>
          </a:xfrm>
          <a:prstGeom prst="rect">
            <a:avLst/>
          </a:prstGeom>
          <a:noFill/>
        </p:spPr>
        <p:txBody>
          <a:bodyPr wrap="none" rtlCol="0">
            <a:spAutoFit/>
          </a:bodyPr>
          <a:lstStyle/>
          <a:p>
            <a:r>
              <a:rPr lang="en-US" sz="2800" dirty="0">
                <a:solidFill>
                  <a:schemeClr val="bg1"/>
                </a:solidFill>
                <a:latin typeface="Helvetica" panose="020B0604020202020204" pitchFamily="34" charset="0"/>
                <a:cs typeface="Helvetica" panose="020B0604020202020204" pitchFamily="34" charset="0"/>
              </a:rPr>
              <a:t>Master Educator</a:t>
            </a:r>
            <a:endParaRPr lang="en-US" sz="2800" dirty="0">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endCondLst>
                                    <p:cond evt="onNext" delay="0">
                                      <p:tgtEl>
                                        <p:sldTgt/>
                                      </p:tgtEl>
                                    </p:cond>
                                  </p:end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760F9-F652-8F44-B477-379AF1D1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657600"/>
            <a:ext cx="8401051" cy="2743200"/>
          </a:xfrm>
          <a:prstGeom prst="rect">
            <a:avLst/>
          </a:prstGeom>
        </p:spPr>
      </p:pic>
      <p:pic>
        <p:nvPicPr>
          <p:cNvPr id="9" name="Picture 8">
            <a:extLst>
              <a:ext uri="{FF2B5EF4-FFF2-40B4-BE49-F238E27FC236}">
                <a16:creationId xmlns:a16="http://schemas.microsoft.com/office/drawing/2014/main" id="{31471F48-3338-0C4C-830E-03E799192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15035"/>
            <a:ext cx="6858000" cy="3429000"/>
          </a:xfrm>
          <a:prstGeom prst="rect">
            <a:avLst/>
          </a:prstGeom>
        </p:spPr>
      </p:pic>
      <p:pic>
        <p:nvPicPr>
          <p:cNvPr id="14" name="Picture 13">
            <a:extLst>
              <a:ext uri="{FF2B5EF4-FFF2-40B4-BE49-F238E27FC236}">
                <a16:creationId xmlns:a16="http://schemas.microsoft.com/office/drawing/2014/main" id="{47F8943C-9BE3-BD44-A5DD-55D8C3976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004" y="1268480"/>
            <a:ext cx="4758539" cy="2346555"/>
          </a:xfrm>
          <a:prstGeom prst="rect">
            <a:avLst/>
          </a:prstGeom>
        </p:spPr>
      </p:pic>
      <p:pic>
        <p:nvPicPr>
          <p:cNvPr id="28" name="Picture 27">
            <a:extLst>
              <a:ext uri="{FF2B5EF4-FFF2-40B4-BE49-F238E27FC236}">
                <a16:creationId xmlns:a16="http://schemas.microsoft.com/office/drawing/2014/main" id="{92F03578-82B7-C748-8499-D7A6A3BF4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96" y="381000"/>
            <a:ext cx="4724400" cy="1760714"/>
          </a:xfrm>
          <a:prstGeom prst="rect">
            <a:avLst/>
          </a:prstGeom>
          <a:effectLst>
            <a:softEdge rad="304800"/>
          </a:effectLst>
          <a:scene3d>
            <a:camera prst="orthographicFront">
              <a:rot lat="0" lon="0" rev="1200000"/>
            </a:camera>
            <a:lightRig rig="threePt" dir="t"/>
          </a:scene3d>
        </p:spPr>
      </p:pic>
      <p:pic>
        <p:nvPicPr>
          <p:cNvPr id="3" name="Picture 2">
            <a:extLst>
              <a:ext uri="{FF2B5EF4-FFF2-40B4-BE49-F238E27FC236}">
                <a16:creationId xmlns:a16="http://schemas.microsoft.com/office/drawing/2014/main" id="{81A9FF64-2FA6-AD49-B15E-82785D7A1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400" y="218280"/>
            <a:ext cx="1092200" cy="2378177"/>
          </a:xfrm>
          <a:prstGeom prst="rect">
            <a:avLst/>
          </a:prstGeom>
        </p:spPr>
      </p:pic>
      <p:sp>
        <p:nvSpPr>
          <p:cNvPr id="2" name="Slide Number Placeholder 1">
            <a:extLst>
              <a:ext uri="{FF2B5EF4-FFF2-40B4-BE49-F238E27FC236}">
                <a16:creationId xmlns:a16="http://schemas.microsoft.com/office/drawing/2014/main" id="{D7C87E9B-FED1-0D43-B55E-AF20E4478A55}"/>
              </a:ext>
            </a:extLst>
          </p:cNvPr>
          <p:cNvSpPr>
            <a:spLocks noGrp="1"/>
          </p:cNvSpPr>
          <p:nvPr>
            <p:ph type="sldNum" sz="quarter" idx="12"/>
          </p:nvPr>
        </p:nvSpPr>
        <p:spPr/>
        <p:txBody>
          <a:bodyPr/>
          <a:lstStyle/>
          <a:p>
            <a:pPr>
              <a:defRPr/>
            </a:pPr>
            <a:fld id="{F188C437-0A12-3E4A-B959-FB613AA65816}" type="slidenum">
              <a:rPr lang="en-US" smtClean="0">
                <a:solidFill>
                  <a:srgbClr val="790A14"/>
                </a:solidFill>
              </a:rPr>
              <a:pPr>
                <a:defRPr/>
              </a:pPr>
              <a:t>10</a:t>
            </a:fld>
            <a:endParaRPr lang="en-US" dirty="0">
              <a:solidFill>
                <a:srgbClr val="790A14"/>
              </a:solidFill>
            </a:endParaRPr>
          </a:p>
        </p:txBody>
      </p:sp>
      <p:sp>
        <p:nvSpPr>
          <p:cNvPr id="8" name="Footer Placeholder 7"/>
          <p:cNvSpPr>
            <a:spLocks noGrp="1"/>
          </p:cNvSpPr>
          <p:nvPr>
            <p:ph type="ftr" sz="quarter" idx="11"/>
          </p:nvPr>
        </p:nvSpPr>
        <p:spPr>
          <a:xfrm>
            <a:off x="0" y="6248400"/>
            <a:ext cx="9144000" cy="609600"/>
          </a:xfrm>
        </p:spPr>
        <p:txBody>
          <a:bodyPr/>
          <a:lstStyle/>
          <a:p>
            <a:r>
              <a:rPr lang="en-US" sz="1800" dirty="0" err="1">
                <a:solidFill>
                  <a:srgbClr val="800000"/>
                </a:solidFill>
                <a:latin typeface="+mn-lt"/>
              </a:rPr>
              <a:t>nammfoundation.org/fpndoc</a:t>
            </a:r>
            <a:endParaRPr lang="en-US" sz="1800" dirty="0">
              <a:solidFill>
                <a:srgbClr val="800000"/>
              </a:solidFill>
              <a:latin typeface="+mn-lt"/>
            </a:endParaRPr>
          </a:p>
          <a:p>
            <a:r>
              <a:rPr lang="en-US" sz="1800" dirty="0" err="1">
                <a:solidFill>
                  <a:srgbClr val="800000"/>
                </a:solidFill>
                <a:latin typeface="+mn-lt"/>
              </a:rPr>
              <a:t>MusicEdConsultants.net</a:t>
            </a:r>
            <a:r>
              <a:rPr lang="en-US" sz="1800" dirty="0">
                <a:solidFill>
                  <a:srgbClr val="800000"/>
                </a:solidFill>
                <a:latin typeface="+mn-lt"/>
              </a:rPr>
              <a:t>/</a:t>
            </a:r>
            <a:r>
              <a:rPr lang="en-US" sz="1800" dirty="0" err="1">
                <a:solidFill>
                  <a:srgbClr val="800000"/>
                </a:solidFill>
                <a:latin typeface="+mn-lt"/>
              </a:rPr>
              <a:t>FPCelebration</a:t>
            </a:r>
            <a:endParaRPr lang="en-US" sz="1800" dirty="0">
              <a:solidFill>
                <a:srgbClr val="800000"/>
              </a:solidFill>
              <a:latin typeface="+mn-lt"/>
            </a:endParaRPr>
          </a:p>
          <a:p>
            <a:endParaRPr lang="en-US" sz="1000" dirty="0">
              <a:solidFill>
                <a:srgbClr val="800000"/>
              </a:solidFill>
            </a:endParaRPr>
          </a:p>
        </p:txBody>
      </p:sp>
      <p:sp>
        <p:nvSpPr>
          <p:cNvPr id="10" name="TextBox 9"/>
          <p:cNvSpPr txBox="1"/>
          <p:nvPr/>
        </p:nvSpPr>
        <p:spPr>
          <a:xfrm>
            <a:off x="4242787" y="3657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878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3" repeatCount="indefinite" fill="hold" nodeType="afterEffect">
                                  <p:stCondLst>
                                    <p:cond delay="0"/>
                                  </p:stCondLst>
                                  <p:childTnLst>
                                    <p:anim calcmode="lin" valueType="num">
                                      <p:cBhvr additive="base">
                                        <p:cTn id="6" dur="2000"/>
                                        <p:tgtEl>
                                          <p:spTgt spid="9"/>
                                        </p:tgtEl>
                                        <p:attrNameLst>
                                          <p:attrName>ppt_x</p:attrName>
                                        </p:attrNameLst>
                                      </p:cBhvr>
                                      <p:tavLst>
                                        <p:tav tm="0">
                                          <p:val>
                                            <p:strVal val="ppt_x"/>
                                          </p:val>
                                        </p:tav>
                                        <p:tav tm="100000">
                                          <p:val>
                                            <p:strVal val="1+ppt_w/2"/>
                                          </p:val>
                                        </p:tav>
                                      </p:tavLst>
                                    </p:anim>
                                    <p:anim calcmode="lin" valueType="num">
                                      <p:cBhvr additive="base">
                                        <p:cTn id="7" dur="2000"/>
                                        <p:tgtEl>
                                          <p:spTgt spid="9"/>
                                        </p:tgtEl>
                                        <p:attrNameLst>
                                          <p:attrName>ppt_y</p:attrName>
                                        </p:attrNameLst>
                                      </p:cBhvr>
                                      <p:tavLst>
                                        <p:tav tm="0">
                                          <p:val>
                                            <p:strVal val="ppt_y"/>
                                          </p:val>
                                        </p:tav>
                                        <p:tav tm="100000">
                                          <p:val>
                                            <p:strVal val="0-ppt_h/2"/>
                                          </p:val>
                                        </p:tav>
                                      </p:tavLst>
                                    </p:anim>
                                    <p:set>
                                      <p:cBhvr>
                                        <p:cTn id="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37403"/>
            <a:ext cx="9144000" cy="2065413"/>
          </a:xfrm>
        </p:spPr>
        <p:txBody>
          <a:bodyPr>
            <a:noAutofit/>
          </a:bodyPr>
          <a:lstStyle/>
          <a:p>
            <a:pPr lvl="0">
              <a:defRPr/>
            </a:pPr>
            <a:br>
              <a:rPr lang="en-US" sz="3200" i="1" dirty="0">
                <a:solidFill>
                  <a:schemeClr val="bg1"/>
                </a:solidFill>
                <a:ea typeface="ＭＳ Ｐゴシック" charset="-128"/>
                <a:cs typeface="ＭＳ Ｐゴシック" charset="-128"/>
              </a:rPr>
            </a:br>
            <a:r>
              <a:rPr lang="en-US" sz="3200" kern="0" dirty="0">
                <a:solidFill>
                  <a:schemeClr val="bg1"/>
                </a:solidFill>
                <a:ea typeface="ＭＳ Ｐゴシック" charset="-128"/>
                <a:cs typeface="ＭＳ Ｐゴシック" charset="-128"/>
              </a:rPr>
              <a:t>First Performance National Day of Celebration</a:t>
            </a:r>
            <a:br>
              <a:rPr lang="en-US" sz="3200" kern="0" dirty="0">
                <a:solidFill>
                  <a:schemeClr val="bg1"/>
                </a:solidFill>
                <a:ea typeface="ＭＳ Ｐゴシック" charset="-128"/>
                <a:cs typeface="ＭＳ Ｐゴシック" charset="-128"/>
              </a:rPr>
            </a:br>
            <a:r>
              <a:rPr lang="en-US" sz="3200" i="1" kern="0" dirty="0">
                <a:solidFill>
                  <a:schemeClr val="bg1"/>
                </a:solidFill>
                <a:ea typeface="ＭＳ Ｐゴシック" charset="-128"/>
                <a:cs typeface="ＭＳ Ｐゴシック" charset="-128"/>
              </a:rPr>
              <a:t>(Third Thursday of November Annually)</a:t>
            </a:r>
            <a:br>
              <a:rPr lang="en-US" sz="4800" dirty="0">
                <a:solidFill>
                  <a:schemeClr val="bg1"/>
                </a:solidFill>
                <a:ea typeface="ＭＳ Ｐゴシック" charset="-128"/>
                <a:cs typeface="ＭＳ Ｐゴシック" charset="-128"/>
              </a:rPr>
            </a:br>
            <a:endParaRPr lang="en-US" sz="3200" i="1" dirty="0">
              <a:solidFill>
                <a:schemeClr val="bg1"/>
              </a:solidFill>
              <a:ea typeface="ＭＳ Ｐゴシック" charset="-128"/>
              <a:cs typeface="ＭＳ Ｐゴシック" charset="-128"/>
            </a:endParaRPr>
          </a:p>
        </p:txBody>
      </p:sp>
      <p:pic>
        <p:nvPicPr>
          <p:cNvPr id="10" name="Picture 9" descr="Screen Shot 2018-10-18 at 7.55.12 PM.png"/>
          <p:cNvPicPr>
            <a:picLocks noChangeAspect="1"/>
          </p:cNvPicPr>
          <p:nvPr/>
        </p:nvPicPr>
        <p:blipFill>
          <a:blip r:embed="rId3"/>
          <a:stretch>
            <a:fillRect/>
          </a:stretch>
        </p:blipFill>
        <p:spPr>
          <a:xfrm>
            <a:off x="545999" y="1922970"/>
            <a:ext cx="7952595" cy="4633679"/>
          </a:xfrm>
          <a:prstGeom prst="rect">
            <a:avLst/>
          </a:prstGeom>
        </p:spPr>
      </p:pic>
      <p:sp>
        <p:nvSpPr>
          <p:cNvPr id="4" name="TextBox 3"/>
          <p:cNvSpPr txBox="1"/>
          <p:nvPr/>
        </p:nvSpPr>
        <p:spPr>
          <a:xfrm>
            <a:off x="0" y="106830"/>
            <a:ext cx="9144000" cy="861774"/>
          </a:xfrm>
          <a:prstGeom prst="rect">
            <a:avLst/>
          </a:prstGeom>
          <a:noFill/>
        </p:spPr>
        <p:txBody>
          <a:bodyPr wrap="square" rtlCol="0">
            <a:spAutoFit/>
          </a:bodyPr>
          <a:lstStyle/>
          <a:p>
            <a:pPr algn="ctr"/>
            <a:r>
              <a:rPr lang="en-US" sz="3200" dirty="0">
                <a:solidFill>
                  <a:srgbClr val="FFFF00"/>
                </a:solidFill>
                <a:latin typeface="+mn-lt"/>
                <a:ea typeface="ＭＳ Ｐゴシック" charset="-128"/>
                <a:cs typeface="ＭＳ Ｐゴシック" charset="-128"/>
              </a:rPr>
              <a:t>1.  Have Students Play Early and Often</a:t>
            </a:r>
            <a:endParaRPr lang="en-US" sz="3200" dirty="0">
              <a:latin typeface="+mn-lt"/>
            </a:endParaRP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37403"/>
            <a:ext cx="9144000" cy="2065413"/>
          </a:xfrm>
        </p:spPr>
        <p:txBody>
          <a:bodyPr>
            <a:noAutofit/>
          </a:bodyPr>
          <a:lstStyle/>
          <a:p>
            <a:pPr lvl="0">
              <a:defRPr/>
            </a:pPr>
            <a:br>
              <a:rPr lang="en-US" sz="3200" i="1" dirty="0">
                <a:solidFill>
                  <a:srgbClr val="FFFFFF"/>
                </a:solidFill>
                <a:ea typeface="ＭＳ Ｐゴシック" charset="-128"/>
                <a:cs typeface="ＭＳ Ｐゴシック" charset="-128"/>
              </a:rPr>
            </a:br>
            <a:r>
              <a:rPr lang="en-US" sz="3200" kern="0" dirty="0">
                <a:solidFill>
                  <a:srgbClr val="FFFFFF"/>
                </a:solidFill>
                <a:ea typeface="ＭＳ Ｐゴシック" charset="-128"/>
                <a:cs typeface="ＭＳ Ｐゴシック" charset="-128"/>
              </a:rPr>
              <a:t>First Performance National Day of Celebration</a:t>
            </a:r>
            <a:br>
              <a:rPr lang="en-US" sz="3200" kern="0" dirty="0">
                <a:solidFill>
                  <a:srgbClr val="FFFFFF"/>
                </a:solidFill>
                <a:ea typeface="ＭＳ Ｐゴシック" charset="-128"/>
                <a:cs typeface="ＭＳ Ｐゴシック" charset="-128"/>
              </a:rPr>
            </a:br>
            <a:r>
              <a:rPr lang="en-US" sz="3200" i="1" kern="0" dirty="0">
                <a:solidFill>
                  <a:srgbClr val="FFFFFF"/>
                </a:solidFill>
                <a:ea typeface="ＭＳ Ｐゴシック" charset="-128"/>
                <a:cs typeface="ＭＳ Ｐゴシック" charset="-128"/>
              </a:rPr>
              <a:t>(Third Thursday of November Annually)</a:t>
            </a:r>
            <a:br>
              <a:rPr lang="en-US" sz="4800" dirty="0">
                <a:solidFill>
                  <a:srgbClr val="FFFFFF"/>
                </a:solidFill>
                <a:ea typeface="ＭＳ Ｐゴシック" charset="-128"/>
                <a:cs typeface="ＭＳ Ｐゴシック" charset="-128"/>
              </a:rPr>
            </a:br>
            <a:endParaRPr lang="en-US" sz="3200" i="1" dirty="0">
              <a:solidFill>
                <a:srgbClr val="FFFFFF"/>
              </a:solidFill>
              <a:ea typeface="ＭＳ Ｐゴシック" charset="-128"/>
              <a:cs typeface="ＭＳ Ｐゴシック" charset="-128"/>
            </a:endParaRPr>
          </a:p>
        </p:txBody>
      </p:sp>
      <p:sp>
        <p:nvSpPr>
          <p:cNvPr id="4" name="TextBox 3"/>
          <p:cNvSpPr txBox="1"/>
          <p:nvPr/>
        </p:nvSpPr>
        <p:spPr>
          <a:xfrm>
            <a:off x="0" y="106830"/>
            <a:ext cx="9144000" cy="1354217"/>
          </a:xfrm>
          <a:prstGeom prst="rect">
            <a:avLst/>
          </a:prstGeom>
          <a:noFill/>
        </p:spPr>
        <p:txBody>
          <a:bodyPr wrap="square" rtlCol="0">
            <a:spAutoFit/>
          </a:bodyPr>
          <a:lstStyle/>
          <a:p>
            <a:pPr algn="ctr"/>
            <a:r>
              <a:rPr lang="en-US" sz="3200" dirty="0">
                <a:solidFill>
                  <a:srgbClr val="FFFF00"/>
                </a:solidFill>
                <a:latin typeface="+mn-lt"/>
                <a:ea typeface="ＭＳ Ｐゴシック" charset="-128"/>
                <a:cs typeface="ＭＳ Ｐゴシック" charset="-128"/>
              </a:rPr>
              <a:t>1.  Have Students Play Early and Often</a:t>
            </a:r>
            <a:endParaRPr lang="en-US" sz="3200" dirty="0">
              <a:latin typeface="+mn-lt"/>
            </a:endParaRPr>
          </a:p>
          <a:p>
            <a:endParaRPr lang="en-US" sz="3200" dirty="0"/>
          </a:p>
          <a:p>
            <a:endParaRPr lang="en-US" dirty="0"/>
          </a:p>
        </p:txBody>
      </p:sp>
      <p:pic>
        <p:nvPicPr>
          <p:cNvPr id="6" name="Slide 42 First Performance.mo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8669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87E9B-FED1-0D43-B55E-AF20E4478A55}"/>
              </a:ext>
            </a:extLst>
          </p:cNvPr>
          <p:cNvSpPr>
            <a:spLocks noGrp="1"/>
          </p:cNvSpPr>
          <p:nvPr>
            <p:ph type="sldNum" sz="quarter" idx="12"/>
          </p:nvPr>
        </p:nvSpPr>
        <p:spPr/>
        <p:txBody>
          <a:bodyPr/>
          <a:lstStyle/>
          <a:p>
            <a:pPr>
              <a:defRPr/>
            </a:pPr>
            <a:fld id="{F188C437-0A12-3E4A-B959-FB613AA65816}" type="slidenum">
              <a:rPr lang="en-US" smtClean="0">
                <a:solidFill>
                  <a:srgbClr val="790A14"/>
                </a:solidFill>
              </a:rPr>
              <a:pPr>
                <a:defRPr/>
              </a:pPr>
              <a:t>13</a:t>
            </a:fld>
            <a:endParaRPr lang="en-US" dirty="0">
              <a:solidFill>
                <a:srgbClr val="790A14"/>
              </a:solidFill>
            </a:endParaRPr>
          </a:p>
        </p:txBody>
      </p:sp>
      <p:sp>
        <p:nvSpPr>
          <p:cNvPr id="8" name="Footer Placeholder 7"/>
          <p:cNvSpPr>
            <a:spLocks noGrp="1"/>
          </p:cNvSpPr>
          <p:nvPr>
            <p:ph type="ftr" sz="quarter" idx="11"/>
          </p:nvPr>
        </p:nvSpPr>
        <p:spPr>
          <a:xfrm>
            <a:off x="0" y="6205900"/>
            <a:ext cx="9144000" cy="609600"/>
          </a:xfrm>
        </p:spPr>
        <p:txBody>
          <a:bodyPr/>
          <a:lstStyle/>
          <a:p>
            <a:r>
              <a:rPr lang="en-US" sz="1800" dirty="0" err="1">
                <a:solidFill>
                  <a:srgbClr val="FFFFFF"/>
                </a:solidFill>
                <a:latin typeface="+mn-lt"/>
              </a:rPr>
              <a:t>www.nammfoundation.org/fpndoc</a:t>
            </a:r>
            <a:endParaRPr lang="en-US" sz="1800" dirty="0">
              <a:solidFill>
                <a:srgbClr val="FFFFFF"/>
              </a:solidFill>
              <a:latin typeface="+mn-lt"/>
            </a:endParaRPr>
          </a:p>
        </p:txBody>
      </p:sp>
      <p:pic>
        <p:nvPicPr>
          <p:cNvPr id="10" name="Picture 9" descr="rec fest 2015-7-photos 640x427.jpg"/>
          <p:cNvPicPr>
            <a:picLocks noChangeAspect="1"/>
          </p:cNvPicPr>
          <p:nvPr/>
        </p:nvPicPr>
        <p:blipFill>
          <a:blip r:embed="rId3">
            <a:alphaModFix/>
          </a:blip>
          <a:stretch>
            <a:fillRect/>
          </a:stretch>
        </p:blipFill>
        <p:spPr>
          <a:xfrm>
            <a:off x="533400" y="710446"/>
            <a:ext cx="8001000" cy="5338166"/>
          </a:xfrm>
          <a:prstGeom prst="rect">
            <a:avLst/>
          </a:prstGeom>
          <a:ln>
            <a:noFill/>
          </a:ln>
          <a:effectLst>
            <a:softEdge rad="112500"/>
          </a:effectLst>
        </p:spPr>
      </p:pic>
    </p:spTree>
    <p:extLst>
      <p:ext uri="{BB962C8B-B14F-4D97-AF65-F5344CB8AC3E}">
        <p14:creationId xmlns:p14="http://schemas.microsoft.com/office/powerpoint/2010/main" val="48781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87E9B-FED1-0D43-B55E-AF20E4478A55}"/>
              </a:ext>
            </a:extLst>
          </p:cNvPr>
          <p:cNvSpPr>
            <a:spLocks noGrp="1"/>
          </p:cNvSpPr>
          <p:nvPr>
            <p:ph type="sldNum" sz="quarter" idx="12"/>
          </p:nvPr>
        </p:nvSpPr>
        <p:spPr/>
        <p:txBody>
          <a:bodyPr/>
          <a:lstStyle/>
          <a:p>
            <a:pPr>
              <a:defRPr/>
            </a:pPr>
            <a:fld id="{F188C437-0A12-3E4A-B959-FB613AA65816}" type="slidenum">
              <a:rPr lang="en-US" smtClean="0">
                <a:solidFill>
                  <a:srgbClr val="790A14"/>
                </a:solidFill>
              </a:rPr>
              <a:pPr>
                <a:defRPr/>
              </a:pPr>
              <a:t>14</a:t>
            </a:fld>
            <a:endParaRPr lang="en-US" dirty="0">
              <a:solidFill>
                <a:srgbClr val="790A14"/>
              </a:solidFill>
            </a:endParaRPr>
          </a:p>
        </p:txBody>
      </p:sp>
      <p:sp>
        <p:nvSpPr>
          <p:cNvPr id="8" name="Footer Placeholder 7"/>
          <p:cNvSpPr>
            <a:spLocks noGrp="1"/>
          </p:cNvSpPr>
          <p:nvPr>
            <p:ph type="ftr" sz="quarter" idx="11"/>
          </p:nvPr>
        </p:nvSpPr>
        <p:spPr>
          <a:xfrm>
            <a:off x="0" y="6253380"/>
            <a:ext cx="9144000" cy="609600"/>
          </a:xfrm>
        </p:spPr>
        <p:txBody>
          <a:bodyPr/>
          <a:lstStyle/>
          <a:p>
            <a:r>
              <a:rPr lang="en-US" sz="1800" dirty="0" err="1">
                <a:solidFill>
                  <a:srgbClr val="FFFFFF"/>
                </a:solidFill>
                <a:latin typeface="+mn-lt"/>
              </a:rPr>
              <a:t>www.nammfoundation.org/fpndoc</a:t>
            </a:r>
            <a:endParaRPr lang="en-US" sz="1800" dirty="0">
              <a:solidFill>
                <a:srgbClr val="FFFFFF"/>
              </a:solidFill>
              <a:latin typeface="+mn-lt"/>
            </a:endParaRPr>
          </a:p>
          <a:p>
            <a:endParaRPr lang="en-US" sz="1000" dirty="0">
              <a:solidFill>
                <a:srgbClr val="800000"/>
              </a:solidFill>
            </a:endParaRPr>
          </a:p>
        </p:txBody>
      </p:sp>
      <p:pic>
        <p:nvPicPr>
          <p:cNvPr id="10" name="Picture 9" descr="rec fest 2015-7-photos 640x427.jpg"/>
          <p:cNvPicPr>
            <a:picLocks noChangeAspect="1"/>
          </p:cNvPicPr>
          <p:nvPr/>
        </p:nvPicPr>
        <p:blipFill>
          <a:blip r:embed="rId3">
            <a:alphaModFix amt="43000"/>
          </a:blip>
          <a:stretch>
            <a:fillRect/>
          </a:stretch>
        </p:blipFill>
        <p:spPr>
          <a:xfrm>
            <a:off x="533400" y="710446"/>
            <a:ext cx="8001000" cy="5338166"/>
          </a:xfrm>
          <a:prstGeom prst="rect">
            <a:avLst/>
          </a:prstGeom>
          <a:ln>
            <a:noFill/>
          </a:ln>
          <a:effectLst>
            <a:softEdge rad="112500"/>
          </a:effectLst>
        </p:spPr>
      </p:pic>
      <p:sp>
        <p:nvSpPr>
          <p:cNvPr id="11" name="TextBox 10"/>
          <p:cNvSpPr txBox="1"/>
          <p:nvPr/>
        </p:nvSpPr>
        <p:spPr>
          <a:xfrm>
            <a:off x="304800" y="334625"/>
            <a:ext cx="8839200" cy="6370975"/>
          </a:xfrm>
          <a:prstGeom prst="rect">
            <a:avLst/>
          </a:prstGeom>
          <a:noFill/>
        </p:spPr>
        <p:txBody>
          <a:bodyPr wrap="square" rtlCol="0">
            <a:spAutoFit/>
          </a:bodyPr>
          <a:lstStyle/>
          <a:p>
            <a:r>
              <a:rPr lang="en-US" sz="4400" dirty="0">
                <a:solidFill>
                  <a:srgbClr val="FFFF00"/>
                </a:solidFill>
                <a:latin typeface="+mn-lt"/>
              </a:rPr>
              <a:t>The Results. . .</a:t>
            </a:r>
          </a:p>
          <a:p>
            <a:pPr lvl="1">
              <a:buFont typeface="Arial"/>
              <a:buChar char="•"/>
            </a:pPr>
            <a:r>
              <a:rPr lang="en-US" sz="4400" dirty="0">
                <a:solidFill>
                  <a:schemeClr val="bg1"/>
                </a:solidFill>
                <a:latin typeface="+mn-lt"/>
              </a:rPr>
              <a:t>  </a:t>
            </a:r>
            <a:r>
              <a:rPr lang="en-US" sz="4000" dirty="0">
                <a:solidFill>
                  <a:schemeClr val="bg1"/>
                </a:solidFill>
                <a:latin typeface="+mn-lt"/>
              </a:rPr>
              <a:t>Reduces Beginner Dropout</a:t>
            </a:r>
          </a:p>
          <a:p>
            <a:pPr lvl="1">
              <a:buFont typeface="Arial"/>
              <a:buChar char="•"/>
            </a:pPr>
            <a:r>
              <a:rPr lang="en-US" sz="4000" dirty="0">
                <a:solidFill>
                  <a:schemeClr val="bg1"/>
                </a:solidFill>
                <a:latin typeface="+mn-lt"/>
              </a:rPr>
              <a:t>  Provides Short-Range Achievement  </a:t>
            </a:r>
          </a:p>
          <a:p>
            <a:pPr lvl="1"/>
            <a:r>
              <a:rPr lang="en-US" sz="4000" dirty="0">
                <a:solidFill>
                  <a:schemeClr val="bg1"/>
                </a:solidFill>
                <a:latin typeface="+mn-lt"/>
              </a:rPr>
              <a:t>    Goals</a:t>
            </a:r>
          </a:p>
          <a:p>
            <a:pPr lvl="1">
              <a:buFont typeface="Arial"/>
              <a:buChar char="•"/>
            </a:pPr>
            <a:r>
              <a:rPr lang="en-US" sz="4000" dirty="0">
                <a:solidFill>
                  <a:schemeClr val="bg1"/>
                </a:solidFill>
                <a:latin typeface="+mn-lt"/>
              </a:rPr>
              <a:t>  Encourages Engagement with    </a:t>
            </a:r>
          </a:p>
          <a:p>
            <a:pPr lvl="1"/>
            <a:r>
              <a:rPr lang="en-US" sz="4000" dirty="0">
                <a:solidFill>
                  <a:schemeClr val="bg1"/>
                </a:solidFill>
                <a:latin typeface="+mn-lt"/>
              </a:rPr>
              <a:t>   Parents</a:t>
            </a:r>
          </a:p>
          <a:p>
            <a:pPr lvl="1">
              <a:buFont typeface="Arial"/>
              <a:buChar char="•"/>
            </a:pPr>
            <a:r>
              <a:rPr lang="en-US" sz="4000" dirty="0">
                <a:solidFill>
                  <a:schemeClr val="bg1"/>
                </a:solidFill>
                <a:latin typeface="+mn-lt"/>
              </a:rPr>
              <a:t>  Strengthens Administrative Support</a:t>
            </a:r>
          </a:p>
          <a:p>
            <a:pPr lvl="1">
              <a:buFont typeface="Arial"/>
              <a:buChar char="•"/>
            </a:pPr>
            <a:r>
              <a:rPr lang="en-US" sz="4000" dirty="0">
                <a:solidFill>
                  <a:schemeClr val="bg1"/>
                </a:solidFill>
                <a:latin typeface="+mn-lt"/>
              </a:rPr>
              <a:t>  Celebrates Musical Accomplishments </a:t>
            </a:r>
          </a:p>
          <a:p>
            <a:pPr lvl="1"/>
            <a:r>
              <a:rPr lang="en-US" sz="4000" dirty="0">
                <a:solidFill>
                  <a:schemeClr val="bg1"/>
                </a:solidFill>
                <a:latin typeface="+mn-lt"/>
              </a:rPr>
              <a:t>   of Beginners</a:t>
            </a:r>
            <a:br>
              <a:rPr lang="en-US" sz="4000" dirty="0">
                <a:solidFill>
                  <a:schemeClr val="bg1"/>
                </a:solidFill>
                <a:latin typeface="+mn-lt"/>
              </a:rPr>
            </a:br>
            <a:endParaRPr lang="en-US" sz="4000" dirty="0">
              <a:solidFill>
                <a:schemeClr val="bg1"/>
              </a:solidFill>
              <a:latin typeface="+mn-lt"/>
            </a:endParaRPr>
          </a:p>
        </p:txBody>
      </p:sp>
    </p:spTree>
    <p:extLst>
      <p:ext uri="{BB962C8B-B14F-4D97-AF65-F5344CB8AC3E}">
        <p14:creationId xmlns:p14="http://schemas.microsoft.com/office/powerpoint/2010/main" val="48781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15</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chemeClr val="bg1"/>
                </a:solidFill>
                <a:effectLst/>
                <a:latin typeface="+mn-lt"/>
              </a:rPr>
              <a:t>  a. Director Letter with Full Set of Instructions</a:t>
            </a:r>
          </a:p>
        </p:txBody>
      </p:sp>
      <p:pic>
        <p:nvPicPr>
          <p:cNvPr id="11" name="Picture 10" descr="Letter to Director2.jpg"/>
          <p:cNvPicPr>
            <a:picLocks noChangeAspect="1"/>
          </p:cNvPicPr>
          <p:nvPr/>
        </p:nvPicPr>
        <p:blipFill>
          <a:blip r:embed="rId3"/>
          <a:stretch>
            <a:fillRect/>
          </a:stretch>
        </p:blipFill>
        <p:spPr>
          <a:xfrm>
            <a:off x="4606642" y="1610562"/>
            <a:ext cx="3995738" cy="5171237"/>
          </a:xfrm>
          <a:prstGeom prst="rect">
            <a:avLst/>
          </a:prstGeom>
        </p:spPr>
      </p:pic>
      <p:pic>
        <p:nvPicPr>
          <p:cNvPr id="12" name="Picture 11" descr="Letter to Director copy1.jpg"/>
          <p:cNvPicPr>
            <a:picLocks noChangeAspect="1"/>
          </p:cNvPicPr>
          <p:nvPr/>
        </p:nvPicPr>
        <p:blipFill>
          <a:blip r:embed="rId4"/>
          <a:stretch>
            <a:fillRect/>
          </a:stretch>
        </p:blipFill>
        <p:spPr>
          <a:xfrm>
            <a:off x="533400" y="1600200"/>
            <a:ext cx="4003745" cy="51816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16</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b</a:t>
            </a:r>
            <a:r>
              <a:rPr lang="en-US" sz="3600" dirty="0">
                <a:solidFill>
                  <a:schemeClr val="bg1"/>
                </a:solidFill>
                <a:latin typeface="+mn-lt"/>
              </a:rPr>
              <a:t>. Customizable Letter of Invitation to Parents </a:t>
            </a:r>
          </a:p>
        </p:txBody>
      </p:sp>
      <p:pic>
        <p:nvPicPr>
          <p:cNvPr id="7" name="Picture 6" descr="ParentLetter copy.jpg"/>
          <p:cNvPicPr>
            <a:picLocks noChangeAspect="1"/>
          </p:cNvPicPr>
          <p:nvPr/>
        </p:nvPicPr>
        <p:blipFill>
          <a:blip r:embed="rId3"/>
          <a:stretch>
            <a:fillRect/>
          </a:stretch>
        </p:blipFill>
        <p:spPr>
          <a:xfrm>
            <a:off x="2642976" y="1447800"/>
            <a:ext cx="4062624" cy="52578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17</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rgbClr val="FFFFFF"/>
                </a:solidFill>
                <a:latin typeface="+mn-lt"/>
              </a:rPr>
              <a:t>  </a:t>
            </a:r>
            <a:r>
              <a:rPr lang="en-US" sz="3600" dirty="0" err="1">
                <a:solidFill>
                  <a:srgbClr val="FFFFFF"/>
                </a:solidFill>
                <a:latin typeface="+mn-lt"/>
              </a:rPr>
              <a:t>c</a:t>
            </a:r>
            <a:r>
              <a:rPr lang="en-US" sz="3600" dirty="0">
                <a:solidFill>
                  <a:srgbClr val="FFFFFF"/>
                </a:solidFill>
                <a:latin typeface="+mn-lt"/>
              </a:rPr>
              <a:t>. Customizable Letter of Invitation to Principal</a:t>
            </a:r>
          </a:p>
        </p:txBody>
      </p:sp>
      <p:pic>
        <p:nvPicPr>
          <p:cNvPr id="6" name="Picture 5" descr="PrincipalLetter.jpg"/>
          <p:cNvPicPr>
            <a:picLocks noChangeAspect="1"/>
          </p:cNvPicPr>
          <p:nvPr/>
        </p:nvPicPr>
        <p:blipFill>
          <a:blip r:embed="rId3"/>
          <a:stretch>
            <a:fillRect/>
          </a:stretch>
        </p:blipFill>
        <p:spPr>
          <a:xfrm>
            <a:off x="2584097" y="1447800"/>
            <a:ext cx="4121503" cy="53340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18</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d</a:t>
            </a:r>
            <a:r>
              <a:rPr lang="en-US" sz="3600" dirty="0">
                <a:solidFill>
                  <a:schemeClr val="bg1"/>
                </a:solidFill>
                <a:latin typeface="+mn-lt"/>
              </a:rPr>
              <a:t>. Customizable Script to </a:t>
            </a:r>
            <a:r>
              <a:rPr lang="en-US" sz="3600" i="1" u="sng" dirty="0">
                <a:solidFill>
                  <a:schemeClr val="bg1"/>
                </a:solidFill>
                <a:latin typeface="+mn-lt"/>
              </a:rPr>
              <a:t>Make It Your Own</a:t>
            </a:r>
            <a:r>
              <a:rPr lang="en-US" sz="3600" dirty="0">
                <a:solidFill>
                  <a:schemeClr val="bg1"/>
                </a:solidFill>
                <a:latin typeface="+mn-lt"/>
              </a:rPr>
              <a:t>!</a:t>
            </a:r>
          </a:p>
        </p:txBody>
      </p:sp>
      <p:pic>
        <p:nvPicPr>
          <p:cNvPr id="7" name="Picture 6" descr="Script 1 copy 2.jpg"/>
          <p:cNvPicPr>
            <a:picLocks noChangeAspect="1"/>
          </p:cNvPicPr>
          <p:nvPr/>
        </p:nvPicPr>
        <p:blipFill>
          <a:blip r:embed="rId3"/>
          <a:stretch>
            <a:fillRect/>
          </a:stretch>
        </p:blipFill>
        <p:spPr>
          <a:xfrm>
            <a:off x="5434624" y="2241514"/>
            <a:ext cx="3505731" cy="4537075"/>
          </a:xfrm>
          <a:prstGeom prst="rect">
            <a:avLst/>
          </a:prstGeom>
        </p:spPr>
      </p:pic>
      <p:pic>
        <p:nvPicPr>
          <p:cNvPr id="8" name="Picture 7" descr="Script 1 copy.jpg"/>
          <p:cNvPicPr>
            <a:picLocks noChangeAspect="1"/>
          </p:cNvPicPr>
          <p:nvPr/>
        </p:nvPicPr>
        <p:blipFill>
          <a:blip r:embed="rId4"/>
          <a:stretch>
            <a:fillRect/>
          </a:stretch>
        </p:blipFill>
        <p:spPr>
          <a:xfrm>
            <a:off x="2895600" y="1905000"/>
            <a:ext cx="3505200" cy="4536388"/>
          </a:xfrm>
          <a:prstGeom prst="rect">
            <a:avLst/>
          </a:prstGeom>
        </p:spPr>
      </p:pic>
      <p:pic>
        <p:nvPicPr>
          <p:cNvPr id="9" name="Picture 8" descr="Script 1.jpg"/>
          <p:cNvPicPr>
            <a:picLocks noChangeAspect="1"/>
          </p:cNvPicPr>
          <p:nvPr/>
        </p:nvPicPr>
        <p:blipFill>
          <a:blip r:embed="rId5"/>
          <a:stretch>
            <a:fillRect/>
          </a:stretch>
        </p:blipFill>
        <p:spPr>
          <a:xfrm>
            <a:off x="253025" y="1484433"/>
            <a:ext cx="3444399" cy="44577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19</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e</a:t>
            </a:r>
            <a:r>
              <a:rPr lang="en-US" sz="3600" dirty="0">
                <a:solidFill>
                  <a:schemeClr val="bg1"/>
                </a:solidFill>
                <a:latin typeface="+mn-lt"/>
              </a:rPr>
              <a:t>. Press Release Template</a:t>
            </a:r>
          </a:p>
        </p:txBody>
      </p:sp>
      <p:pic>
        <p:nvPicPr>
          <p:cNvPr id="6" name="Picture 5" descr="Screen Shot 2018-09-18 at 9.03.55 AM.png"/>
          <p:cNvPicPr>
            <a:picLocks noChangeAspect="1"/>
          </p:cNvPicPr>
          <p:nvPr/>
        </p:nvPicPr>
        <p:blipFill>
          <a:blip r:embed="rId3"/>
          <a:stretch>
            <a:fillRect/>
          </a:stretch>
        </p:blipFill>
        <p:spPr>
          <a:xfrm>
            <a:off x="2438400" y="1447800"/>
            <a:ext cx="4396191" cy="51816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a:t>
            </a:fld>
            <a:endParaRPr lang="en-US"/>
          </a:p>
        </p:txBody>
      </p:sp>
      <p:sp>
        <p:nvSpPr>
          <p:cNvPr id="7" name="TextBox 6"/>
          <p:cNvSpPr txBox="1"/>
          <p:nvPr/>
        </p:nvSpPr>
        <p:spPr>
          <a:xfrm>
            <a:off x="0" y="1792069"/>
            <a:ext cx="9144000" cy="646331"/>
          </a:xfrm>
          <a:prstGeom prst="rect">
            <a:avLst/>
          </a:prstGeom>
          <a:noFill/>
        </p:spPr>
        <p:txBody>
          <a:bodyPr wrap="square" rtlCol="0">
            <a:spAutoFit/>
          </a:bodyPr>
          <a:lstStyle/>
          <a:p>
            <a:pPr algn="ctr"/>
            <a:r>
              <a:rPr lang="en-US" sz="3600" dirty="0">
                <a:solidFill>
                  <a:srgbClr val="FFFFFF"/>
                </a:solidFill>
                <a:latin typeface="+mn-lt"/>
                <a:ea typeface="ＭＳ Ｐゴシック" charset="-128"/>
                <a:cs typeface="ＭＳ Ｐゴシック" charset="-128"/>
              </a:rPr>
              <a:t>Keep </a:t>
            </a:r>
            <a:r>
              <a:rPr lang="en-US" sz="3600" dirty="0">
                <a:solidFill>
                  <a:srgbClr val="CCFF66"/>
                </a:solidFill>
                <a:latin typeface="+mn-lt"/>
                <a:ea typeface="ＭＳ Ｐゴシック" charset="-128"/>
                <a:cs typeface="ＭＳ Ｐゴシック" charset="-128"/>
              </a:rPr>
              <a:t>“</a:t>
            </a:r>
            <a:r>
              <a:rPr lang="en-US" sz="3600" u="sng" dirty="0">
                <a:solidFill>
                  <a:srgbClr val="CCFF66"/>
                </a:solidFill>
                <a:latin typeface="+mn-lt"/>
                <a:ea typeface="ＭＳ Ｐゴシック" charset="-128"/>
                <a:cs typeface="ＭＳ Ｐゴシック" charset="-128"/>
              </a:rPr>
              <a:t>S</a:t>
            </a:r>
            <a:r>
              <a:rPr lang="en-US" sz="3600" dirty="0">
                <a:solidFill>
                  <a:srgbClr val="CCFF66"/>
                </a:solidFill>
                <a:latin typeface="+mn-lt"/>
                <a:ea typeface="ＭＳ Ｐゴシック" charset="-128"/>
                <a:cs typeface="ＭＳ Ｐゴシック" charset="-128"/>
              </a:rPr>
              <a:t>uccess” </a:t>
            </a:r>
            <a:r>
              <a:rPr lang="en-US" sz="3600" dirty="0">
                <a:solidFill>
                  <a:srgbClr val="FFFFFF"/>
                </a:solidFill>
                <a:latin typeface="+mn-lt"/>
                <a:ea typeface="ＭＳ Ｐゴシック" charset="-128"/>
                <a:cs typeface="ＭＳ Ｐゴシック" charset="-128"/>
              </a:rPr>
              <a:t>in Mind</a:t>
            </a:r>
            <a:endParaRPr lang="en-US" sz="3600" dirty="0">
              <a:solidFill>
                <a:srgbClr val="FFFFFF"/>
              </a:solidFill>
              <a:latin typeface="+mn-lt"/>
            </a:endParaRPr>
          </a:p>
        </p:txBody>
      </p:sp>
      <p:sp>
        <p:nvSpPr>
          <p:cNvPr id="8" name="TextBox 7"/>
          <p:cNvSpPr txBox="1"/>
          <p:nvPr/>
        </p:nvSpPr>
        <p:spPr>
          <a:xfrm>
            <a:off x="-25400" y="2593538"/>
            <a:ext cx="9144000" cy="646331"/>
          </a:xfrm>
          <a:prstGeom prst="rect">
            <a:avLst/>
          </a:prstGeom>
          <a:noFill/>
        </p:spPr>
        <p:txBody>
          <a:bodyPr wrap="square" rtlCol="0">
            <a:spAutoFit/>
          </a:bodyPr>
          <a:lstStyle/>
          <a:p>
            <a:pPr algn="ctr"/>
            <a:r>
              <a:rPr lang="en-US" sz="3600" dirty="0">
                <a:solidFill>
                  <a:srgbClr val="FFFFFF"/>
                </a:solidFill>
                <a:latin typeface="+mn-lt"/>
                <a:ea typeface="ＭＳ Ｐゴシック" charset="-128"/>
                <a:cs typeface="ＭＳ Ｐゴシック" charset="-128"/>
              </a:rPr>
              <a:t>Keep </a:t>
            </a:r>
            <a:r>
              <a:rPr lang="en-US" sz="3600" dirty="0">
                <a:solidFill>
                  <a:srgbClr val="CCFF66"/>
                </a:solidFill>
                <a:latin typeface="+mn-lt"/>
                <a:ea typeface="ＭＳ Ｐゴシック" charset="-128"/>
                <a:cs typeface="ＭＳ Ｐゴシック" charset="-128"/>
              </a:rPr>
              <a:t>“</a:t>
            </a:r>
            <a:r>
              <a:rPr lang="en-US" sz="3600" u="sng" dirty="0">
                <a:solidFill>
                  <a:srgbClr val="CCFF66"/>
                </a:solidFill>
                <a:latin typeface="+mn-lt"/>
                <a:ea typeface="ＭＳ Ｐゴシック" charset="-128"/>
                <a:cs typeface="ＭＳ Ｐゴシック" charset="-128"/>
              </a:rPr>
              <a:t>M</a:t>
            </a:r>
            <a:r>
              <a:rPr lang="en-US" sz="3600" dirty="0">
                <a:solidFill>
                  <a:srgbClr val="CCFF66"/>
                </a:solidFill>
                <a:latin typeface="+mn-lt"/>
                <a:ea typeface="ＭＳ Ｐゴシック" charset="-128"/>
                <a:cs typeface="ＭＳ Ｐゴシック" charset="-128"/>
              </a:rPr>
              <a:t>odeling” </a:t>
            </a:r>
            <a:r>
              <a:rPr lang="en-US" sz="3600" dirty="0">
                <a:solidFill>
                  <a:srgbClr val="FFFFFF"/>
                </a:solidFill>
                <a:latin typeface="+mn-lt"/>
                <a:ea typeface="ＭＳ Ｐゴシック" charset="-128"/>
                <a:cs typeface="ＭＳ Ｐゴシック" charset="-128"/>
              </a:rPr>
              <a:t>in Mind</a:t>
            </a:r>
            <a:endParaRPr lang="en-US" sz="3600" dirty="0">
              <a:solidFill>
                <a:srgbClr val="FFFFFF"/>
              </a:solidFill>
              <a:latin typeface="+mn-lt"/>
            </a:endParaRPr>
          </a:p>
        </p:txBody>
      </p:sp>
      <p:sp>
        <p:nvSpPr>
          <p:cNvPr id="9" name="TextBox 8"/>
          <p:cNvSpPr txBox="1"/>
          <p:nvPr/>
        </p:nvSpPr>
        <p:spPr>
          <a:xfrm>
            <a:off x="0" y="3392269"/>
            <a:ext cx="9144000" cy="646331"/>
          </a:xfrm>
          <a:prstGeom prst="rect">
            <a:avLst/>
          </a:prstGeom>
          <a:noFill/>
        </p:spPr>
        <p:txBody>
          <a:bodyPr wrap="square" rtlCol="0">
            <a:spAutoFit/>
          </a:bodyPr>
          <a:lstStyle/>
          <a:p>
            <a:pPr algn="ctr"/>
            <a:r>
              <a:rPr lang="en-US" sz="3600" dirty="0">
                <a:solidFill>
                  <a:srgbClr val="FFFFFF"/>
                </a:solidFill>
                <a:latin typeface="+mn-lt"/>
                <a:ea typeface="ＭＳ Ｐゴシック" charset="-128"/>
                <a:cs typeface="ＭＳ Ｐゴシック" charset="-128"/>
              </a:rPr>
              <a:t>Keep </a:t>
            </a:r>
            <a:r>
              <a:rPr lang="en-US" sz="3600" dirty="0">
                <a:solidFill>
                  <a:srgbClr val="CCFF66"/>
                </a:solidFill>
                <a:latin typeface="+mn-lt"/>
                <a:ea typeface="ＭＳ Ｐゴシック" charset="-128"/>
                <a:cs typeface="ＭＳ Ｐゴシック" charset="-128"/>
              </a:rPr>
              <a:t>“</a:t>
            </a:r>
            <a:r>
              <a:rPr lang="en-US" sz="3600" u="sng" dirty="0">
                <a:solidFill>
                  <a:srgbClr val="CCFF66"/>
                </a:solidFill>
                <a:latin typeface="+mn-lt"/>
                <a:ea typeface="ＭＳ Ｐゴシック" charset="-128"/>
                <a:cs typeface="ＭＳ Ｐゴシック" charset="-128"/>
              </a:rPr>
              <a:t>A</a:t>
            </a:r>
            <a:r>
              <a:rPr lang="en-US" sz="3600" dirty="0">
                <a:solidFill>
                  <a:srgbClr val="CCFF66"/>
                </a:solidFill>
                <a:latin typeface="+mn-lt"/>
                <a:ea typeface="ＭＳ Ｐゴシック" charset="-128"/>
                <a:cs typeface="ＭＳ Ｐゴシック" charset="-128"/>
              </a:rPr>
              <a:t>ctivities” </a:t>
            </a:r>
            <a:r>
              <a:rPr lang="en-US" sz="3600" dirty="0">
                <a:solidFill>
                  <a:srgbClr val="FFFFFF"/>
                </a:solidFill>
                <a:latin typeface="+mn-lt"/>
                <a:ea typeface="ＭＳ Ｐゴシック" charset="-128"/>
                <a:cs typeface="ＭＳ Ｐゴシック" charset="-128"/>
              </a:rPr>
              <a:t>in Mind</a:t>
            </a:r>
            <a:endParaRPr lang="en-US" sz="3600" dirty="0">
              <a:solidFill>
                <a:srgbClr val="FFFFFF"/>
              </a:solidFill>
              <a:latin typeface="+mn-lt"/>
            </a:endParaRPr>
          </a:p>
        </p:txBody>
      </p:sp>
      <p:sp>
        <p:nvSpPr>
          <p:cNvPr id="10" name="TextBox 9"/>
          <p:cNvSpPr txBox="1"/>
          <p:nvPr/>
        </p:nvSpPr>
        <p:spPr>
          <a:xfrm>
            <a:off x="0" y="801469"/>
            <a:ext cx="9144000" cy="707886"/>
          </a:xfrm>
          <a:prstGeom prst="rect">
            <a:avLst/>
          </a:prstGeom>
          <a:noFill/>
        </p:spPr>
        <p:txBody>
          <a:bodyPr wrap="square" rtlCol="0">
            <a:spAutoFit/>
          </a:bodyPr>
          <a:lstStyle/>
          <a:p>
            <a:pPr algn="ctr"/>
            <a:r>
              <a:rPr lang="en-US" sz="4000" i="1" dirty="0">
                <a:solidFill>
                  <a:srgbClr val="FFFFFF"/>
                </a:solidFill>
                <a:latin typeface="+mj-lt"/>
              </a:rPr>
              <a:t>The </a:t>
            </a:r>
            <a:r>
              <a:rPr lang="en-US" sz="4000" i="1" dirty="0">
                <a:solidFill>
                  <a:srgbClr val="CCFF66"/>
                </a:solidFill>
                <a:latin typeface="+mj-lt"/>
              </a:rPr>
              <a:t>S.M.A.R.T</a:t>
            </a:r>
            <a:r>
              <a:rPr lang="en-US" sz="4000" i="1" dirty="0">
                <a:solidFill>
                  <a:srgbClr val="FFFFFF"/>
                </a:solidFill>
                <a:latin typeface="+mj-lt"/>
              </a:rPr>
              <a:t>. Approach to Retention</a:t>
            </a:r>
          </a:p>
        </p:txBody>
      </p:sp>
      <p:sp>
        <p:nvSpPr>
          <p:cNvPr id="11" name="TextBox 10"/>
          <p:cNvSpPr txBox="1"/>
          <p:nvPr/>
        </p:nvSpPr>
        <p:spPr>
          <a:xfrm>
            <a:off x="0" y="4193738"/>
            <a:ext cx="9144000" cy="646331"/>
          </a:xfrm>
          <a:prstGeom prst="rect">
            <a:avLst/>
          </a:prstGeom>
          <a:noFill/>
        </p:spPr>
        <p:txBody>
          <a:bodyPr wrap="square" rtlCol="0">
            <a:spAutoFit/>
          </a:bodyPr>
          <a:lstStyle/>
          <a:p>
            <a:pPr algn="ctr"/>
            <a:r>
              <a:rPr lang="en-US" sz="3600" dirty="0">
                <a:solidFill>
                  <a:srgbClr val="FFFFFF"/>
                </a:solidFill>
                <a:latin typeface="+mn-lt"/>
                <a:ea typeface="ＭＳ Ｐゴシック" charset="-128"/>
                <a:cs typeface="ＭＳ Ｐゴシック" charset="-128"/>
              </a:rPr>
              <a:t>Keep </a:t>
            </a:r>
            <a:r>
              <a:rPr lang="en-US" sz="3600" dirty="0">
                <a:solidFill>
                  <a:srgbClr val="CCFF66"/>
                </a:solidFill>
                <a:latin typeface="+mn-lt"/>
                <a:ea typeface="ＭＳ Ｐゴシック" charset="-128"/>
                <a:cs typeface="ＭＳ Ｐゴシック" charset="-128"/>
              </a:rPr>
              <a:t>“</a:t>
            </a:r>
            <a:r>
              <a:rPr lang="en-US" sz="3600" u="sng" dirty="0">
                <a:solidFill>
                  <a:srgbClr val="CCFF66"/>
                </a:solidFill>
                <a:latin typeface="+mn-lt"/>
                <a:ea typeface="ＭＳ Ｐゴシック" charset="-128"/>
                <a:cs typeface="ＭＳ Ｐゴシック" charset="-128"/>
              </a:rPr>
              <a:t>R</a:t>
            </a:r>
            <a:r>
              <a:rPr lang="en-US" sz="3600" dirty="0">
                <a:solidFill>
                  <a:srgbClr val="CCFF66"/>
                </a:solidFill>
                <a:latin typeface="+mn-lt"/>
                <a:ea typeface="ＭＳ Ｐゴシック" charset="-128"/>
                <a:cs typeface="ＭＳ Ｐゴシック" charset="-128"/>
              </a:rPr>
              <a:t>eflection” </a:t>
            </a:r>
            <a:r>
              <a:rPr lang="en-US" sz="3600" dirty="0">
                <a:solidFill>
                  <a:srgbClr val="FFFFFF"/>
                </a:solidFill>
                <a:latin typeface="+mn-lt"/>
                <a:ea typeface="ＭＳ Ｐゴシック" charset="-128"/>
                <a:cs typeface="ＭＳ Ｐゴシック" charset="-128"/>
              </a:rPr>
              <a:t>in Mind</a:t>
            </a:r>
          </a:p>
        </p:txBody>
      </p:sp>
      <p:sp>
        <p:nvSpPr>
          <p:cNvPr id="12" name="TextBox 11"/>
          <p:cNvSpPr txBox="1"/>
          <p:nvPr/>
        </p:nvSpPr>
        <p:spPr>
          <a:xfrm>
            <a:off x="0" y="4992469"/>
            <a:ext cx="9144000" cy="646331"/>
          </a:xfrm>
          <a:prstGeom prst="rect">
            <a:avLst/>
          </a:prstGeom>
          <a:noFill/>
        </p:spPr>
        <p:txBody>
          <a:bodyPr wrap="square" rtlCol="0">
            <a:spAutoFit/>
          </a:bodyPr>
          <a:lstStyle/>
          <a:p>
            <a:pPr algn="ctr"/>
            <a:r>
              <a:rPr lang="en-US" sz="3600" dirty="0">
                <a:solidFill>
                  <a:srgbClr val="FFFFFF"/>
                </a:solidFill>
                <a:latin typeface="+mn-lt"/>
                <a:ea typeface="ＭＳ Ｐゴシック" charset="-128"/>
                <a:cs typeface="ＭＳ Ｐゴシック" charset="-128"/>
              </a:rPr>
              <a:t>Keep the </a:t>
            </a:r>
            <a:r>
              <a:rPr lang="en-US" sz="3600" dirty="0">
                <a:solidFill>
                  <a:srgbClr val="CCFF66"/>
                </a:solidFill>
                <a:latin typeface="+mn-lt"/>
                <a:ea typeface="ＭＳ Ｐゴシック" charset="-128"/>
                <a:cs typeface="ＭＳ Ｐゴシック" charset="-128"/>
              </a:rPr>
              <a:t>“</a:t>
            </a:r>
            <a:r>
              <a:rPr lang="en-US" sz="3600" u="sng" dirty="0">
                <a:solidFill>
                  <a:srgbClr val="CCFF66"/>
                </a:solidFill>
                <a:latin typeface="+mn-lt"/>
                <a:ea typeface="ＭＳ Ｐゴシック" charset="-128"/>
                <a:cs typeface="ＭＳ Ｐゴシック" charset="-128"/>
              </a:rPr>
              <a:t>T</a:t>
            </a:r>
            <a:r>
              <a:rPr lang="en-US" sz="3600" dirty="0">
                <a:solidFill>
                  <a:srgbClr val="CCFF66"/>
                </a:solidFill>
                <a:latin typeface="+mn-lt"/>
                <a:ea typeface="ＭＳ Ｐゴシック" charset="-128"/>
                <a:cs typeface="ＭＳ Ｐゴシック" charset="-128"/>
              </a:rPr>
              <a:t>otal” </a:t>
            </a:r>
            <a:r>
              <a:rPr lang="en-US" sz="3600" dirty="0">
                <a:solidFill>
                  <a:schemeClr val="bg1"/>
                </a:solidFill>
                <a:latin typeface="+mn-lt"/>
                <a:ea typeface="ＭＳ Ｐゴシック" charset="-128"/>
                <a:cs typeface="ＭＳ Ｐゴシック" charset="-128"/>
              </a:rPr>
              <a:t>Picture in Mind</a:t>
            </a:r>
            <a:endParaRPr lang="en-US" sz="3600" dirty="0">
              <a:solidFill>
                <a:schemeClr val="bg1"/>
              </a:solidFill>
              <a:latin typeface="+mn-lt"/>
            </a:endParaRPr>
          </a:p>
        </p:txBody>
      </p:sp>
    </p:spTree>
    <p:extLst>
      <p:ext uri="{BB962C8B-B14F-4D97-AF65-F5344CB8AC3E}">
        <p14:creationId xmlns:p14="http://schemas.microsoft.com/office/powerpoint/2010/main" val="23720435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20</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1200329"/>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f</a:t>
            </a:r>
            <a:r>
              <a:rPr lang="en-US" sz="3600" dirty="0">
                <a:solidFill>
                  <a:schemeClr val="bg1"/>
                </a:solidFill>
                <a:latin typeface="+mn-lt"/>
              </a:rPr>
              <a:t>. Ideas to Enhance the Experience </a:t>
            </a:r>
          </a:p>
          <a:p>
            <a:pPr algn="ctr"/>
            <a:r>
              <a:rPr lang="en-US" sz="3600" dirty="0">
                <a:solidFill>
                  <a:schemeClr val="bg1"/>
                </a:solidFill>
                <a:latin typeface="+mn-lt"/>
              </a:rPr>
              <a:t>with </a:t>
            </a:r>
            <a:r>
              <a:rPr lang="en-US" sz="3600" dirty="0">
                <a:solidFill>
                  <a:srgbClr val="FFFF00"/>
                </a:solidFill>
                <a:latin typeface="+mn-lt"/>
              </a:rPr>
              <a:t>HS Students</a:t>
            </a:r>
          </a:p>
        </p:txBody>
      </p:sp>
      <p:pic>
        <p:nvPicPr>
          <p:cNvPr id="8" name="Picture 7" descr="Ideas to Enhance the Experience copy.jp2"/>
          <p:cNvPicPr>
            <a:picLocks noChangeAspect="1"/>
          </p:cNvPicPr>
          <p:nvPr/>
        </p:nvPicPr>
        <p:blipFill>
          <a:blip r:embed="rId3"/>
          <a:stretch>
            <a:fillRect/>
          </a:stretch>
        </p:blipFill>
        <p:spPr>
          <a:xfrm>
            <a:off x="2610935" y="1962329"/>
            <a:ext cx="4018465" cy="4953000"/>
          </a:xfrm>
          <a:prstGeom prst="rect">
            <a:avLst/>
          </a:prstGeom>
        </p:spPr>
      </p:pic>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21</a:t>
            </a:fld>
            <a:endParaRPr lang="en-US"/>
          </a:p>
        </p:txBody>
      </p:sp>
      <p:sp>
        <p:nvSpPr>
          <p:cNvPr id="10" name="TextBox 9">
            <a:extLst>
              <a:ext uri="{FF2B5EF4-FFF2-40B4-BE49-F238E27FC236}">
                <a16:creationId xmlns:a16="http://schemas.microsoft.com/office/drawing/2014/main" id="{AE71D55A-D378-D54C-A4D4-837E6F8F83DC}"/>
              </a:ext>
            </a:extLst>
          </p:cNvPr>
          <p:cNvSpPr txBox="1"/>
          <p:nvPr/>
        </p:nvSpPr>
        <p:spPr>
          <a:xfrm>
            <a:off x="0" y="161835"/>
            <a:ext cx="9144000" cy="1200329"/>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g</a:t>
            </a:r>
            <a:r>
              <a:rPr lang="en-US" sz="3600" dirty="0">
                <a:solidFill>
                  <a:schemeClr val="bg1"/>
                </a:solidFill>
                <a:latin typeface="+mn-lt"/>
              </a:rPr>
              <a:t>. Certificate of </a:t>
            </a:r>
            <a:r>
              <a:rPr lang="en-US" sz="3600" dirty="0">
                <a:solidFill>
                  <a:srgbClr val="FFFF00"/>
                </a:solidFill>
                <a:latin typeface="+mn-lt"/>
              </a:rPr>
              <a:t>Music Ed </a:t>
            </a:r>
            <a:r>
              <a:rPr lang="en-US" sz="3600" i="1" u="sng" dirty="0">
                <a:solidFill>
                  <a:srgbClr val="FFFF00"/>
                </a:solidFill>
                <a:latin typeface="+mn-lt"/>
              </a:rPr>
              <a:t>Leadership </a:t>
            </a:r>
            <a:r>
              <a:rPr lang="en-US" sz="3600" dirty="0">
                <a:solidFill>
                  <a:schemeClr val="bg1"/>
                </a:solidFill>
                <a:latin typeface="+mn-lt"/>
              </a:rPr>
              <a:t>for</a:t>
            </a:r>
          </a:p>
          <a:p>
            <a:pPr algn="ctr"/>
            <a:r>
              <a:rPr lang="en-US" sz="3600" dirty="0">
                <a:solidFill>
                  <a:schemeClr val="bg1"/>
                </a:solidFill>
                <a:latin typeface="+mn-lt"/>
              </a:rPr>
              <a:t>High School Student Participants</a:t>
            </a:r>
          </a:p>
        </p:txBody>
      </p:sp>
      <p:pic>
        <p:nvPicPr>
          <p:cNvPr id="7" name="Picture 6" descr="Certificate of Leadership copy.jp2"/>
          <p:cNvPicPr>
            <a:picLocks noChangeAspect="1"/>
          </p:cNvPicPr>
          <p:nvPr/>
        </p:nvPicPr>
        <p:blipFill>
          <a:blip r:embed="rId3"/>
          <a:stretch>
            <a:fillRect/>
          </a:stretch>
        </p:blipFill>
        <p:spPr>
          <a:xfrm>
            <a:off x="1766337" y="1519384"/>
            <a:ext cx="5756322" cy="4448535"/>
          </a:xfrm>
          <a:prstGeom prst="rect">
            <a:avLst/>
          </a:prstGeom>
        </p:spPr>
      </p:pic>
      <p:sp>
        <p:nvSpPr>
          <p:cNvPr id="6" name="Footer Placeholder 5"/>
          <p:cNvSpPr>
            <a:spLocks noGrp="1"/>
          </p:cNvSpPr>
          <p:nvPr>
            <p:ph type="ftr" sz="quarter" idx="11"/>
          </p:nvPr>
        </p:nvSpPr>
        <p:spPr>
          <a:xfrm>
            <a:off x="76200" y="6324600"/>
            <a:ext cx="9144000" cy="365125"/>
          </a:xfrm>
        </p:spPr>
        <p:txBody>
          <a:bodyPr/>
          <a:lstStyle/>
          <a:p>
            <a:r>
              <a:rPr lang="en-US" sz="1800" dirty="0" err="1">
                <a:solidFill>
                  <a:srgbClr val="FFFFFF"/>
                </a:solidFill>
                <a:latin typeface="+mn-lt"/>
              </a:rPr>
              <a:t>www.nammfoundation.org/fpndoc</a:t>
            </a:r>
            <a:endParaRPr lang="en-US" sz="1800" dirty="0">
              <a:solidFill>
                <a:srgbClr val="FFFFFF"/>
              </a:solidFill>
              <a:latin typeface="+mn-lt"/>
            </a:endParaRPr>
          </a:p>
        </p:txBody>
      </p:sp>
    </p:spTree>
    <p:extLst>
      <p:ext uri="{BB962C8B-B14F-4D97-AF65-F5344CB8AC3E}">
        <p14:creationId xmlns:p14="http://schemas.microsoft.com/office/powerpoint/2010/main" val="32806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22</a:t>
            </a:fld>
            <a:endParaRPr lang="en-US"/>
          </a:p>
        </p:txBody>
      </p:sp>
      <p:sp>
        <p:nvSpPr>
          <p:cNvPr id="3" name="TextBox 2">
            <a:extLst>
              <a:ext uri="{FF2B5EF4-FFF2-40B4-BE49-F238E27FC236}">
                <a16:creationId xmlns:a16="http://schemas.microsoft.com/office/drawing/2014/main" id="{AE71D55A-D378-D54C-A4D4-837E6F8F83DC}"/>
              </a:ext>
            </a:extLst>
          </p:cNvPr>
          <p:cNvSpPr txBox="1"/>
          <p:nvPr/>
        </p:nvSpPr>
        <p:spPr>
          <a:xfrm>
            <a:off x="0" y="11870"/>
            <a:ext cx="9131300" cy="707886"/>
          </a:xfrm>
          <a:prstGeom prst="rect">
            <a:avLst/>
          </a:prstGeom>
          <a:noFill/>
        </p:spPr>
        <p:txBody>
          <a:bodyPr wrap="square" rtlCol="0">
            <a:spAutoFit/>
          </a:bodyPr>
          <a:lstStyle/>
          <a:p>
            <a:pPr algn="ctr"/>
            <a:r>
              <a:rPr lang="en-US" sz="4000" dirty="0">
                <a:solidFill>
                  <a:srgbClr val="FFFF00"/>
                </a:solidFill>
                <a:latin typeface="+mn-lt"/>
              </a:rPr>
              <a:t>What’s Included?</a:t>
            </a:r>
          </a:p>
        </p:txBody>
      </p:sp>
      <p:sp>
        <p:nvSpPr>
          <p:cNvPr id="10" name="TextBox 9">
            <a:extLst>
              <a:ext uri="{FF2B5EF4-FFF2-40B4-BE49-F238E27FC236}">
                <a16:creationId xmlns:a16="http://schemas.microsoft.com/office/drawing/2014/main" id="{AE71D55A-D378-D54C-A4D4-837E6F8F83DC}"/>
              </a:ext>
            </a:extLst>
          </p:cNvPr>
          <p:cNvSpPr txBox="1"/>
          <p:nvPr/>
        </p:nvSpPr>
        <p:spPr>
          <a:xfrm>
            <a:off x="0" y="762000"/>
            <a:ext cx="9144000" cy="646331"/>
          </a:xfrm>
          <a:prstGeom prst="rect">
            <a:avLst/>
          </a:prstGeom>
          <a:noFill/>
        </p:spPr>
        <p:txBody>
          <a:bodyPr wrap="square" rtlCol="0">
            <a:spAutoFit/>
          </a:bodyPr>
          <a:lstStyle/>
          <a:p>
            <a:pPr algn="ctr"/>
            <a:r>
              <a:rPr lang="en-US" sz="3600" dirty="0">
                <a:solidFill>
                  <a:schemeClr val="bg1"/>
                </a:solidFill>
                <a:latin typeface="+mn-lt"/>
              </a:rPr>
              <a:t>  </a:t>
            </a:r>
            <a:r>
              <a:rPr lang="en-US" sz="3600" dirty="0" err="1">
                <a:solidFill>
                  <a:schemeClr val="bg1"/>
                </a:solidFill>
                <a:latin typeface="+mn-lt"/>
              </a:rPr>
              <a:t>h</a:t>
            </a:r>
            <a:r>
              <a:rPr lang="en-US" sz="3600" dirty="0">
                <a:solidFill>
                  <a:schemeClr val="bg1"/>
                </a:solidFill>
                <a:latin typeface="+mn-lt"/>
              </a:rPr>
              <a:t>. #</a:t>
            </a:r>
            <a:r>
              <a:rPr lang="en-US" sz="3600" dirty="0" err="1">
                <a:solidFill>
                  <a:schemeClr val="bg1"/>
                </a:solidFill>
                <a:latin typeface="+mn-lt"/>
              </a:rPr>
              <a:t>FPCelebration</a:t>
            </a:r>
            <a:r>
              <a:rPr lang="en-US" sz="3600" dirty="0">
                <a:solidFill>
                  <a:schemeClr val="bg1"/>
                </a:solidFill>
                <a:latin typeface="+mn-lt"/>
              </a:rPr>
              <a:t> Toolkit</a:t>
            </a:r>
          </a:p>
        </p:txBody>
      </p:sp>
      <p:pic>
        <p:nvPicPr>
          <p:cNvPr id="6" name="Picture 5" descr="FPNDoC Kit copy 2.jp2"/>
          <p:cNvPicPr>
            <a:picLocks noChangeAspect="1"/>
          </p:cNvPicPr>
          <p:nvPr/>
        </p:nvPicPr>
        <p:blipFill>
          <a:blip r:embed="rId3"/>
          <a:stretch>
            <a:fillRect/>
          </a:stretch>
        </p:blipFill>
        <p:spPr>
          <a:xfrm>
            <a:off x="2743200" y="1524001"/>
            <a:ext cx="3733800" cy="4626100"/>
          </a:xfrm>
          <a:prstGeom prst="rect">
            <a:avLst/>
          </a:prstGeom>
        </p:spPr>
      </p:pic>
      <p:sp>
        <p:nvSpPr>
          <p:cNvPr id="7" name="Footer Placeholder 6"/>
          <p:cNvSpPr>
            <a:spLocks noGrp="1"/>
          </p:cNvSpPr>
          <p:nvPr>
            <p:ph type="ftr" sz="quarter" idx="11"/>
          </p:nvPr>
        </p:nvSpPr>
        <p:spPr>
          <a:xfrm>
            <a:off x="76200" y="6248400"/>
            <a:ext cx="9144000" cy="365125"/>
          </a:xfrm>
        </p:spPr>
        <p:txBody>
          <a:bodyPr/>
          <a:lstStyle/>
          <a:p>
            <a:r>
              <a:rPr lang="en-US" sz="1800" dirty="0" err="1">
                <a:solidFill>
                  <a:srgbClr val="FFFFFF"/>
                </a:solidFill>
                <a:latin typeface="+mn-lt"/>
              </a:rPr>
              <a:t>nammfoundation.org/fpndoc</a:t>
            </a:r>
            <a:endParaRPr lang="en-US" sz="1800" dirty="0">
              <a:solidFill>
                <a:srgbClr val="FFFFFF"/>
              </a:solidFill>
              <a:latin typeface="+mn-lt"/>
            </a:endParaRPr>
          </a:p>
          <a:p>
            <a:r>
              <a:rPr lang="en-US" sz="1800" dirty="0" err="1">
                <a:solidFill>
                  <a:srgbClr val="FFFFFF"/>
                </a:solidFill>
                <a:latin typeface="+mn-lt"/>
              </a:rPr>
              <a:t>MusicEdConsultants.net/FPCelebration</a:t>
            </a:r>
            <a:endParaRPr lang="en-US" sz="1800" dirty="0">
              <a:solidFill>
                <a:srgbClr val="FFFFFF"/>
              </a:solidFill>
              <a:latin typeface="+mn-lt"/>
            </a:endParaRPr>
          </a:p>
        </p:txBody>
      </p:sp>
    </p:spTree>
    <p:extLst>
      <p:ext uri="{BB962C8B-B14F-4D97-AF65-F5344CB8AC3E}">
        <p14:creationId xmlns:p14="http://schemas.microsoft.com/office/powerpoint/2010/main" val="328062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83345F-457B-9E49-9C7E-A4AC235D2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221" y="0"/>
            <a:ext cx="2860579" cy="3834834"/>
          </a:xfrm>
          <a:prstGeom prst="rect">
            <a:avLst/>
          </a:prstGeom>
        </p:spPr>
      </p:pic>
      <p:pic>
        <p:nvPicPr>
          <p:cNvPr id="10" name="Picture 9">
            <a:extLst>
              <a:ext uri="{FF2B5EF4-FFF2-40B4-BE49-F238E27FC236}">
                <a16:creationId xmlns:a16="http://schemas.microsoft.com/office/drawing/2014/main" id="{F3691811-9622-EA45-98B1-6C153ED3E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914400"/>
            <a:ext cx="2806700" cy="3720290"/>
          </a:xfrm>
          <a:prstGeom prst="rect">
            <a:avLst/>
          </a:prstGeom>
        </p:spPr>
      </p:pic>
      <p:pic>
        <p:nvPicPr>
          <p:cNvPr id="6" name="Picture 5">
            <a:extLst>
              <a:ext uri="{FF2B5EF4-FFF2-40B4-BE49-F238E27FC236}">
                <a16:creationId xmlns:a16="http://schemas.microsoft.com/office/drawing/2014/main" id="{C4C5E53C-2B54-8741-BBC3-A7E0B0024473}"/>
              </a:ext>
            </a:extLst>
          </p:cNvPr>
          <p:cNvPicPr>
            <a:picLocks noChangeAspect="1"/>
          </p:cNvPicPr>
          <p:nvPr/>
        </p:nvPicPr>
        <p:blipFill>
          <a:blip r:embed="rId5"/>
          <a:stretch>
            <a:fillRect/>
          </a:stretch>
        </p:blipFill>
        <p:spPr>
          <a:xfrm>
            <a:off x="1905000" y="1828800"/>
            <a:ext cx="2819400" cy="3767517"/>
          </a:xfrm>
          <a:prstGeom prst="rect">
            <a:avLst/>
          </a:prstGeom>
        </p:spPr>
      </p:pic>
      <p:pic>
        <p:nvPicPr>
          <p:cNvPr id="9" name="Picture 8">
            <a:extLst>
              <a:ext uri="{FF2B5EF4-FFF2-40B4-BE49-F238E27FC236}">
                <a16:creationId xmlns:a16="http://schemas.microsoft.com/office/drawing/2014/main" id="{7DA03189-51A3-1040-AAC1-03CBCC147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870201"/>
            <a:ext cx="2590800" cy="3454399"/>
          </a:xfrm>
          <a:prstGeom prst="rect">
            <a:avLst/>
          </a:prstGeom>
        </p:spPr>
      </p:pic>
      <p:pic>
        <p:nvPicPr>
          <p:cNvPr id="11" name="Picture 10">
            <a:extLst>
              <a:ext uri="{FF2B5EF4-FFF2-40B4-BE49-F238E27FC236}">
                <a16:creationId xmlns:a16="http://schemas.microsoft.com/office/drawing/2014/main" id="{9E81FF6C-0100-4C4A-B6F6-9D143F7E8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3567881"/>
            <a:ext cx="2514600" cy="3366319"/>
          </a:xfrm>
          <a:prstGeom prst="rect">
            <a:avLst/>
          </a:prstGeom>
        </p:spPr>
      </p:pic>
      <p:sp>
        <p:nvSpPr>
          <p:cNvPr id="2" name="Slide Number Placeholder 1">
            <a:extLst>
              <a:ext uri="{FF2B5EF4-FFF2-40B4-BE49-F238E27FC236}">
                <a16:creationId xmlns:a16="http://schemas.microsoft.com/office/drawing/2014/main" id="{97B27BB3-6DAC-1448-BE97-47969E82EE5A}"/>
              </a:ext>
            </a:extLst>
          </p:cNvPr>
          <p:cNvSpPr>
            <a:spLocks noGrp="1"/>
          </p:cNvSpPr>
          <p:nvPr>
            <p:ph type="sldNum" sz="quarter" idx="12"/>
          </p:nvPr>
        </p:nvSpPr>
        <p:spPr/>
        <p:txBody>
          <a:bodyPr/>
          <a:lstStyle/>
          <a:p>
            <a:pPr>
              <a:defRPr/>
            </a:pPr>
            <a:fld id="{F188C437-0A12-3E4A-B959-FB613AA65816}" type="slidenum">
              <a:rPr lang="en-US" smtClean="0"/>
              <a:pPr>
                <a:defRPr/>
              </a:pPr>
              <a:t>23</a:t>
            </a:fld>
            <a:endParaRPr lang="en-US" dirty="0"/>
          </a:p>
        </p:txBody>
      </p:sp>
      <p:sp>
        <p:nvSpPr>
          <p:cNvPr id="14" name="TextBox 13"/>
          <p:cNvSpPr txBox="1"/>
          <p:nvPr/>
        </p:nvSpPr>
        <p:spPr>
          <a:xfrm>
            <a:off x="303628" y="223354"/>
            <a:ext cx="1767215" cy="1754326"/>
          </a:xfrm>
          <a:prstGeom prst="rect">
            <a:avLst/>
          </a:prstGeom>
          <a:noFill/>
        </p:spPr>
        <p:txBody>
          <a:bodyPr wrap="none" rtlCol="0">
            <a:spAutoFit/>
          </a:bodyPr>
          <a:lstStyle/>
          <a:p>
            <a:r>
              <a:rPr lang="en-US" sz="3600" dirty="0">
                <a:solidFill>
                  <a:srgbClr val="FFFFFF"/>
                </a:solidFill>
                <a:latin typeface="+mn-lt"/>
              </a:rPr>
              <a:t>Music</a:t>
            </a:r>
          </a:p>
          <a:p>
            <a:r>
              <a:rPr lang="en-US" sz="3600" dirty="0">
                <a:solidFill>
                  <a:srgbClr val="FFFFFF"/>
                </a:solidFill>
                <a:latin typeface="+mn-lt"/>
              </a:rPr>
              <a:t>Material</a:t>
            </a:r>
          </a:p>
          <a:p>
            <a:r>
              <a:rPr lang="en-US" sz="3600" dirty="0">
                <a:solidFill>
                  <a:srgbClr val="FFFFFF"/>
                </a:solidFill>
                <a:latin typeface="+mn-lt"/>
              </a:rPr>
              <a:t>To Use:</a:t>
            </a:r>
          </a:p>
        </p:txBody>
      </p:sp>
      <p:pic>
        <p:nvPicPr>
          <p:cNvPr id="15" name="Picture 14" descr="band_0.gif"/>
          <p:cNvPicPr>
            <a:picLocks noChangeAspect="1"/>
          </p:cNvPicPr>
          <p:nvPr/>
        </p:nvPicPr>
        <p:blipFill>
          <a:blip r:embed="rId8"/>
          <a:stretch>
            <a:fillRect/>
          </a:stretch>
        </p:blipFill>
        <p:spPr>
          <a:xfrm>
            <a:off x="6629400" y="438150"/>
            <a:ext cx="2147888" cy="2863850"/>
          </a:xfrm>
          <a:prstGeom prst="rect">
            <a:avLst/>
          </a:prstGeom>
        </p:spPr>
      </p:pic>
      <p:sp>
        <p:nvSpPr>
          <p:cNvPr id="17" name="TextBox 16"/>
          <p:cNvSpPr txBox="1"/>
          <p:nvPr/>
        </p:nvSpPr>
        <p:spPr>
          <a:xfrm>
            <a:off x="4267200" y="3989725"/>
            <a:ext cx="4724400" cy="3477875"/>
          </a:xfrm>
          <a:prstGeom prst="rect">
            <a:avLst/>
          </a:prstGeom>
          <a:noFill/>
        </p:spPr>
        <p:txBody>
          <a:bodyPr wrap="square" rtlCol="0">
            <a:spAutoFit/>
          </a:bodyPr>
          <a:lstStyle/>
          <a:p>
            <a:pPr algn="r"/>
            <a:r>
              <a:rPr lang="en-US" sz="3600" dirty="0">
                <a:solidFill>
                  <a:srgbClr val="FFFFFF"/>
                </a:solidFill>
                <a:latin typeface="+mn-lt"/>
              </a:rPr>
              <a:t>Available for </a:t>
            </a:r>
          </a:p>
          <a:p>
            <a:pPr algn="r"/>
            <a:r>
              <a:rPr lang="en-US" sz="3600" dirty="0">
                <a:solidFill>
                  <a:srgbClr val="FFFFFF"/>
                </a:solidFill>
                <a:latin typeface="+mn-lt"/>
              </a:rPr>
              <a:t>Band or Orchestra at</a:t>
            </a:r>
          </a:p>
          <a:p>
            <a:pPr algn="r"/>
            <a:r>
              <a:rPr lang="en-US" sz="3600" dirty="0">
                <a:solidFill>
                  <a:srgbClr val="FFFFFF"/>
                </a:solidFill>
                <a:latin typeface="+mn-lt"/>
              </a:rPr>
              <a:t>Local Music Dealers </a:t>
            </a:r>
          </a:p>
          <a:p>
            <a:pPr algn="r"/>
            <a:r>
              <a:rPr lang="en-US" sz="3600" dirty="0">
                <a:solidFill>
                  <a:srgbClr val="FFFFFF"/>
                </a:solidFill>
                <a:latin typeface="+mn-lt"/>
              </a:rPr>
              <a:t>or online via</a:t>
            </a:r>
          </a:p>
          <a:p>
            <a:pPr algn="r"/>
            <a:r>
              <a:rPr lang="en-US" sz="3600" dirty="0">
                <a:solidFill>
                  <a:srgbClr val="FFFFFF"/>
                </a:solidFill>
                <a:latin typeface="+mn-lt"/>
              </a:rPr>
              <a:t>Hal Leonard</a:t>
            </a:r>
          </a:p>
          <a:p>
            <a:pPr algn="r"/>
            <a:endParaRPr lang="en-US" sz="3600" dirty="0">
              <a:solidFill>
                <a:srgbClr val="FFFFFF"/>
              </a:solidFill>
              <a:latin typeface="+mn-lt"/>
            </a:endParaRPr>
          </a:p>
        </p:txBody>
      </p:sp>
    </p:spTree>
    <p:extLst>
      <p:ext uri="{BB962C8B-B14F-4D97-AF65-F5344CB8AC3E}">
        <p14:creationId xmlns:p14="http://schemas.microsoft.com/office/powerpoint/2010/main" val="313751940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54" presetClass="entr" presetSubtype="0" accel="10000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05"/>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 calcmode="lin" valueType="num">
                                      <p:cBhvr>
                                        <p:cTn id="24" dur="1000" fill="hold"/>
                                        <p:tgtEl>
                                          <p:spTgt spid="15"/>
                                        </p:tgtEl>
                                        <p:attrNameLst>
                                          <p:attrName>ppt_x</p:attrName>
                                        </p:attrNameLst>
                                      </p:cBhvr>
                                      <p:tavLst>
                                        <p:tav tm="0">
                                          <p:val>
                                            <p:strVal val="#ppt_x-.2"/>
                                          </p:val>
                                        </p:tav>
                                        <p:tav tm="100000">
                                          <p:val>
                                            <p:strVal val="#ppt_x"/>
                                          </p:val>
                                        </p:tav>
                                      </p:tavLst>
                                    </p:anim>
                                    <p:anim calcmode="lin" valueType="num">
                                      <p:cBhvr>
                                        <p:cTn id="25" dur="1000" fill="hold"/>
                                        <p:tgtEl>
                                          <p:spTgt spid="15"/>
                                        </p:tgtEl>
                                        <p:attrNameLst>
                                          <p:attrName>ppt_y</p:attrName>
                                        </p:attrNameLst>
                                      </p:cBhvr>
                                      <p:tavLst>
                                        <p:tav tm="0">
                                          <p:val>
                                            <p:strVal val="#ppt_y"/>
                                          </p:val>
                                        </p:tav>
                                        <p:tav tm="100000">
                                          <p:val>
                                            <p:strVal val="#ppt_y"/>
                                          </p:val>
                                        </p:tav>
                                      </p:tavLst>
                                    </p:anim>
                                    <p:animEffect transition="in" filter="fade">
                                      <p:cBhvr>
                                        <p:cTn id="26" dur="1000"/>
                                        <p:tgtEl>
                                          <p:spTgt spid="15"/>
                                        </p:tgtEl>
                                      </p:cBhvr>
                                    </p:animEffect>
                                  </p:childTnLst>
                                </p:cTn>
                              </p:par>
                            </p:childTnLst>
                          </p:cTn>
                        </p:par>
                        <p:par>
                          <p:cTn id="27" fill="hold">
                            <p:stCondLst>
                              <p:cond delay="6000"/>
                            </p:stCondLst>
                            <p:childTnLst>
                              <p:par>
                                <p:cTn id="28" presetID="54" presetClass="entr" presetSubtype="0" accel="10000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05"/>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 calcmode="lin" valueType="num">
                                      <p:cBhvr>
                                        <p:cTn id="32" dur="1000" fill="hold"/>
                                        <p:tgtEl>
                                          <p:spTgt spid="17"/>
                                        </p:tgtEl>
                                        <p:attrNameLst>
                                          <p:attrName>ppt_x</p:attrName>
                                        </p:attrNameLst>
                                      </p:cBhvr>
                                      <p:tavLst>
                                        <p:tav tm="0">
                                          <p:val>
                                            <p:strVal val="#ppt_x-.2"/>
                                          </p:val>
                                        </p:tav>
                                        <p:tav tm="100000">
                                          <p:val>
                                            <p:strVal val="#ppt_x"/>
                                          </p:val>
                                        </p:tav>
                                      </p:tavLst>
                                    </p:anim>
                                    <p:anim calcmode="lin" valueType="num">
                                      <p:cBhvr>
                                        <p:cTn id="33" dur="1000" fill="hold"/>
                                        <p:tgtEl>
                                          <p:spTgt spid="17"/>
                                        </p:tgtEl>
                                        <p:attrNameLst>
                                          <p:attrName>ppt_y</p:attrName>
                                        </p:attrNameLst>
                                      </p:cBhvr>
                                      <p:tavLst>
                                        <p:tav tm="0">
                                          <p:val>
                                            <p:strVal val="#ppt_y"/>
                                          </p:val>
                                        </p:tav>
                                        <p:tav tm="100000">
                                          <p:val>
                                            <p:strVal val="#ppt_y"/>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44000" cy="1524000"/>
          </a:xfrm>
        </p:spPr>
        <p:txBody>
          <a:bodyPr>
            <a:noAutofit/>
          </a:bodyPr>
          <a:lstStyle/>
          <a:p>
            <a:pPr algn="ctr" eaLnBrk="1" hangingPunct="1"/>
            <a:r>
              <a:rPr lang="en-US" sz="3600" dirty="0">
                <a:solidFill>
                  <a:schemeClr val="bg1"/>
                </a:solidFill>
                <a:ea typeface="ＭＳ Ｐゴシック" charset="-128"/>
                <a:cs typeface="ＭＳ Ｐゴシック" charset="-128"/>
              </a:rPr>
              <a:t>Response from </a:t>
            </a:r>
            <a:r>
              <a:rPr lang="en-US" sz="3600" u="sng" dirty="0">
                <a:solidFill>
                  <a:srgbClr val="FFFF00"/>
                </a:solidFill>
                <a:ea typeface="ＭＳ Ｐゴシック" charset="-128"/>
                <a:cs typeface="ＭＳ Ｐゴシック" charset="-128"/>
              </a:rPr>
              <a:t>LIVE</a:t>
            </a:r>
            <a:r>
              <a:rPr lang="en-US" sz="3600" dirty="0">
                <a:solidFill>
                  <a:srgbClr val="FFFF00"/>
                </a:solidFill>
                <a:ea typeface="ＭＳ Ｐゴシック" charset="-128"/>
                <a:cs typeface="ＭＳ Ｐゴシック" charset="-128"/>
              </a:rPr>
              <a:t> </a:t>
            </a:r>
            <a:r>
              <a:rPr lang="en-US" sz="3600" dirty="0">
                <a:solidFill>
                  <a:schemeClr val="bg1"/>
                </a:solidFill>
                <a:ea typeface="ＭＳ Ｐゴシック" charset="-128"/>
                <a:cs typeface="ＭＳ Ｐゴシック" charset="-128"/>
              </a:rPr>
              <a:t>at the 2017 Midwest Clinic</a:t>
            </a:r>
            <a:br>
              <a:rPr lang="en-US" sz="3600" dirty="0">
                <a:solidFill>
                  <a:schemeClr val="bg1"/>
                </a:solidFill>
                <a:ea typeface="ＭＳ Ｐゴシック" charset="-128"/>
                <a:cs typeface="ＭＳ Ｐゴシック" charset="-128"/>
              </a:rPr>
            </a:br>
            <a:r>
              <a:rPr lang="en-US" sz="3600" i="1" dirty="0">
                <a:solidFill>
                  <a:srgbClr val="FFFF00"/>
                </a:solidFill>
                <a:ea typeface="ＭＳ Ｐゴシック" charset="-128"/>
                <a:cs typeface="ＭＳ Ｐゴシック" charset="-128"/>
              </a:rPr>
              <a:t>Poll Everywhere </a:t>
            </a:r>
            <a:r>
              <a:rPr lang="en-US" sz="3600" dirty="0">
                <a:solidFill>
                  <a:schemeClr val="bg1"/>
                </a:solidFill>
                <a:ea typeface="ＭＳ Ｐゴシック" charset="-128"/>
                <a:cs typeface="ＭＳ Ｐゴシック" charset="-128"/>
              </a:rPr>
              <a:t>via Smart Phone</a:t>
            </a:r>
            <a:endParaRPr lang="en-US" sz="36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24</a:t>
            </a:fld>
            <a:endParaRPr lang="en-US"/>
          </a:p>
        </p:txBody>
      </p:sp>
      <p:pic>
        <p:nvPicPr>
          <p:cNvPr id="3" name="Picture 2" descr="Word Cloud Question 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268372"/>
            <a:ext cx="8077200" cy="5510253"/>
          </a:xfrm>
          <a:prstGeom prst="rect">
            <a:avLst/>
          </a:prstGeom>
        </p:spPr>
      </p:pic>
    </p:spTree>
    <p:extLst>
      <p:ext uri="{BB962C8B-B14F-4D97-AF65-F5344CB8AC3E}">
        <p14:creationId xmlns:p14="http://schemas.microsoft.com/office/powerpoint/2010/main" val="1596032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44000" cy="1524000"/>
          </a:xfrm>
        </p:spPr>
        <p:txBody>
          <a:bodyPr>
            <a:noAutofit/>
          </a:bodyPr>
          <a:lstStyle/>
          <a:p>
            <a:pPr algn="ctr" eaLnBrk="1" hangingPunct="1"/>
            <a:r>
              <a:rPr lang="en-US" sz="3600" dirty="0">
                <a:solidFill>
                  <a:schemeClr val="bg1"/>
                </a:solidFill>
                <a:ea typeface="ＭＳ Ｐゴシック" charset="-128"/>
                <a:cs typeface="ＭＳ Ｐゴシック" charset="-128"/>
              </a:rPr>
              <a:t>Response from </a:t>
            </a:r>
            <a:r>
              <a:rPr lang="en-US" sz="3600" u="sng" dirty="0">
                <a:solidFill>
                  <a:srgbClr val="FFFF00"/>
                </a:solidFill>
                <a:ea typeface="ＭＳ Ｐゴシック" charset="-128"/>
                <a:cs typeface="ＭＳ Ｐゴシック" charset="-128"/>
              </a:rPr>
              <a:t>LIVE</a:t>
            </a:r>
            <a:r>
              <a:rPr lang="en-US" sz="3600" dirty="0">
                <a:solidFill>
                  <a:srgbClr val="FFFF00"/>
                </a:solidFill>
                <a:ea typeface="ＭＳ Ｐゴシック" charset="-128"/>
                <a:cs typeface="ＭＳ Ｐゴシック" charset="-128"/>
              </a:rPr>
              <a:t> </a:t>
            </a:r>
            <a:r>
              <a:rPr lang="en-US" sz="3600" dirty="0">
                <a:solidFill>
                  <a:schemeClr val="bg1"/>
                </a:solidFill>
                <a:ea typeface="ＭＳ Ｐゴシック" charset="-128"/>
                <a:cs typeface="ＭＳ Ｐゴシック" charset="-128"/>
              </a:rPr>
              <a:t>at the 2017 Midwest Clinic</a:t>
            </a:r>
            <a:br>
              <a:rPr lang="en-US" sz="3600" dirty="0">
                <a:solidFill>
                  <a:schemeClr val="bg1"/>
                </a:solidFill>
                <a:ea typeface="ＭＳ Ｐゴシック" charset="-128"/>
                <a:cs typeface="ＭＳ Ｐゴシック" charset="-128"/>
              </a:rPr>
            </a:br>
            <a:endParaRPr lang="en-US" sz="36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25</a:t>
            </a:fld>
            <a:endParaRPr lang="en-US"/>
          </a:p>
        </p:txBody>
      </p:sp>
      <p:pic>
        <p:nvPicPr>
          <p:cNvPr id="3" name="Picture 2" descr="Word Cloud Question 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0"/>
            <a:ext cx="8077200" cy="5510253"/>
          </a:xfrm>
          <a:prstGeom prst="rect">
            <a:avLst/>
          </a:prstGeom>
        </p:spPr>
      </p:pic>
      <p:pic>
        <p:nvPicPr>
          <p:cNvPr id="6" name="Picture 5" descr="Screen Shot 2018-01-12 at 2.54.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905000"/>
            <a:ext cx="7924800" cy="4325749"/>
          </a:xfrm>
          <a:prstGeom prst="rect">
            <a:avLst/>
          </a:prstGeom>
        </p:spPr>
      </p:pic>
    </p:spTree>
    <p:extLst>
      <p:ext uri="{BB962C8B-B14F-4D97-AF65-F5344CB8AC3E}">
        <p14:creationId xmlns:p14="http://schemas.microsoft.com/office/powerpoint/2010/main" val="38959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44000" cy="1524000"/>
          </a:xfrm>
        </p:spPr>
        <p:txBody>
          <a:bodyPr>
            <a:noAutofit/>
          </a:bodyPr>
          <a:lstStyle/>
          <a:p>
            <a:pPr algn="ctr" eaLnBrk="1" hangingPunct="1"/>
            <a:r>
              <a:rPr lang="en-US" sz="3600" dirty="0">
                <a:solidFill>
                  <a:schemeClr val="bg1"/>
                </a:solidFill>
                <a:ea typeface="ＭＳ Ｐゴシック" charset="-128"/>
                <a:cs typeface="ＭＳ Ｐゴシック" charset="-128"/>
              </a:rPr>
              <a:t>Response from </a:t>
            </a:r>
            <a:r>
              <a:rPr lang="en-US" sz="3600" u="sng" dirty="0">
                <a:solidFill>
                  <a:srgbClr val="FFFF00"/>
                </a:solidFill>
                <a:ea typeface="ＭＳ Ｐゴシック" charset="-128"/>
                <a:cs typeface="ＭＳ Ｐゴシック" charset="-128"/>
              </a:rPr>
              <a:t>LIVE</a:t>
            </a:r>
            <a:r>
              <a:rPr lang="en-US" sz="3600" dirty="0">
                <a:solidFill>
                  <a:srgbClr val="FFFF00"/>
                </a:solidFill>
                <a:ea typeface="ＭＳ Ｐゴシック" charset="-128"/>
                <a:cs typeface="ＭＳ Ｐゴシック" charset="-128"/>
              </a:rPr>
              <a:t> </a:t>
            </a:r>
            <a:r>
              <a:rPr lang="en-US" sz="3600" dirty="0">
                <a:solidFill>
                  <a:schemeClr val="bg1"/>
                </a:solidFill>
                <a:ea typeface="ＭＳ Ｐゴシック" charset="-128"/>
                <a:cs typeface="ＭＳ Ｐゴシック" charset="-128"/>
              </a:rPr>
              <a:t>at the 2017 Midwest Clinic</a:t>
            </a:r>
            <a:br>
              <a:rPr lang="en-US" sz="3600" dirty="0">
                <a:solidFill>
                  <a:schemeClr val="bg1"/>
                </a:solidFill>
                <a:ea typeface="ＭＳ Ｐゴシック" charset="-128"/>
                <a:cs typeface="ＭＳ Ｐゴシック" charset="-128"/>
              </a:rPr>
            </a:br>
            <a:endParaRPr lang="en-US" sz="36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26</a:t>
            </a:fld>
            <a:endParaRPr lang="en-US"/>
          </a:p>
        </p:txBody>
      </p:sp>
      <p:pic>
        <p:nvPicPr>
          <p:cNvPr id="3" name="Picture 2" descr="Word Cloud Question 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0"/>
            <a:ext cx="8077200" cy="5510253"/>
          </a:xfrm>
          <a:prstGeom prst="rect">
            <a:avLst/>
          </a:prstGeom>
        </p:spPr>
      </p:pic>
      <p:pic>
        <p:nvPicPr>
          <p:cNvPr id="4" name="Picture 3" descr="More likely to encourage your child RESPONSE Question on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1" y="735465"/>
            <a:ext cx="9001719" cy="6047512"/>
          </a:xfrm>
          <a:prstGeom prst="rect">
            <a:avLst/>
          </a:prstGeom>
        </p:spPr>
      </p:pic>
    </p:spTree>
    <p:extLst>
      <p:ext uri="{BB962C8B-B14F-4D97-AF65-F5344CB8AC3E}">
        <p14:creationId xmlns:p14="http://schemas.microsoft.com/office/powerpoint/2010/main" val="270421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44000" cy="1524000"/>
          </a:xfrm>
        </p:spPr>
        <p:txBody>
          <a:bodyPr>
            <a:noAutofit/>
          </a:bodyPr>
          <a:lstStyle/>
          <a:p>
            <a:pPr algn="ctr" eaLnBrk="1" hangingPunct="1"/>
            <a:r>
              <a:rPr lang="en-US" sz="3600" dirty="0">
                <a:solidFill>
                  <a:schemeClr val="bg1"/>
                </a:solidFill>
                <a:ea typeface="ＭＳ Ｐゴシック" charset="-128"/>
                <a:cs typeface="ＭＳ Ｐゴシック" charset="-128"/>
              </a:rPr>
              <a:t>Response from </a:t>
            </a:r>
            <a:r>
              <a:rPr lang="en-US" sz="3600" u="sng" dirty="0">
                <a:solidFill>
                  <a:srgbClr val="FFFF00"/>
                </a:solidFill>
                <a:ea typeface="ＭＳ Ｐゴシック" charset="-128"/>
                <a:cs typeface="ＭＳ Ｐゴシック" charset="-128"/>
              </a:rPr>
              <a:t>LIVE</a:t>
            </a:r>
            <a:r>
              <a:rPr lang="en-US" sz="3600" dirty="0">
                <a:solidFill>
                  <a:srgbClr val="FFFF00"/>
                </a:solidFill>
                <a:ea typeface="ＭＳ Ｐゴシック" charset="-128"/>
                <a:cs typeface="ＭＳ Ｐゴシック" charset="-128"/>
              </a:rPr>
              <a:t> </a:t>
            </a:r>
            <a:r>
              <a:rPr lang="en-US" sz="3600" dirty="0">
                <a:solidFill>
                  <a:schemeClr val="bg1"/>
                </a:solidFill>
                <a:ea typeface="ＭＳ Ｐゴシック" charset="-128"/>
                <a:cs typeface="ＭＳ Ｐゴシック" charset="-128"/>
              </a:rPr>
              <a:t>at the 2017 Midwest Clinic</a:t>
            </a:r>
            <a:br>
              <a:rPr lang="en-US" sz="3600" dirty="0">
                <a:solidFill>
                  <a:schemeClr val="bg1"/>
                </a:solidFill>
                <a:ea typeface="ＭＳ Ｐゴシック" charset="-128"/>
                <a:cs typeface="ＭＳ Ｐゴシック" charset="-128"/>
              </a:rPr>
            </a:br>
            <a:endParaRPr lang="en-US" sz="36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27</a:t>
            </a:fld>
            <a:endParaRPr lang="en-US"/>
          </a:p>
        </p:txBody>
      </p:sp>
      <p:pic>
        <p:nvPicPr>
          <p:cNvPr id="3" name="Picture 2" descr="Word Cloud Question 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0"/>
            <a:ext cx="8077200" cy="5510253"/>
          </a:xfrm>
          <a:prstGeom prst="rect">
            <a:avLst/>
          </a:prstGeom>
        </p:spPr>
      </p:pic>
      <p:pic>
        <p:nvPicPr>
          <p:cNvPr id="4" name="Picture 3" descr="More likely to encourage your child RESPONSE Question on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1" y="735465"/>
            <a:ext cx="9001719" cy="6047512"/>
          </a:xfrm>
          <a:prstGeom prst="rect">
            <a:avLst/>
          </a:prstGeom>
        </p:spPr>
      </p:pic>
      <p:pic>
        <p:nvPicPr>
          <p:cNvPr id="6" name="Picture 5" descr="Screen Shot 2018-01-12 at 2.51.27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41" y="1905000"/>
            <a:ext cx="8941020" cy="4267200"/>
          </a:xfrm>
          <a:prstGeom prst="rect">
            <a:avLst/>
          </a:prstGeom>
        </p:spPr>
      </p:pic>
    </p:spTree>
    <p:extLst>
      <p:ext uri="{BB962C8B-B14F-4D97-AF65-F5344CB8AC3E}">
        <p14:creationId xmlns:p14="http://schemas.microsoft.com/office/powerpoint/2010/main" val="3894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Text Box 4"/>
          <p:cNvSpPr txBox="1">
            <a:spLocks noChangeArrowheads="1"/>
          </p:cNvSpPr>
          <p:nvPr/>
        </p:nvSpPr>
        <p:spPr bwMode="auto">
          <a:xfrm>
            <a:off x="0" y="76200"/>
            <a:ext cx="91440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3600" dirty="0">
                <a:solidFill>
                  <a:srgbClr val="FFFF00"/>
                </a:solidFill>
                <a:latin typeface="+mn-lt"/>
              </a:rPr>
              <a:t>Family and Friends will be </a:t>
            </a:r>
            <a:r>
              <a:rPr lang="en-US" sz="3600" u="sng" dirty="0">
                <a:solidFill>
                  <a:srgbClr val="FFFF00"/>
                </a:solidFill>
                <a:latin typeface="+mn-lt"/>
              </a:rPr>
              <a:t>Amazed</a:t>
            </a:r>
            <a:r>
              <a:rPr lang="en-US" sz="3600" dirty="0">
                <a:solidFill>
                  <a:srgbClr val="FFFF00"/>
                </a:solidFill>
                <a:latin typeface="+mn-lt"/>
              </a:rPr>
              <a:t>! </a:t>
            </a:r>
          </a:p>
        </p:txBody>
      </p:sp>
      <p:pic>
        <p:nvPicPr>
          <p:cNvPr id="72709" name="Picture 8" descr="Picture 4"/>
          <p:cNvPicPr>
            <a:picLocks noChangeAspect="1" noChangeArrowheads="1"/>
          </p:cNvPicPr>
          <p:nvPr/>
        </p:nvPicPr>
        <p:blipFill>
          <a:blip r:embed="rId3"/>
          <a:srcRect/>
          <a:stretch>
            <a:fillRect/>
          </a:stretch>
        </p:blipFill>
        <p:spPr bwMode="auto">
          <a:xfrm>
            <a:off x="685800" y="965200"/>
            <a:ext cx="7696200" cy="4216400"/>
          </a:xfrm>
          <a:prstGeom prst="rect">
            <a:avLst/>
          </a:prstGeom>
          <a:ln>
            <a:noFill/>
          </a:ln>
          <a:effectLst>
            <a:reflection stA="50000" endPos="75000" dist="12700" dir="5400000" sy="-100000" algn="bl" rotWithShape="0"/>
            <a:softEdge rad="112500"/>
          </a:effectLst>
        </p:spPr>
      </p:pic>
      <p:sp>
        <p:nvSpPr>
          <p:cNvPr id="2" name="Slide Number Placeholder 1"/>
          <p:cNvSpPr>
            <a:spLocks noGrp="1"/>
          </p:cNvSpPr>
          <p:nvPr>
            <p:ph type="sldNum" sz="quarter" idx="12"/>
          </p:nvPr>
        </p:nvSpPr>
        <p:spPr/>
        <p:txBody>
          <a:bodyPr/>
          <a:lstStyle/>
          <a:p>
            <a:pPr>
              <a:defRPr/>
            </a:pPr>
            <a:fld id="{92FBA6AC-771E-6B4B-A2B5-C6E1E0B15702}"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16772"/>
                                        </p:tgtEl>
                                        <p:attrNameLst>
                                          <p:attrName>style.visibility</p:attrName>
                                        </p:attrNameLst>
                                      </p:cBhvr>
                                      <p:to>
                                        <p:strVal val="visible"/>
                                      </p:to>
                                    </p:set>
                                    <p:anim calcmode="lin" valueType="num">
                                      <p:cBhvr>
                                        <p:cTn id="7" dur="500" fill="hold"/>
                                        <p:tgtEl>
                                          <p:spTgt spid="416772"/>
                                        </p:tgtEl>
                                        <p:attrNameLst>
                                          <p:attrName>ppt_w</p:attrName>
                                        </p:attrNameLst>
                                      </p:cBhvr>
                                      <p:tavLst>
                                        <p:tav tm="0">
                                          <p:val>
                                            <p:strVal val="#ppt_w*0.70"/>
                                          </p:val>
                                        </p:tav>
                                        <p:tav tm="100000">
                                          <p:val>
                                            <p:strVal val="#ppt_w"/>
                                          </p:val>
                                        </p:tav>
                                      </p:tavLst>
                                    </p:anim>
                                    <p:anim calcmode="lin" valueType="num">
                                      <p:cBhvr>
                                        <p:cTn id="8" dur="500" fill="hold"/>
                                        <p:tgtEl>
                                          <p:spTgt spid="416772"/>
                                        </p:tgtEl>
                                        <p:attrNameLst>
                                          <p:attrName>ppt_h</p:attrName>
                                        </p:attrNameLst>
                                      </p:cBhvr>
                                      <p:tavLst>
                                        <p:tav tm="0">
                                          <p:val>
                                            <p:strVal val="#ppt_h"/>
                                          </p:val>
                                        </p:tav>
                                        <p:tav tm="100000">
                                          <p:val>
                                            <p:strVal val="#ppt_h"/>
                                          </p:val>
                                        </p:tav>
                                      </p:tavLst>
                                    </p:anim>
                                    <p:animEffect transition="in" filter="fade">
                                      <p:cBhvr>
                                        <p:cTn id="9" dur="500"/>
                                        <p:tgtEl>
                                          <p:spTgt spid="416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310662" y="-76200"/>
            <a:ext cx="8047892" cy="1524000"/>
          </a:xfrm>
        </p:spPr>
        <p:txBody>
          <a:bodyPr>
            <a:noAutofit/>
          </a:bodyPr>
          <a:lstStyle/>
          <a:p>
            <a:pPr algn="l"/>
            <a:r>
              <a:rPr lang="en-US" sz="3200" dirty="0">
                <a:solidFill>
                  <a:srgbClr val="FFFF00"/>
                </a:solidFill>
                <a:ea typeface="ＭＳ Ｐゴシック" charset="-128"/>
                <a:cs typeface="ＭＳ Ｐゴシック" charset="-128"/>
              </a:rPr>
              <a:t>Response </a:t>
            </a:r>
            <a:r>
              <a:rPr lang="en-US" sz="3200" dirty="0">
                <a:solidFill>
                  <a:schemeClr val="bg1"/>
                </a:solidFill>
                <a:ea typeface="ＭＳ Ｐゴシック" charset="-128"/>
                <a:cs typeface="ＭＳ Ｐゴシック" charset="-128"/>
              </a:rPr>
              <a:t>from Mario Moody, Director</a:t>
            </a:r>
            <a:br>
              <a:rPr lang="en-US" sz="3600" dirty="0">
                <a:solidFill>
                  <a:schemeClr val="bg1"/>
                </a:solidFill>
                <a:ea typeface="ＭＳ Ｐゴシック" charset="-128"/>
                <a:cs typeface="ＭＳ Ｐゴシック" charset="-128"/>
              </a:rPr>
            </a:br>
            <a:endParaRPr lang="en-US" sz="32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29</a:t>
            </a:fld>
            <a:endParaRPr lang="en-US"/>
          </a:p>
        </p:txBody>
      </p:sp>
      <p:pic>
        <p:nvPicPr>
          <p:cNvPr id="12" name="Picture 11">
            <a:extLst>
              <a:ext uri="{FF2B5EF4-FFF2-40B4-BE49-F238E27FC236}">
                <a16:creationId xmlns:a16="http://schemas.microsoft.com/office/drawing/2014/main" id="{D412215F-5F8E-294A-AA35-5B16E9592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88727" y="1602812"/>
            <a:ext cx="3200398" cy="2128374"/>
          </a:xfrm>
          <a:prstGeom prst="rect">
            <a:avLst/>
          </a:prstGeom>
          <a:effectLst>
            <a:softEdge rad="101600"/>
          </a:effectLst>
        </p:spPr>
      </p:pic>
      <p:pic>
        <p:nvPicPr>
          <p:cNvPr id="14" name="Picture 13">
            <a:extLst>
              <a:ext uri="{FF2B5EF4-FFF2-40B4-BE49-F238E27FC236}">
                <a16:creationId xmlns:a16="http://schemas.microsoft.com/office/drawing/2014/main" id="{66782A55-7B9E-1E41-A6A9-6DDA94282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89309" y="1940292"/>
            <a:ext cx="2940548" cy="1955565"/>
          </a:xfrm>
          <a:prstGeom prst="rect">
            <a:avLst/>
          </a:prstGeom>
          <a:effectLst>
            <a:softEdge rad="101600"/>
          </a:effectLst>
        </p:spPr>
      </p:pic>
      <p:pic>
        <p:nvPicPr>
          <p:cNvPr id="16" name="Picture 15">
            <a:extLst>
              <a:ext uri="{FF2B5EF4-FFF2-40B4-BE49-F238E27FC236}">
                <a16:creationId xmlns:a16="http://schemas.microsoft.com/office/drawing/2014/main" id="{9716C819-7F2C-654A-A775-A24575153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473591"/>
            <a:ext cx="2931629" cy="4406900"/>
          </a:xfrm>
          <a:prstGeom prst="rect">
            <a:avLst/>
          </a:prstGeom>
          <a:effectLst>
            <a:softEdge rad="101600"/>
          </a:effectLst>
        </p:spPr>
      </p:pic>
      <p:pic>
        <p:nvPicPr>
          <p:cNvPr id="18" name="Picture 17">
            <a:extLst>
              <a:ext uri="{FF2B5EF4-FFF2-40B4-BE49-F238E27FC236}">
                <a16:creationId xmlns:a16="http://schemas.microsoft.com/office/drawing/2014/main" id="{A5B58925-55A0-C94A-814A-677999F75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3393559"/>
            <a:ext cx="3399692" cy="3083441"/>
          </a:xfrm>
          <a:prstGeom prst="rect">
            <a:avLst/>
          </a:prstGeom>
          <a:effectLst>
            <a:softEdge rad="101600"/>
          </a:effectLst>
        </p:spPr>
      </p:pic>
    </p:spTree>
    <p:extLst>
      <p:ext uri="{BB962C8B-B14F-4D97-AF65-F5344CB8AC3E}">
        <p14:creationId xmlns:p14="http://schemas.microsoft.com/office/powerpoint/2010/main" val="205994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18871"/>
            <a:ext cx="9144000" cy="1200329"/>
          </a:xfrm>
          <a:prstGeom prst="rect">
            <a:avLst/>
          </a:prstGeom>
          <a:noFill/>
        </p:spPr>
        <p:txBody>
          <a:bodyPr wrap="square" rtlCol="0">
            <a:spAutoFit/>
          </a:bodyPr>
          <a:lstStyle/>
          <a:p>
            <a:pPr algn="ctr"/>
            <a:r>
              <a:rPr lang="en-US" sz="3600" i="1" dirty="0">
                <a:solidFill>
                  <a:srgbClr val="CCFF66"/>
                </a:solidFill>
                <a:latin typeface="+mn-lt"/>
                <a:ea typeface="ＭＳ Ｐゴシック" charset="-128"/>
                <a:cs typeface="ＭＳ Ｐゴシック" charset="-128"/>
              </a:rPr>
              <a:t>Keep “</a:t>
            </a:r>
            <a:r>
              <a:rPr lang="en-US" sz="3600" i="1" u="sng" dirty="0">
                <a:solidFill>
                  <a:srgbClr val="CCFF66"/>
                </a:solidFill>
                <a:latin typeface="+mn-lt"/>
                <a:ea typeface="ＭＳ Ｐゴシック" charset="-128"/>
                <a:cs typeface="ＭＳ Ｐゴシック" charset="-128"/>
              </a:rPr>
              <a:t>S</a:t>
            </a:r>
            <a:r>
              <a:rPr lang="en-US" sz="3600" i="1" dirty="0">
                <a:solidFill>
                  <a:srgbClr val="CCFF66"/>
                </a:solidFill>
                <a:latin typeface="+mn-lt"/>
                <a:ea typeface="ＭＳ Ｐゴシック" charset="-128"/>
                <a:cs typeface="ＭＳ Ｐゴシック" charset="-128"/>
              </a:rPr>
              <a:t>uccess” in Mind</a:t>
            </a:r>
          </a:p>
          <a:p>
            <a:pPr algn="ctr"/>
            <a:r>
              <a:rPr lang="en-US" sz="3600" i="1" dirty="0">
                <a:solidFill>
                  <a:srgbClr val="CCFF66"/>
                </a:solidFill>
                <a:latin typeface="+mn-lt"/>
                <a:ea typeface="ＭＳ Ｐゴシック" charset="-128"/>
                <a:cs typeface="ＭＳ Ｐゴシック" charset="-128"/>
              </a:rPr>
              <a:t>“Success is a Journey, </a:t>
            </a:r>
            <a:r>
              <a:rPr lang="en-US" sz="3600" i="1" u="sng" dirty="0">
                <a:solidFill>
                  <a:srgbClr val="CCFF66"/>
                </a:solidFill>
                <a:latin typeface="+mn-lt"/>
                <a:ea typeface="ＭＳ Ｐゴシック" charset="-128"/>
                <a:cs typeface="ＭＳ Ｐゴシック" charset="-128"/>
              </a:rPr>
              <a:t>NO</a:t>
            </a:r>
            <a:r>
              <a:rPr lang="en-US" sz="3600" i="1" dirty="0">
                <a:solidFill>
                  <a:srgbClr val="CCFF66"/>
                </a:solidFill>
                <a:latin typeface="+mn-lt"/>
                <a:ea typeface="ＭＳ Ｐゴシック" charset="-128"/>
                <a:cs typeface="ＭＳ Ｐゴシック" charset="-128"/>
              </a:rPr>
              <a:t>T a Destination”</a:t>
            </a:r>
            <a:endParaRPr lang="en-US" sz="3600" i="1" dirty="0">
              <a:solidFill>
                <a:srgbClr val="CCFF66"/>
              </a:solidFill>
              <a:latin typeface="+mn-lt"/>
            </a:endParaRPr>
          </a:p>
        </p:txBody>
      </p:sp>
      <p:pic>
        <p:nvPicPr>
          <p:cNvPr id="6" name="Picture 5" descr="director picture"/>
          <p:cNvPicPr>
            <a:picLocks noGrp="1" noChangeAspect="1" noChangeArrowheads="1"/>
          </p:cNvPicPr>
          <p:nvPr/>
        </p:nvPicPr>
        <p:blipFill>
          <a:blip r:embed="rId5"/>
          <a:srcRect l="-2753" r="-2753"/>
          <a:stretch>
            <a:fillRect/>
          </a:stretch>
        </p:blipFill>
        <p:spPr>
          <a:xfrm>
            <a:off x="685800" y="1620838"/>
            <a:ext cx="3485714" cy="3713162"/>
          </a:xfrm>
          <a:prstGeom prst="rect">
            <a:avLst/>
          </a:prstGeom>
          <a:ln>
            <a:noFill/>
          </a:ln>
          <a:effectLst>
            <a:reflection stA="50000" endPos="75000" dist="12700" dir="5400000" sy="-100000" algn="bl" rotWithShape="0"/>
            <a:softEdge rad="112500"/>
          </a:effectLst>
        </p:spPr>
      </p:pic>
      <p:sp>
        <p:nvSpPr>
          <p:cNvPr id="5" name="TextBox 4"/>
          <p:cNvSpPr txBox="1"/>
          <p:nvPr/>
        </p:nvSpPr>
        <p:spPr>
          <a:xfrm>
            <a:off x="4343400" y="1752600"/>
            <a:ext cx="4419600" cy="1200329"/>
          </a:xfrm>
          <a:prstGeom prst="rect">
            <a:avLst/>
          </a:prstGeom>
          <a:noFill/>
        </p:spPr>
        <p:txBody>
          <a:bodyPr wrap="square" rtlCol="0">
            <a:spAutoFit/>
          </a:bodyPr>
          <a:lstStyle/>
          <a:p>
            <a:r>
              <a:rPr lang="en-US" sz="3600" u="sng" dirty="0">
                <a:solidFill>
                  <a:schemeClr val="bg1"/>
                </a:solidFill>
                <a:latin typeface="+mn-lt"/>
              </a:rPr>
              <a:t>Beginners</a:t>
            </a:r>
            <a:r>
              <a:rPr lang="en-US" sz="3600" dirty="0">
                <a:solidFill>
                  <a:schemeClr val="bg1"/>
                </a:solidFill>
                <a:latin typeface="+mn-lt"/>
              </a:rPr>
              <a:t> want to be </a:t>
            </a:r>
            <a:r>
              <a:rPr lang="en-US" sz="3600" dirty="0">
                <a:solidFill>
                  <a:srgbClr val="CCFF66"/>
                </a:solidFill>
                <a:latin typeface="+mn-lt"/>
              </a:rPr>
              <a:t>successful</a:t>
            </a:r>
            <a:r>
              <a:rPr lang="en-US" sz="3600" dirty="0">
                <a:solidFill>
                  <a:schemeClr val="bg1"/>
                </a:solidFill>
                <a:latin typeface="+mn-lt"/>
              </a:rPr>
              <a:t>.</a:t>
            </a:r>
          </a:p>
        </p:txBody>
      </p:sp>
      <p:sp>
        <p:nvSpPr>
          <p:cNvPr id="8" name="TextBox 7"/>
          <p:cNvSpPr txBox="1"/>
          <p:nvPr/>
        </p:nvSpPr>
        <p:spPr>
          <a:xfrm>
            <a:off x="4343400" y="3124200"/>
            <a:ext cx="4114800" cy="1200329"/>
          </a:xfrm>
          <a:prstGeom prst="rect">
            <a:avLst/>
          </a:prstGeom>
          <a:noFill/>
        </p:spPr>
        <p:txBody>
          <a:bodyPr wrap="square" rtlCol="0">
            <a:spAutoFit/>
          </a:bodyPr>
          <a:lstStyle/>
          <a:p>
            <a:r>
              <a:rPr lang="en-US" sz="3600" u="sng" dirty="0">
                <a:solidFill>
                  <a:schemeClr val="bg1"/>
                </a:solidFill>
                <a:latin typeface="+mn-lt"/>
              </a:rPr>
              <a:t>Parents</a:t>
            </a:r>
            <a:r>
              <a:rPr lang="en-US" sz="3600" dirty="0">
                <a:solidFill>
                  <a:schemeClr val="bg1"/>
                </a:solidFill>
                <a:latin typeface="+mn-lt"/>
              </a:rPr>
              <a:t> want their kids to be </a:t>
            </a:r>
            <a:r>
              <a:rPr lang="en-US" sz="3600" dirty="0">
                <a:solidFill>
                  <a:srgbClr val="CCFF66"/>
                </a:solidFill>
                <a:latin typeface="+mn-lt"/>
              </a:rPr>
              <a:t>successful</a:t>
            </a:r>
            <a:r>
              <a:rPr lang="en-US" sz="3600" dirty="0">
                <a:solidFill>
                  <a:schemeClr val="bg1"/>
                </a:solidFill>
                <a:latin typeface="+mn-lt"/>
              </a:rPr>
              <a:t>.</a:t>
            </a:r>
          </a:p>
        </p:txBody>
      </p:sp>
      <p:sp>
        <p:nvSpPr>
          <p:cNvPr id="9" name="TextBox 8"/>
          <p:cNvSpPr txBox="1"/>
          <p:nvPr/>
        </p:nvSpPr>
        <p:spPr>
          <a:xfrm>
            <a:off x="4343400" y="4514671"/>
            <a:ext cx="4114800" cy="1200329"/>
          </a:xfrm>
          <a:prstGeom prst="rect">
            <a:avLst/>
          </a:prstGeom>
          <a:noFill/>
        </p:spPr>
        <p:txBody>
          <a:bodyPr wrap="square" rtlCol="0">
            <a:spAutoFit/>
          </a:bodyPr>
          <a:lstStyle/>
          <a:p>
            <a:r>
              <a:rPr lang="en-US" sz="3600" u="sng" dirty="0">
                <a:solidFill>
                  <a:schemeClr val="bg1"/>
                </a:solidFill>
                <a:latin typeface="+mn-lt"/>
              </a:rPr>
              <a:t>You</a:t>
            </a:r>
            <a:r>
              <a:rPr lang="en-US" sz="3600" dirty="0">
                <a:solidFill>
                  <a:schemeClr val="bg1"/>
                </a:solidFill>
                <a:latin typeface="+mn-lt"/>
              </a:rPr>
              <a:t> want your kids to be </a:t>
            </a:r>
            <a:r>
              <a:rPr lang="en-US" sz="3600" dirty="0">
                <a:solidFill>
                  <a:srgbClr val="CCFF66"/>
                </a:solidFill>
                <a:latin typeface="+mn-lt"/>
              </a:rPr>
              <a:t>successful</a:t>
            </a:r>
            <a:r>
              <a:rPr lang="en-US" sz="3600" dirty="0">
                <a:solidFill>
                  <a:schemeClr val="bg1"/>
                </a:solidFill>
                <a:latin typeface="+mn-lt"/>
              </a:rPr>
              <a:t>.</a:t>
            </a:r>
          </a:p>
        </p:txBody>
      </p:sp>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3</a:t>
            </a:fld>
            <a:endParaRPr lang="en-US"/>
          </a:p>
        </p:txBody>
      </p:sp>
      <p:sp>
        <p:nvSpPr>
          <p:cNvPr id="10" name="TextBox 9"/>
          <p:cNvSpPr txBox="1"/>
          <p:nvPr/>
        </p:nvSpPr>
        <p:spPr>
          <a:xfrm>
            <a:off x="6781800" y="1143000"/>
            <a:ext cx="1828800" cy="461665"/>
          </a:xfrm>
          <a:prstGeom prst="rect">
            <a:avLst/>
          </a:prstGeom>
          <a:noFill/>
        </p:spPr>
        <p:txBody>
          <a:bodyPr wrap="square" rtlCol="0">
            <a:spAutoFit/>
          </a:bodyPr>
          <a:lstStyle/>
          <a:p>
            <a:r>
              <a:rPr lang="en-US" sz="2400" dirty="0">
                <a:solidFill>
                  <a:srgbClr val="FFFFFF"/>
                </a:solidFill>
                <a:latin typeface="+mn-lt"/>
              </a:rPr>
              <a:t>Arthur Ashe</a:t>
            </a:r>
          </a:p>
        </p:txBody>
      </p:sp>
    </p:spTree>
    <p:extLst>
      <p:ext uri="{BB962C8B-B14F-4D97-AF65-F5344CB8AC3E}">
        <p14:creationId xmlns:p14="http://schemas.microsoft.com/office/powerpoint/2010/main" val="18628173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310662" y="-76200"/>
            <a:ext cx="8047892" cy="1524000"/>
          </a:xfrm>
        </p:spPr>
        <p:txBody>
          <a:bodyPr>
            <a:noAutofit/>
          </a:bodyPr>
          <a:lstStyle/>
          <a:p>
            <a:pPr algn="l"/>
            <a:r>
              <a:rPr lang="en-US" sz="3200" dirty="0">
                <a:solidFill>
                  <a:srgbClr val="FFFF00"/>
                </a:solidFill>
                <a:ea typeface="ＭＳ Ｐゴシック" charset="-128"/>
                <a:cs typeface="ＭＳ Ｐゴシック" charset="-128"/>
              </a:rPr>
              <a:t>Response </a:t>
            </a:r>
            <a:r>
              <a:rPr lang="en-US" sz="3200" dirty="0">
                <a:solidFill>
                  <a:schemeClr val="bg1"/>
                </a:solidFill>
                <a:ea typeface="ＭＳ Ｐゴシック" charset="-128"/>
                <a:cs typeface="ＭＳ Ｐゴシック" charset="-128"/>
              </a:rPr>
              <a:t>from Mario Moody, Director</a:t>
            </a:r>
            <a:br>
              <a:rPr lang="en-US" sz="3600" dirty="0">
                <a:solidFill>
                  <a:schemeClr val="bg1"/>
                </a:solidFill>
                <a:ea typeface="ＭＳ Ｐゴシック" charset="-128"/>
                <a:cs typeface="ＭＳ Ｐゴシック" charset="-128"/>
              </a:rPr>
            </a:br>
            <a:endParaRPr lang="en-US" sz="32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30</a:t>
            </a:fld>
            <a:endParaRPr lang="en-US"/>
          </a:p>
        </p:txBody>
      </p:sp>
      <p:pic>
        <p:nvPicPr>
          <p:cNvPr id="12" name="Picture 11">
            <a:extLst>
              <a:ext uri="{FF2B5EF4-FFF2-40B4-BE49-F238E27FC236}">
                <a16:creationId xmlns:a16="http://schemas.microsoft.com/office/drawing/2014/main" id="{D412215F-5F8E-294A-AA35-5B16E9592B4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16200000">
            <a:off x="3188727" y="1602812"/>
            <a:ext cx="3200398" cy="2128374"/>
          </a:xfrm>
          <a:prstGeom prst="rect">
            <a:avLst/>
          </a:prstGeom>
          <a:effectLst>
            <a:softEdge rad="101600"/>
          </a:effectLst>
        </p:spPr>
      </p:pic>
      <p:pic>
        <p:nvPicPr>
          <p:cNvPr id="14" name="Picture 13">
            <a:extLst>
              <a:ext uri="{FF2B5EF4-FFF2-40B4-BE49-F238E27FC236}">
                <a16:creationId xmlns:a16="http://schemas.microsoft.com/office/drawing/2014/main" id="{66782A55-7B9E-1E41-A6A9-6DDA94282C75}"/>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6200000">
            <a:off x="6289309" y="1940292"/>
            <a:ext cx="2940548" cy="1955565"/>
          </a:xfrm>
          <a:prstGeom prst="rect">
            <a:avLst/>
          </a:prstGeom>
          <a:effectLst>
            <a:softEdge rad="101600"/>
          </a:effectLst>
        </p:spPr>
      </p:pic>
      <p:pic>
        <p:nvPicPr>
          <p:cNvPr id="16" name="Picture 15">
            <a:extLst>
              <a:ext uri="{FF2B5EF4-FFF2-40B4-BE49-F238E27FC236}">
                <a16:creationId xmlns:a16="http://schemas.microsoft.com/office/drawing/2014/main" id="{9716C819-7F2C-654A-A775-A24575153CD3}"/>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10662" y="1493248"/>
            <a:ext cx="2931629" cy="4406900"/>
          </a:xfrm>
          <a:prstGeom prst="rect">
            <a:avLst/>
          </a:prstGeom>
          <a:effectLst>
            <a:softEdge rad="101600"/>
          </a:effectLst>
        </p:spPr>
      </p:pic>
      <p:pic>
        <p:nvPicPr>
          <p:cNvPr id="18" name="Picture 17">
            <a:extLst>
              <a:ext uri="{FF2B5EF4-FFF2-40B4-BE49-F238E27FC236}">
                <a16:creationId xmlns:a16="http://schemas.microsoft.com/office/drawing/2014/main" id="{A5B58925-55A0-C94A-814A-677999F755D6}"/>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4648200" y="3393559"/>
            <a:ext cx="3399692" cy="3083441"/>
          </a:xfrm>
          <a:prstGeom prst="rect">
            <a:avLst/>
          </a:prstGeom>
          <a:effectLst>
            <a:softEdge rad="101600"/>
          </a:effectLst>
        </p:spPr>
      </p:pic>
      <p:sp>
        <p:nvSpPr>
          <p:cNvPr id="3" name="TextBox 2">
            <a:extLst>
              <a:ext uri="{FF2B5EF4-FFF2-40B4-BE49-F238E27FC236}">
                <a16:creationId xmlns:a16="http://schemas.microsoft.com/office/drawing/2014/main" id="{3E236889-7042-414F-955C-079704E091F5}"/>
              </a:ext>
            </a:extLst>
          </p:cNvPr>
          <p:cNvSpPr txBox="1"/>
          <p:nvPr/>
        </p:nvSpPr>
        <p:spPr>
          <a:xfrm>
            <a:off x="1322363" y="1237957"/>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5C82A35B-36C8-C04B-8C4C-6E8FCB9CA262}"/>
              </a:ext>
            </a:extLst>
          </p:cNvPr>
          <p:cNvSpPr txBox="1"/>
          <p:nvPr/>
        </p:nvSpPr>
        <p:spPr>
          <a:xfrm>
            <a:off x="336453" y="939760"/>
            <a:ext cx="8203966" cy="5509200"/>
          </a:xfrm>
          <a:prstGeom prst="rect">
            <a:avLst/>
          </a:prstGeom>
          <a:noFill/>
        </p:spPr>
        <p:txBody>
          <a:bodyPr wrap="square" rtlCol="0">
            <a:spAutoFit/>
          </a:bodyPr>
          <a:lstStyle/>
          <a:p>
            <a:r>
              <a:rPr lang="en-US" sz="3200" i="1" dirty="0">
                <a:solidFill>
                  <a:srgbClr val="FFFF00"/>
                </a:solidFill>
                <a:latin typeface="+mn-lt"/>
              </a:rPr>
              <a:t>The experience of having our 1st year students perform after only playing for 8 weeks has had a profound impact not only on their confidence and expectations for themselves moving forward, it has challenged me to continually grow by making myself vulnerable and aware of what it feels like to "become a beginner."  I can relate better to any feelings of apprehension they may feel, and our rehearsals are more effective when my students can feel  that </a:t>
            </a:r>
            <a:r>
              <a:rPr lang="en-US" sz="3200" i="1" u="sng" dirty="0">
                <a:solidFill>
                  <a:srgbClr val="FFFF00"/>
                </a:solidFill>
                <a:latin typeface="+mn-lt"/>
              </a:rPr>
              <a:t>every </a:t>
            </a:r>
            <a:r>
              <a:rPr lang="en-US" sz="3200" i="1" dirty="0">
                <a:solidFill>
                  <a:srgbClr val="FFFF00"/>
                </a:solidFill>
                <a:latin typeface="+mn-lt"/>
              </a:rPr>
              <a:t>practice counts.</a:t>
            </a:r>
            <a:endParaRPr lang="en-US" sz="3200" dirty="0">
              <a:latin typeface="+mn-lt"/>
            </a:endParaRPr>
          </a:p>
        </p:txBody>
      </p:sp>
    </p:spTree>
    <p:extLst>
      <p:ext uri="{BB962C8B-B14F-4D97-AF65-F5344CB8AC3E}">
        <p14:creationId xmlns:p14="http://schemas.microsoft.com/office/powerpoint/2010/main" val="648657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304800" y="152400"/>
            <a:ext cx="8047892" cy="1524000"/>
          </a:xfrm>
        </p:spPr>
        <p:txBody>
          <a:bodyPr>
            <a:noAutofit/>
          </a:bodyPr>
          <a:lstStyle/>
          <a:p>
            <a:r>
              <a:rPr lang="en-US" sz="5400" dirty="0">
                <a:solidFill>
                  <a:srgbClr val="FFFF00"/>
                </a:solidFill>
                <a:ea typeface="ＭＳ Ｐゴシック" charset="-128"/>
                <a:cs typeface="ＭＳ Ｐゴシック" charset="-128"/>
              </a:rPr>
              <a:t>It’s all </a:t>
            </a:r>
            <a:r>
              <a:rPr lang="en-US" sz="5400" u="sng" dirty="0">
                <a:solidFill>
                  <a:srgbClr val="FFFF00"/>
                </a:solidFill>
                <a:ea typeface="ＭＳ Ｐゴシック" charset="-128"/>
                <a:cs typeface="ＭＳ Ｐゴシック" charset="-128"/>
              </a:rPr>
              <a:t>FREE </a:t>
            </a:r>
            <a:r>
              <a:rPr lang="en-US" sz="5400" dirty="0">
                <a:solidFill>
                  <a:srgbClr val="FFFF00"/>
                </a:solidFill>
                <a:ea typeface="ＭＳ Ｐゴシック" charset="-128"/>
                <a:cs typeface="ＭＳ Ｐゴシック" charset="-128"/>
              </a:rPr>
              <a:t>to Download!</a:t>
            </a:r>
            <a:endParaRPr lang="en-US" sz="5400" dirty="0">
              <a:solidFill>
                <a:srgbClr val="FF0000"/>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31</a:t>
            </a:fld>
            <a:endParaRPr lang="en-US"/>
          </a:p>
        </p:txBody>
      </p:sp>
      <p:pic>
        <p:nvPicPr>
          <p:cNvPr id="12" name="Picture 11">
            <a:extLst>
              <a:ext uri="{FF2B5EF4-FFF2-40B4-BE49-F238E27FC236}">
                <a16:creationId xmlns:a16="http://schemas.microsoft.com/office/drawing/2014/main" id="{D412215F-5F8E-294A-AA35-5B16E9592B4F}"/>
              </a:ext>
            </a:extLst>
          </p:cNvPr>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rot="16200000">
            <a:off x="3188727" y="1602812"/>
            <a:ext cx="3200398" cy="2128374"/>
          </a:xfrm>
          <a:prstGeom prst="rect">
            <a:avLst/>
          </a:prstGeom>
          <a:effectLst>
            <a:softEdge rad="101600"/>
          </a:effectLst>
        </p:spPr>
      </p:pic>
      <p:pic>
        <p:nvPicPr>
          <p:cNvPr id="14" name="Picture 13">
            <a:extLst>
              <a:ext uri="{FF2B5EF4-FFF2-40B4-BE49-F238E27FC236}">
                <a16:creationId xmlns:a16="http://schemas.microsoft.com/office/drawing/2014/main" id="{66782A55-7B9E-1E41-A6A9-6DDA94282C75}"/>
              </a:ext>
            </a:extLst>
          </p:cNvPr>
          <p:cNvPicPr>
            <a:picLocks noChangeAspect="1"/>
          </p:cNvPicPr>
          <p:nvPr/>
        </p:nvPicPr>
        <p:blipFill>
          <a:blip r:embed="rId4">
            <a:alphaModFix amt="27000"/>
            <a:extLst>
              <a:ext uri="{28A0092B-C50C-407E-A947-70E740481C1C}">
                <a14:useLocalDpi xmlns:a14="http://schemas.microsoft.com/office/drawing/2010/main" val="0"/>
              </a:ext>
            </a:extLst>
          </a:blip>
          <a:stretch>
            <a:fillRect/>
          </a:stretch>
        </p:blipFill>
        <p:spPr>
          <a:xfrm rot="16200000">
            <a:off x="6289309" y="1940292"/>
            <a:ext cx="2940548" cy="1955565"/>
          </a:xfrm>
          <a:prstGeom prst="rect">
            <a:avLst/>
          </a:prstGeom>
          <a:effectLst>
            <a:softEdge rad="101600"/>
          </a:effectLst>
        </p:spPr>
      </p:pic>
      <p:pic>
        <p:nvPicPr>
          <p:cNvPr id="16" name="Picture 15">
            <a:extLst>
              <a:ext uri="{FF2B5EF4-FFF2-40B4-BE49-F238E27FC236}">
                <a16:creationId xmlns:a16="http://schemas.microsoft.com/office/drawing/2014/main" id="{9716C819-7F2C-654A-A775-A24575153CD3}"/>
              </a:ext>
            </a:extLst>
          </p:cNvPr>
          <p:cNvPicPr>
            <a:picLocks noChangeAspect="1"/>
          </p:cNvPicPr>
          <p:nvPr/>
        </p:nvPicPr>
        <p:blipFill>
          <a:blip r:embed="rId5">
            <a:alphaModFix amt="27000"/>
            <a:extLst>
              <a:ext uri="{28A0092B-C50C-407E-A947-70E740481C1C}">
                <a14:useLocalDpi xmlns:a14="http://schemas.microsoft.com/office/drawing/2010/main" val="0"/>
              </a:ext>
            </a:extLst>
          </a:blip>
          <a:stretch>
            <a:fillRect/>
          </a:stretch>
        </p:blipFill>
        <p:spPr>
          <a:xfrm>
            <a:off x="310662" y="1493248"/>
            <a:ext cx="2931629" cy="4406900"/>
          </a:xfrm>
          <a:prstGeom prst="rect">
            <a:avLst/>
          </a:prstGeom>
          <a:effectLst>
            <a:softEdge rad="101600"/>
          </a:effectLst>
        </p:spPr>
      </p:pic>
      <p:pic>
        <p:nvPicPr>
          <p:cNvPr id="18" name="Picture 17">
            <a:extLst>
              <a:ext uri="{FF2B5EF4-FFF2-40B4-BE49-F238E27FC236}">
                <a16:creationId xmlns:a16="http://schemas.microsoft.com/office/drawing/2014/main" id="{A5B58925-55A0-C94A-814A-677999F755D6}"/>
              </a:ext>
            </a:extLst>
          </p:cNvPr>
          <p:cNvPicPr>
            <a:picLocks noChangeAspect="1"/>
          </p:cNvPicPr>
          <p:nvPr/>
        </p:nvPicPr>
        <p:blipFill>
          <a:blip r:embed="rId6">
            <a:alphaModFix amt="27000"/>
            <a:extLst>
              <a:ext uri="{28A0092B-C50C-407E-A947-70E740481C1C}">
                <a14:useLocalDpi xmlns:a14="http://schemas.microsoft.com/office/drawing/2010/main" val="0"/>
              </a:ext>
            </a:extLst>
          </a:blip>
          <a:stretch>
            <a:fillRect/>
          </a:stretch>
        </p:blipFill>
        <p:spPr>
          <a:xfrm>
            <a:off x="4648200" y="3393559"/>
            <a:ext cx="3399692" cy="3083441"/>
          </a:xfrm>
          <a:prstGeom prst="rect">
            <a:avLst/>
          </a:prstGeom>
          <a:effectLst>
            <a:softEdge rad="101600"/>
          </a:effectLst>
        </p:spPr>
      </p:pic>
      <p:sp>
        <p:nvSpPr>
          <p:cNvPr id="3" name="TextBox 2">
            <a:extLst>
              <a:ext uri="{FF2B5EF4-FFF2-40B4-BE49-F238E27FC236}">
                <a16:creationId xmlns:a16="http://schemas.microsoft.com/office/drawing/2014/main" id="{3E236889-7042-414F-955C-079704E091F5}"/>
              </a:ext>
            </a:extLst>
          </p:cNvPr>
          <p:cNvSpPr txBox="1"/>
          <p:nvPr/>
        </p:nvSpPr>
        <p:spPr>
          <a:xfrm>
            <a:off x="1322363" y="1237957"/>
            <a:ext cx="184731" cy="369332"/>
          </a:xfrm>
          <a:prstGeom prst="rect">
            <a:avLst/>
          </a:prstGeom>
          <a:noFill/>
        </p:spPr>
        <p:txBody>
          <a:bodyPr wrap="none" rtlCol="0">
            <a:spAutoFit/>
          </a:bodyPr>
          <a:lstStyle/>
          <a:p>
            <a:endParaRPr lang="en-US" dirty="0"/>
          </a:p>
        </p:txBody>
      </p:sp>
      <p:sp>
        <p:nvSpPr>
          <p:cNvPr id="10" name="TextBox 9"/>
          <p:cNvSpPr txBox="1"/>
          <p:nvPr/>
        </p:nvSpPr>
        <p:spPr>
          <a:xfrm>
            <a:off x="0" y="1676400"/>
            <a:ext cx="9144000" cy="769441"/>
          </a:xfrm>
          <a:prstGeom prst="rect">
            <a:avLst/>
          </a:prstGeom>
          <a:noFill/>
        </p:spPr>
        <p:txBody>
          <a:bodyPr wrap="square" rtlCol="0">
            <a:spAutoFit/>
          </a:bodyPr>
          <a:lstStyle/>
          <a:p>
            <a:pPr algn="ctr"/>
            <a:r>
              <a:rPr lang="en-US" sz="4400" dirty="0">
                <a:solidFill>
                  <a:schemeClr val="bg1"/>
                </a:solidFill>
                <a:latin typeface="+mn-lt"/>
                <a:ea typeface="ＭＳ Ｐゴシック" charset="-128"/>
                <a:cs typeface="ＭＳ Ｐゴシック" charset="-128"/>
              </a:rPr>
              <a:t>www. </a:t>
            </a:r>
            <a:r>
              <a:rPr lang="en-US" sz="4400" dirty="0" err="1">
                <a:solidFill>
                  <a:srgbClr val="FFFFFF"/>
                </a:solidFill>
                <a:latin typeface="+mn-lt"/>
              </a:rPr>
              <a:t>nammfoundation.org/fpndoc</a:t>
            </a:r>
            <a:endParaRPr lang="en-US" sz="4400" dirty="0">
              <a:latin typeface="+mn-lt"/>
            </a:endParaRPr>
          </a:p>
        </p:txBody>
      </p:sp>
      <p:pic>
        <p:nvPicPr>
          <p:cNvPr id="11" name="Picture 10" descr="iPhone Graphic.png"/>
          <p:cNvPicPr>
            <a:picLocks noChangeAspect="1"/>
          </p:cNvPicPr>
          <p:nvPr/>
        </p:nvPicPr>
        <p:blipFill>
          <a:blip r:embed="rId7"/>
          <a:stretch>
            <a:fillRect/>
          </a:stretch>
        </p:blipFill>
        <p:spPr>
          <a:xfrm>
            <a:off x="3810000" y="2819400"/>
            <a:ext cx="1337621" cy="1665280"/>
          </a:xfrm>
          <a:prstGeom prst="rect">
            <a:avLst/>
          </a:prstGeom>
        </p:spPr>
      </p:pic>
      <p:sp>
        <p:nvSpPr>
          <p:cNvPr id="13" name="TextBox 12"/>
          <p:cNvSpPr txBox="1"/>
          <p:nvPr/>
        </p:nvSpPr>
        <p:spPr>
          <a:xfrm>
            <a:off x="0" y="5029200"/>
            <a:ext cx="9144000" cy="1200329"/>
          </a:xfrm>
          <a:prstGeom prst="rect">
            <a:avLst/>
          </a:prstGeom>
          <a:noFill/>
        </p:spPr>
        <p:txBody>
          <a:bodyPr wrap="square" rtlCol="0">
            <a:spAutoFit/>
          </a:bodyPr>
          <a:lstStyle/>
          <a:p>
            <a:pPr algn="ctr"/>
            <a:r>
              <a:rPr lang="en-US" sz="3600" dirty="0">
                <a:solidFill>
                  <a:srgbClr val="FFFF00"/>
                </a:solidFill>
                <a:latin typeface="+mn-lt"/>
                <a:ea typeface="ＭＳ Ｐゴシック" charset="-128"/>
                <a:cs typeface="ＭＳ Ｐゴシック" charset="-128"/>
              </a:rPr>
              <a:t>Share Your Student Success Stories on Video</a:t>
            </a:r>
            <a:br>
              <a:rPr lang="en-US" sz="3600" dirty="0">
                <a:solidFill>
                  <a:srgbClr val="FFFF00"/>
                </a:solidFill>
                <a:latin typeface="+mn-lt"/>
                <a:ea typeface="ＭＳ Ｐゴシック" charset="-128"/>
                <a:cs typeface="ＭＳ Ｐゴシック" charset="-128"/>
              </a:rPr>
            </a:br>
            <a:r>
              <a:rPr lang="en-US" sz="3600" dirty="0">
                <a:solidFill>
                  <a:schemeClr val="bg1"/>
                </a:solidFill>
                <a:latin typeface="+mn-lt"/>
              </a:rPr>
              <a:t>http://</a:t>
            </a:r>
            <a:r>
              <a:rPr lang="en-US" sz="3600" dirty="0" err="1">
                <a:solidFill>
                  <a:schemeClr val="bg1"/>
                </a:solidFill>
                <a:latin typeface="+mn-lt"/>
              </a:rPr>
              <a:t>bit.ly/BegMus</a:t>
            </a:r>
            <a:endParaRPr lang="en-US" sz="3600" dirty="0">
              <a:latin typeface="+mn-lt"/>
            </a:endParaRPr>
          </a:p>
        </p:txBody>
      </p:sp>
    </p:spTree>
    <p:extLst>
      <p:ext uri="{BB962C8B-B14F-4D97-AF65-F5344CB8AC3E}">
        <p14:creationId xmlns:p14="http://schemas.microsoft.com/office/powerpoint/2010/main" val="648657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381000"/>
            <a:ext cx="9144000" cy="2065413"/>
          </a:xfrm>
        </p:spPr>
        <p:txBody>
          <a:bodyPr>
            <a:noAutofit/>
          </a:bodyPr>
          <a:lstStyle/>
          <a:p>
            <a:pPr lvl="0">
              <a:defRPr/>
            </a:pPr>
            <a:br>
              <a:rPr lang="en-US" sz="3600" i="1" dirty="0">
                <a:solidFill>
                  <a:srgbClr val="CCFF66"/>
                </a:solidFill>
                <a:ea typeface="ＭＳ Ｐゴシック" charset="-128"/>
                <a:cs typeface="ＭＳ Ｐゴシック" charset="-128"/>
              </a:rPr>
            </a:br>
            <a:r>
              <a:rPr lang="en-US" sz="3600" dirty="0">
                <a:solidFill>
                  <a:srgbClr val="CCFF66"/>
                </a:solidFill>
                <a:ea typeface="ＭＳ Ｐゴシック" charset="-128"/>
                <a:cs typeface="ＭＳ Ｐゴシック" charset="-128"/>
              </a:rPr>
              <a:t>2.	</a:t>
            </a:r>
            <a:r>
              <a:rPr lang="en-US" sz="3600" kern="0" dirty="0">
                <a:solidFill>
                  <a:srgbClr val="CCFF66"/>
                </a:solidFill>
                <a:ea typeface="ＭＳ Ｐゴシック" charset="-128"/>
                <a:cs typeface="ＭＳ Ｐゴシック" charset="-128"/>
              </a:rPr>
              <a:t>The “2-Note” Partnership Halftime Show</a:t>
            </a:r>
            <a:br>
              <a:rPr lang="en-US" sz="3600" kern="0" dirty="0">
                <a:solidFill>
                  <a:srgbClr val="CCFF66"/>
                </a:solidFill>
                <a:ea typeface="ＭＳ Ｐゴシック" charset="-128"/>
                <a:cs typeface="ＭＳ Ｐゴシック" charset="-128"/>
              </a:rPr>
            </a:br>
            <a:r>
              <a:rPr lang="en-US" sz="3600" kern="0" dirty="0">
                <a:solidFill>
                  <a:srgbClr val="CCFF66"/>
                </a:solidFill>
                <a:ea typeface="ＭＳ Ｐゴシック" charset="-128"/>
                <a:cs typeface="ＭＳ Ｐゴシック" charset="-128"/>
              </a:rPr>
              <a:t>provides a quality </a:t>
            </a:r>
            <a:r>
              <a:rPr lang="en-US" sz="3600" u="sng" kern="0" dirty="0">
                <a:solidFill>
                  <a:srgbClr val="CCFF66"/>
                </a:solidFill>
                <a:ea typeface="ＭＳ Ｐゴシック" charset="-128"/>
                <a:cs typeface="ＭＳ Ｐゴシック" charset="-128"/>
              </a:rPr>
              <a:t>activity</a:t>
            </a:r>
            <a:r>
              <a:rPr lang="en-US" sz="3600" kern="0" dirty="0">
                <a:solidFill>
                  <a:srgbClr val="CCFF66"/>
                </a:solidFill>
                <a:ea typeface="ＭＳ Ｐゴシック" charset="-128"/>
                <a:cs typeface="ＭＳ Ｐゴシック" charset="-128"/>
              </a:rPr>
              <a:t> and good </a:t>
            </a:r>
            <a:r>
              <a:rPr lang="en-US" sz="3600" u="sng" kern="0" dirty="0">
                <a:solidFill>
                  <a:srgbClr val="CCFF66"/>
                </a:solidFill>
                <a:ea typeface="ＭＳ Ｐゴシック" charset="-128"/>
                <a:cs typeface="ＭＳ Ｐゴシック" charset="-128"/>
              </a:rPr>
              <a:t>modeling</a:t>
            </a:r>
            <a:r>
              <a:rPr lang="en-US" sz="3600" kern="0" dirty="0">
                <a:solidFill>
                  <a:srgbClr val="CCFF66"/>
                </a:solidFill>
                <a:ea typeface="ＭＳ Ｐゴシック" charset="-128"/>
                <a:cs typeface="ＭＳ Ｐゴシック" charset="-128"/>
              </a:rPr>
              <a:t>. </a:t>
            </a:r>
            <a:br>
              <a:rPr lang="en-US" sz="3600" dirty="0">
                <a:solidFill>
                  <a:srgbClr val="CCFF66"/>
                </a:solidFill>
                <a:ea typeface="ＭＳ Ｐゴシック" charset="-128"/>
                <a:cs typeface="ＭＳ Ｐゴシック" charset="-128"/>
              </a:rPr>
            </a:br>
            <a:endParaRPr lang="en-US" sz="3600" i="1" dirty="0">
              <a:solidFill>
                <a:srgbClr val="CCFF66"/>
              </a:solidFill>
              <a:ea typeface="ＭＳ Ｐゴシック" charset="-128"/>
              <a:cs typeface="ＭＳ Ｐゴシック" charset="-128"/>
            </a:endParaRPr>
          </a:p>
        </p:txBody>
      </p:sp>
      <p:pic>
        <p:nvPicPr>
          <p:cNvPr id="5" name="Picture 4" descr="Screen Shot 2018-11-30 at 5.32.23 PM.png"/>
          <p:cNvPicPr>
            <a:picLocks noChangeAspect="1"/>
          </p:cNvPicPr>
          <p:nvPr/>
        </p:nvPicPr>
        <p:blipFill>
          <a:blip r:embed="rId3"/>
          <a:stretch>
            <a:fillRect/>
          </a:stretch>
        </p:blipFill>
        <p:spPr>
          <a:xfrm>
            <a:off x="553957" y="1540236"/>
            <a:ext cx="7927514" cy="44304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381000"/>
            <a:ext cx="9144000" cy="2065413"/>
          </a:xfrm>
        </p:spPr>
        <p:txBody>
          <a:bodyPr>
            <a:noAutofit/>
          </a:bodyPr>
          <a:lstStyle/>
          <a:p>
            <a:pPr lvl="0">
              <a:defRPr/>
            </a:pPr>
            <a:br>
              <a:rPr lang="en-US" sz="3600" i="1" dirty="0">
                <a:solidFill>
                  <a:srgbClr val="CCFF66"/>
                </a:solidFill>
                <a:ea typeface="ＭＳ Ｐゴシック" charset="-128"/>
                <a:cs typeface="ＭＳ Ｐゴシック" charset="-128"/>
              </a:rPr>
            </a:br>
            <a:r>
              <a:rPr lang="en-US" sz="3600" dirty="0">
                <a:solidFill>
                  <a:srgbClr val="CCFF66"/>
                </a:solidFill>
                <a:ea typeface="ＭＳ Ｐゴシック" charset="-128"/>
                <a:cs typeface="ＭＳ Ｐゴシック" charset="-128"/>
              </a:rPr>
              <a:t>2.	</a:t>
            </a:r>
            <a:r>
              <a:rPr lang="en-US" sz="3600" kern="0" dirty="0">
                <a:solidFill>
                  <a:srgbClr val="CCFF66"/>
                </a:solidFill>
                <a:ea typeface="ＭＳ Ｐゴシック" charset="-128"/>
                <a:cs typeface="ＭＳ Ｐゴシック" charset="-128"/>
              </a:rPr>
              <a:t>The “2-Note” Partnership Halftime Show</a:t>
            </a:r>
            <a:br>
              <a:rPr lang="en-US" sz="3600" dirty="0">
                <a:solidFill>
                  <a:srgbClr val="CCFF66"/>
                </a:solidFill>
                <a:ea typeface="ＭＳ Ｐゴシック" charset="-128"/>
                <a:cs typeface="ＭＳ Ｐゴシック" charset="-128"/>
              </a:rPr>
            </a:br>
            <a:endParaRPr lang="en-US" sz="3600" i="1" dirty="0">
              <a:solidFill>
                <a:srgbClr val="CCFF66"/>
              </a:solidFill>
              <a:ea typeface="ＭＳ Ｐゴシック" charset="-128"/>
              <a:cs typeface="ＭＳ Ｐゴシック" charset="-128"/>
            </a:endParaRPr>
          </a:p>
        </p:txBody>
      </p:sp>
      <p:pic>
        <p:nvPicPr>
          <p:cNvPr id="4" name="Slide 52 Elementary Band.MO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457200" y="1295400"/>
            <a:ext cx="8205470" cy="462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25400" y="0"/>
            <a:ext cx="9144000" cy="1077218"/>
          </a:xfrm>
          <a:prstGeom prst="rect">
            <a:avLst/>
          </a:prstGeom>
          <a:noFill/>
        </p:spPr>
        <p:txBody>
          <a:bodyPr wrap="square" rtlCol="0">
            <a:spAutoFit/>
          </a:bodyPr>
          <a:lstStyle/>
          <a:p>
            <a:pPr marL="742950" indent="-742950" algn="ctr"/>
            <a:r>
              <a:rPr lang="en-US" sz="2800" dirty="0">
                <a:solidFill>
                  <a:srgbClr val="CCFF66"/>
                </a:solidFill>
                <a:latin typeface="+mn-lt"/>
                <a:ea typeface="ＭＳ Ｐゴシック" charset="-128"/>
                <a:cs typeface="ＭＳ Ｐゴシック" charset="-128"/>
              </a:rPr>
              <a:t>2.	 The Partnership Halftime Show:</a:t>
            </a:r>
          </a:p>
          <a:p>
            <a:pPr algn="ctr"/>
            <a:r>
              <a:rPr lang="en-US" sz="3600" i="1" dirty="0">
                <a:solidFill>
                  <a:srgbClr val="CCFF66"/>
                </a:solidFill>
                <a:latin typeface="+mn-lt"/>
                <a:ea typeface="ＭＳ Ｐゴシック" charset="-128"/>
                <a:cs typeface="ＭＳ Ｐゴシック" charset="-128"/>
              </a:rPr>
              <a:t>Pre-game Activities</a:t>
            </a:r>
          </a:p>
        </p:txBody>
      </p:sp>
      <p:sp>
        <p:nvSpPr>
          <p:cNvPr id="5" name="TextBox 4"/>
          <p:cNvSpPr txBox="1"/>
          <p:nvPr/>
        </p:nvSpPr>
        <p:spPr>
          <a:xfrm>
            <a:off x="304800" y="1295400"/>
            <a:ext cx="8839200" cy="1077218"/>
          </a:xfrm>
          <a:prstGeom prst="rect">
            <a:avLst/>
          </a:prstGeom>
          <a:noFill/>
        </p:spPr>
        <p:txBody>
          <a:bodyPr wrap="square" rtlCol="0">
            <a:spAutoFit/>
          </a:bodyPr>
          <a:lstStyle/>
          <a:p>
            <a:pPr marL="514350" indent="-514350"/>
            <a:r>
              <a:rPr lang="en-US" sz="3200" dirty="0">
                <a:solidFill>
                  <a:schemeClr val="bg1"/>
                </a:solidFill>
                <a:latin typeface="+mn-lt"/>
              </a:rPr>
              <a:t>a.	Have your high school students host the middle school students for a pre-game pizza party. </a:t>
            </a:r>
          </a:p>
        </p:txBody>
      </p:sp>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34</a:t>
            </a:fld>
            <a:endParaRPr lang="en-US"/>
          </a:p>
        </p:txBody>
      </p:sp>
      <p:pic>
        <p:nvPicPr>
          <p:cNvPr id="6" name="Picture 5" descr="bandcamp-2016-1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2667000"/>
            <a:ext cx="4914900" cy="3276600"/>
          </a:xfrm>
          <a:prstGeom prst="rect">
            <a:avLst/>
          </a:prstGeom>
          <a:ln>
            <a:noFill/>
          </a:ln>
          <a:effectLst>
            <a:reflection blurRad="6350" stA="50000" endA="300" endPos="55000" dir="5400000" sy="-100000" algn="bl" rotWithShape="0"/>
            <a:softEdge rad="112500"/>
          </a:effectLst>
        </p:spPr>
      </p:pic>
    </p:spTree>
    <p:extLst>
      <p:ext uri="{BB962C8B-B14F-4D97-AF65-F5344CB8AC3E}">
        <p14:creationId xmlns:p14="http://schemas.microsoft.com/office/powerpoint/2010/main" val="2197666136"/>
      </p:ext>
    </p:extLst>
  </p:cSld>
  <p:clrMapOvr>
    <a:masterClrMapping/>
  </p:clrMapOvr>
  <p:transition>
    <p:cut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25400" y="0"/>
            <a:ext cx="9144000" cy="1077218"/>
          </a:xfrm>
          <a:prstGeom prst="rect">
            <a:avLst/>
          </a:prstGeom>
          <a:noFill/>
        </p:spPr>
        <p:txBody>
          <a:bodyPr wrap="square" rtlCol="0">
            <a:spAutoFit/>
          </a:bodyPr>
          <a:lstStyle/>
          <a:p>
            <a:pPr marL="742950" indent="-742950" algn="ctr"/>
            <a:r>
              <a:rPr lang="en-US" sz="2800" dirty="0">
                <a:solidFill>
                  <a:srgbClr val="CCFF66"/>
                </a:solidFill>
                <a:latin typeface="+mn-lt"/>
                <a:ea typeface="ＭＳ Ｐゴシック" charset="-128"/>
                <a:cs typeface="ＭＳ Ｐゴシック" charset="-128"/>
              </a:rPr>
              <a:t>2.	 The Partnership Halftime Show:</a:t>
            </a:r>
          </a:p>
          <a:p>
            <a:pPr algn="ctr"/>
            <a:r>
              <a:rPr lang="en-US" sz="3600" i="1" dirty="0">
                <a:solidFill>
                  <a:srgbClr val="CCFF66"/>
                </a:solidFill>
                <a:latin typeface="+mn-lt"/>
                <a:ea typeface="ＭＳ Ｐゴシック" charset="-128"/>
                <a:cs typeface="ＭＳ Ｐゴシック" charset="-128"/>
              </a:rPr>
              <a:t>Pre-game Activities</a:t>
            </a:r>
          </a:p>
        </p:txBody>
      </p:sp>
      <p:sp>
        <p:nvSpPr>
          <p:cNvPr id="5" name="TextBox 4"/>
          <p:cNvSpPr txBox="1"/>
          <p:nvPr/>
        </p:nvSpPr>
        <p:spPr>
          <a:xfrm>
            <a:off x="304800" y="1295400"/>
            <a:ext cx="8915400" cy="1569660"/>
          </a:xfrm>
          <a:prstGeom prst="rect">
            <a:avLst/>
          </a:prstGeom>
          <a:noFill/>
        </p:spPr>
        <p:txBody>
          <a:bodyPr wrap="square" rtlCol="0">
            <a:spAutoFit/>
          </a:bodyPr>
          <a:lstStyle/>
          <a:p>
            <a:pPr marL="514350" indent="-514350"/>
            <a:r>
              <a:rPr lang="en-US" sz="3200" dirty="0">
                <a:solidFill>
                  <a:schemeClr val="bg1">
                    <a:lumMod val="50000"/>
                  </a:schemeClr>
                </a:solidFill>
                <a:latin typeface="+mn-lt"/>
              </a:rPr>
              <a:t>a.	Have your high school students host the middle school students for a pre-game pizza party. </a:t>
            </a:r>
          </a:p>
          <a:p>
            <a:pPr marL="514350" indent="-514350"/>
            <a:r>
              <a:rPr lang="en-US" sz="3200" dirty="0" err="1">
                <a:solidFill>
                  <a:schemeClr val="bg1"/>
                </a:solidFill>
                <a:latin typeface="+mn-lt"/>
              </a:rPr>
              <a:t>b</a:t>
            </a:r>
            <a:r>
              <a:rPr lang="en-US" sz="3200" dirty="0">
                <a:solidFill>
                  <a:schemeClr val="bg1"/>
                </a:solidFill>
                <a:latin typeface="+mn-lt"/>
              </a:rPr>
              <a:t>.	Have beginners sit/play with HS band at game.</a:t>
            </a:r>
          </a:p>
        </p:txBody>
      </p:sp>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35</a:t>
            </a:fld>
            <a:endParaRPr lang="en-US"/>
          </a:p>
        </p:txBody>
      </p:sp>
      <p:pic>
        <p:nvPicPr>
          <p:cNvPr id="10" name="Picture 9" descr="_6139050_or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2895600"/>
            <a:ext cx="5029200" cy="3771900"/>
          </a:xfrm>
          <a:prstGeom prst="rect">
            <a:avLst/>
          </a:prstGeom>
          <a:ln>
            <a:noFill/>
          </a:ln>
          <a:effectLst>
            <a:softEdge rad="112500"/>
          </a:effectLst>
        </p:spPr>
      </p:pic>
    </p:spTree>
    <p:extLst>
      <p:ext uri="{BB962C8B-B14F-4D97-AF65-F5344CB8AC3E}">
        <p14:creationId xmlns:p14="http://schemas.microsoft.com/office/powerpoint/2010/main" val="1197052403"/>
      </p:ext>
    </p:extLst>
  </p:cSld>
  <p:clrMapOvr>
    <a:masterClrMapping/>
  </p:clrMapOvr>
  <p:transition>
    <p:cut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25400" y="0"/>
            <a:ext cx="9144000" cy="1077218"/>
          </a:xfrm>
          <a:prstGeom prst="rect">
            <a:avLst/>
          </a:prstGeom>
          <a:noFill/>
        </p:spPr>
        <p:txBody>
          <a:bodyPr wrap="square" rtlCol="0">
            <a:spAutoFit/>
          </a:bodyPr>
          <a:lstStyle/>
          <a:p>
            <a:pPr marL="742950" indent="-742950" algn="ctr"/>
            <a:r>
              <a:rPr lang="en-US" sz="2800" dirty="0">
                <a:solidFill>
                  <a:srgbClr val="CCFF66"/>
                </a:solidFill>
                <a:latin typeface="+mn-lt"/>
                <a:ea typeface="ＭＳ Ｐゴシック" charset="-128"/>
                <a:cs typeface="ＭＳ Ｐゴシック" charset="-128"/>
              </a:rPr>
              <a:t>2.	 The Partnership Halftime Show:</a:t>
            </a:r>
          </a:p>
          <a:p>
            <a:pPr algn="ctr"/>
            <a:r>
              <a:rPr lang="en-US" sz="3600" i="1" dirty="0">
                <a:solidFill>
                  <a:srgbClr val="CCFF66"/>
                </a:solidFill>
                <a:latin typeface="+mn-lt"/>
                <a:ea typeface="ＭＳ Ｐゴシック" charset="-128"/>
                <a:cs typeface="ＭＳ Ｐゴシック" charset="-128"/>
              </a:rPr>
              <a:t>Pre-game Activities</a:t>
            </a:r>
          </a:p>
        </p:txBody>
      </p:sp>
      <p:sp>
        <p:nvSpPr>
          <p:cNvPr id="5" name="TextBox 4"/>
          <p:cNvSpPr txBox="1"/>
          <p:nvPr/>
        </p:nvSpPr>
        <p:spPr>
          <a:xfrm>
            <a:off x="304800" y="1295400"/>
            <a:ext cx="8839200" cy="3046988"/>
          </a:xfrm>
          <a:prstGeom prst="rect">
            <a:avLst/>
          </a:prstGeom>
          <a:noFill/>
        </p:spPr>
        <p:txBody>
          <a:bodyPr wrap="square" rtlCol="0">
            <a:spAutoFit/>
          </a:bodyPr>
          <a:lstStyle/>
          <a:p>
            <a:pPr marL="514350" indent="-514350"/>
            <a:r>
              <a:rPr lang="en-US" sz="3200" dirty="0">
                <a:solidFill>
                  <a:schemeClr val="bg1">
                    <a:lumMod val="50000"/>
                  </a:schemeClr>
                </a:solidFill>
                <a:latin typeface="+mn-lt"/>
              </a:rPr>
              <a:t>a.	Have your high school students host the middle school students for a pre-game pizza party. </a:t>
            </a:r>
          </a:p>
          <a:p>
            <a:pPr marL="514350" indent="-514350"/>
            <a:r>
              <a:rPr lang="en-US" sz="3200" dirty="0" err="1">
                <a:solidFill>
                  <a:srgbClr val="7F7F7F"/>
                </a:solidFill>
                <a:latin typeface="+mn-lt"/>
              </a:rPr>
              <a:t>b</a:t>
            </a:r>
            <a:r>
              <a:rPr lang="en-US" sz="3200" dirty="0">
                <a:solidFill>
                  <a:srgbClr val="7F7F7F"/>
                </a:solidFill>
                <a:latin typeface="+mn-lt"/>
              </a:rPr>
              <a:t>.	Have beginners sit/play with HS band at game.</a:t>
            </a:r>
          </a:p>
          <a:p>
            <a:pPr marL="514350" indent="-514350"/>
            <a:r>
              <a:rPr lang="en-US" sz="3200" dirty="0" err="1">
                <a:solidFill>
                  <a:schemeClr val="bg1"/>
                </a:solidFill>
                <a:latin typeface="+mn-lt"/>
              </a:rPr>
              <a:t>c</a:t>
            </a:r>
            <a:r>
              <a:rPr lang="en-US" sz="3200" dirty="0">
                <a:solidFill>
                  <a:schemeClr val="bg1"/>
                </a:solidFill>
                <a:latin typeface="+mn-lt"/>
              </a:rPr>
              <a:t>.	Have high school boosters host a middle school parent reception and invite principals to speak. </a:t>
            </a:r>
          </a:p>
          <a:p>
            <a:pPr marL="514350" indent="-514350">
              <a:buAutoNum type="arabicPeriod"/>
            </a:pPr>
            <a:endParaRPr lang="en-US" sz="3200" dirty="0">
              <a:solidFill>
                <a:schemeClr val="bg1"/>
              </a:solidFill>
              <a:latin typeface="+mn-lt"/>
            </a:endParaRPr>
          </a:p>
        </p:txBody>
      </p:sp>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36</a:t>
            </a:fld>
            <a:endParaRPr lang="en-US"/>
          </a:p>
        </p:txBody>
      </p:sp>
      <p:pic>
        <p:nvPicPr>
          <p:cNvPr id="7" name="Picture 6" descr="Screen Shot 2017-10-04 at 5.35.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047" y="4191000"/>
            <a:ext cx="249318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blurRad="6350" stA="50000" endA="300" endPos="5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70475220"/>
      </p:ext>
    </p:extLst>
  </p:cSld>
  <p:clrMapOvr>
    <a:masterClrMapping/>
  </p:clrMapOvr>
  <p:transition>
    <p:cut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25400" y="0"/>
            <a:ext cx="9144000" cy="1077218"/>
          </a:xfrm>
          <a:prstGeom prst="rect">
            <a:avLst/>
          </a:prstGeom>
          <a:noFill/>
        </p:spPr>
        <p:txBody>
          <a:bodyPr wrap="square" rtlCol="0">
            <a:spAutoFit/>
          </a:bodyPr>
          <a:lstStyle/>
          <a:p>
            <a:pPr marL="742950" indent="-742950" algn="ctr"/>
            <a:r>
              <a:rPr lang="en-US" sz="2800" dirty="0">
                <a:solidFill>
                  <a:srgbClr val="CCFF66"/>
                </a:solidFill>
                <a:latin typeface="+mn-lt"/>
                <a:ea typeface="ＭＳ Ｐゴシック" charset="-128"/>
                <a:cs typeface="ＭＳ Ｐゴシック" charset="-128"/>
              </a:rPr>
              <a:t>2. The Partnership Halftime Show:</a:t>
            </a:r>
          </a:p>
          <a:p>
            <a:pPr algn="ctr"/>
            <a:r>
              <a:rPr lang="en-US" sz="3600" i="1" dirty="0">
                <a:solidFill>
                  <a:srgbClr val="CCFF66"/>
                </a:solidFill>
                <a:latin typeface="+mn-lt"/>
                <a:ea typeface="ＭＳ Ｐゴシック" charset="-128"/>
                <a:cs typeface="ＭＳ Ｐゴシック" charset="-128"/>
              </a:rPr>
              <a:t>Pre-game Activities</a:t>
            </a:r>
          </a:p>
        </p:txBody>
      </p:sp>
      <p:sp>
        <p:nvSpPr>
          <p:cNvPr id="5" name="TextBox 4"/>
          <p:cNvSpPr txBox="1"/>
          <p:nvPr/>
        </p:nvSpPr>
        <p:spPr>
          <a:xfrm>
            <a:off x="304800" y="1295400"/>
            <a:ext cx="8839200" cy="4031873"/>
          </a:xfrm>
          <a:prstGeom prst="rect">
            <a:avLst/>
          </a:prstGeom>
          <a:noFill/>
        </p:spPr>
        <p:txBody>
          <a:bodyPr wrap="square" rtlCol="0">
            <a:spAutoFit/>
          </a:bodyPr>
          <a:lstStyle/>
          <a:p>
            <a:pPr marL="514350" indent="-514350"/>
            <a:r>
              <a:rPr lang="en-US" sz="3200" dirty="0">
                <a:solidFill>
                  <a:schemeClr val="bg1">
                    <a:lumMod val="50000"/>
                  </a:schemeClr>
                </a:solidFill>
                <a:latin typeface="+mn-lt"/>
              </a:rPr>
              <a:t>a.	Have your high school students host the middle school students for a pre-game pizza party. </a:t>
            </a:r>
          </a:p>
          <a:p>
            <a:pPr marL="514350" indent="-514350"/>
            <a:r>
              <a:rPr lang="en-US" sz="3200" dirty="0" err="1">
                <a:solidFill>
                  <a:srgbClr val="7F7F7F"/>
                </a:solidFill>
                <a:latin typeface="+mn-lt"/>
              </a:rPr>
              <a:t>b</a:t>
            </a:r>
            <a:r>
              <a:rPr lang="en-US" sz="3200" dirty="0">
                <a:solidFill>
                  <a:srgbClr val="7F7F7F"/>
                </a:solidFill>
                <a:latin typeface="+mn-lt"/>
              </a:rPr>
              <a:t>.	Have beginners sit/play with HS band at game.</a:t>
            </a:r>
          </a:p>
          <a:p>
            <a:pPr marL="514350" indent="-514350"/>
            <a:r>
              <a:rPr lang="en-US" sz="3200" dirty="0" err="1">
                <a:solidFill>
                  <a:schemeClr val="bg1">
                    <a:lumMod val="50000"/>
                  </a:schemeClr>
                </a:solidFill>
                <a:latin typeface="+mn-lt"/>
              </a:rPr>
              <a:t>c</a:t>
            </a:r>
            <a:r>
              <a:rPr lang="en-US" sz="3200" dirty="0">
                <a:solidFill>
                  <a:schemeClr val="bg1">
                    <a:lumMod val="50000"/>
                  </a:schemeClr>
                </a:solidFill>
                <a:latin typeface="+mn-lt"/>
              </a:rPr>
              <a:t>.	Have high school boosters host a middle school parent reception and invite principals to speak. </a:t>
            </a:r>
          </a:p>
          <a:p>
            <a:pPr marL="514350" indent="-514350"/>
            <a:r>
              <a:rPr lang="en-US" sz="3200" dirty="0" err="1">
                <a:solidFill>
                  <a:schemeClr val="bg1"/>
                </a:solidFill>
                <a:latin typeface="+mn-lt"/>
              </a:rPr>
              <a:t>d</a:t>
            </a:r>
            <a:r>
              <a:rPr lang="en-US" sz="3200" dirty="0">
                <a:solidFill>
                  <a:schemeClr val="bg1"/>
                </a:solidFill>
                <a:latin typeface="+mn-lt"/>
              </a:rPr>
              <a:t>.	Provide VIP seating in the stands for parents.</a:t>
            </a:r>
          </a:p>
          <a:p>
            <a:r>
              <a:rPr lang="en-US" sz="3200" dirty="0">
                <a:solidFill>
                  <a:schemeClr val="bg1"/>
                </a:solidFill>
                <a:latin typeface="+mn-lt"/>
              </a:rPr>
              <a:t> </a:t>
            </a:r>
          </a:p>
          <a:p>
            <a:endParaRPr lang="en-US" sz="3200" dirty="0">
              <a:solidFill>
                <a:schemeClr val="bg1"/>
              </a:solidFill>
              <a:latin typeface="+mn-lt"/>
            </a:endParaRPr>
          </a:p>
        </p:txBody>
      </p:sp>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37</a:t>
            </a:fld>
            <a:endParaRPr lang="en-US"/>
          </a:p>
        </p:txBody>
      </p:sp>
      <p:pic>
        <p:nvPicPr>
          <p:cNvPr id="8" name="Picture 7" descr="VIP-sec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4549782"/>
            <a:ext cx="2744320" cy="1546218"/>
          </a:xfrm>
          <a:prstGeom prst="rect">
            <a:avLst/>
          </a:prstGeom>
          <a:ln>
            <a:noFill/>
          </a:ln>
          <a:effectLst>
            <a:glow rad="228600">
              <a:schemeClr val="accent2">
                <a:satMod val="175000"/>
                <a:alpha val="40000"/>
              </a:schemeClr>
            </a:glow>
            <a:reflection blurRad="6350" stA="50000" endA="300" endPos="90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12934178"/>
      </p:ext>
    </p:extLst>
  </p:cSld>
  <p:clrMapOvr>
    <a:masterClrMapping/>
  </p:clrMapOvr>
  <p:transition>
    <p:cut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3200" kern="0" dirty="0">
                <a:solidFill>
                  <a:srgbClr val="FFFF00"/>
                </a:solidFill>
                <a:ea typeface="ＭＳ Ｐゴシック" charset="-128"/>
                <a:cs typeface="ＭＳ Ｐゴシック" charset="-128"/>
              </a:rPr>
              <a:t>3. High School Students Can Help and Grow Too!</a:t>
            </a: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pic>
        <p:nvPicPr>
          <p:cNvPr id="6" name="Picture 5">
            <a:extLst>
              <a:ext uri="{FF2B5EF4-FFF2-40B4-BE49-F238E27FC236}">
                <a16:creationId xmlns:a16="http://schemas.microsoft.com/office/drawing/2014/main" id="{1B8A7E53-7EDB-0C41-B228-D1511D32A603}"/>
              </a:ext>
            </a:extLst>
          </p:cNvPr>
          <p:cNvPicPr>
            <a:picLocks noChangeAspect="1"/>
          </p:cNvPicPr>
          <p:nvPr/>
        </p:nvPicPr>
        <p:blipFill>
          <a:blip r:embed="rId3"/>
          <a:stretch>
            <a:fillRect/>
          </a:stretch>
        </p:blipFill>
        <p:spPr>
          <a:xfrm>
            <a:off x="784359" y="1009845"/>
            <a:ext cx="7575282" cy="5062071"/>
          </a:xfrm>
          <a:prstGeom prst="rect">
            <a:avLst/>
          </a:prstGeom>
          <a:effectLst>
            <a:reflection stA="50000" endPos="75000" dist="12700" dir="5400000" sy="-100000" algn="bl" rotWithShape="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pic>
        <p:nvPicPr>
          <p:cNvPr id="14" name="Picture 13" descr="cello_2010.jpg"/>
          <p:cNvPicPr>
            <a:picLocks noChangeAspect="1"/>
          </p:cNvPicPr>
          <p:nvPr/>
        </p:nvPicPr>
        <p:blipFill>
          <a:blip r:embed="rId3"/>
          <a:stretch>
            <a:fillRect/>
          </a:stretch>
        </p:blipFill>
        <p:spPr>
          <a:xfrm>
            <a:off x="1830372" y="2510343"/>
            <a:ext cx="5593677" cy="4195257"/>
          </a:xfrm>
          <a:prstGeom prst="rect">
            <a:avLst/>
          </a:prstGeom>
          <a:ln>
            <a:noFill/>
          </a:ln>
          <a:effectLst>
            <a:reflection stA="50000" endPos="75000" dist="12700" dir="5400000" sy="-100000" algn="bl" rotWithShape="0"/>
            <a:softEdge rad="112500"/>
          </a:effectLst>
        </p:spPr>
      </p:pic>
      <p:sp>
        <p:nvSpPr>
          <p:cNvPr id="6" name="TextBox 5"/>
          <p:cNvSpPr txBox="1"/>
          <p:nvPr/>
        </p:nvSpPr>
        <p:spPr>
          <a:xfrm>
            <a:off x="685800" y="685800"/>
            <a:ext cx="7961771" cy="2031325"/>
          </a:xfrm>
          <a:prstGeom prst="rect">
            <a:avLst/>
          </a:prstGeom>
          <a:noFill/>
        </p:spPr>
        <p:txBody>
          <a:bodyPr wrap="square" rtlCol="0">
            <a:spAutoFit/>
          </a:bodyPr>
          <a:lstStyle/>
          <a:p>
            <a:r>
              <a:rPr lang="en-US" sz="3600" kern="0" dirty="0">
                <a:solidFill>
                  <a:schemeClr val="bg1"/>
                </a:solidFill>
                <a:latin typeface="+mn-lt"/>
                <a:ea typeface="ＭＳ Ｐゴシック" charset="-128"/>
                <a:cs typeface="ＭＳ Ｐゴシック" charset="-128"/>
              </a:rPr>
              <a:t>Serve as “Intern Instructors” for </a:t>
            </a:r>
            <a:r>
              <a:rPr lang="en-US" sz="3600" b="1" u="sng" kern="0" dirty="0">
                <a:solidFill>
                  <a:srgbClr val="FFFF00"/>
                </a:solidFill>
                <a:latin typeface="+mn-lt"/>
                <a:ea typeface="ＭＳ Ｐゴシック" charset="-128"/>
                <a:cs typeface="ＭＳ Ｐゴシック" charset="-128"/>
              </a:rPr>
              <a:t>FREE </a:t>
            </a:r>
          </a:p>
          <a:p>
            <a:r>
              <a:rPr lang="en-US" sz="3600" kern="0" dirty="0">
                <a:solidFill>
                  <a:schemeClr val="bg1"/>
                </a:solidFill>
                <a:latin typeface="+mn-lt"/>
                <a:ea typeface="ＭＳ Ｐゴシック" charset="-128"/>
                <a:cs typeface="ＭＳ Ｐゴシック" charset="-128"/>
              </a:rPr>
              <a:t>Summer Lesson Program for beginners.</a:t>
            </a:r>
          </a:p>
          <a:p>
            <a:r>
              <a:rPr lang="en-US" sz="3600" kern="0" dirty="0">
                <a:solidFill>
                  <a:schemeClr val="bg1"/>
                </a:solidFill>
                <a:latin typeface="+mn-lt"/>
                <a:ea typeface="ＭＳ Ｐゴシック" charset="-128"/>
                <a:cs typeface="ＭＳ Ｐゴシック" charset="-128"/>
              </a:rPr>
              <a:t>Great </a:t>
            </a:r>
            <a:r>
              <a:rPr lang="en-US" sz="3600" u="sng" kern="0" dirty="0">
                <a:solidFill>
                  <a:schemeClr val="bg1"/>
                </a:solidFill>
                <a:latin typeface="+mn-lt"/>
                <a:ea typeface="ＭＳ Ｐゴシック" charset="-128"/>
                <a:cs typeface="ＭＳ Ｐゴシック" charset="-128"/>
              </a:rPr>
              <a:t>modeling </a:t>
            </a:r>
            <a:r>
              <a:rPr lang="en-US" sz="3600" kern="0" dirty="0">
                <a:solidFill>
                  <a:schemeClr val="bg1"/>
                </a:solidFill>
                <a:latin typeface="+mn-lt"/>
                <a:ea typeface="ＭＳ Ｐゴシック" charset="-128"/>
                <a:cs typeface="ＭＳ Ｐゴシック" charset="-128"/>
              </a:rPr>
              <a:t>opportunity. </a:t>
            </a:r>
          </a:p>
          <a:p>
            <a:endParaRPr lang="en-US" dirty="0"/>
          </a:p>
        </p:txBody>
      </p:sp>
    </p:spTree>
    <p:extLst>
      <p:ext uri="{BB962C8B-B14F-4D97-AF65-F5344CB8AC3E}">
        <p14:creationId xmlns:p14="http://schemas.microsoft.com/office/powerpoint/2010/main" val="35722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i="1" dirty="0">
                <a:solidFill>
                  <a:srgbClr val="CCFF66"/>
                </a:solidFill>
                <a:latin typeface="+mn-lt"/>
                <a:ea typeface="ＭＳ Ｐゴシック" charset="-128"/>
                <a:cs typeface="ＭＳ Ｐゴシック" charset="-128"/>
              </a:rPr>
              <a:t>Keep “</a:t>
            </a:r>
            <a:r>
              <a:rPr lang="en-US" sz="3600" i="1" u="sng" dirty="0">
                <a:solidFill>
                  <a:srgbClr val="CCFF66"/>
                </a:solidFill>
                <a:latin typeface="+mn-lt"/>
                <a:ea typeface="ＭＳ Ｐゴシック" charset="-128"/>
                <a:cs typeface="ＭＳ Ｐゴシック" charset="-128"/>
              </a:rPr>
              <a:t>M</a:t>
            </a:r>
            <a:r>
              <a:rPr lang="en-US" sz="3600" i="1" dirty="0">
                <a:solidFill>
                  <a:srgbClr val="CCFF66"/>
                </a:solidFill>
                <a:latin typeface="+mn-lt"/>
                <a:ea typeface="ＭＳ Ｐゴシック" charset="-128"/>
                <a:cs typeface="ＭＳ Ｐゴシック" charset="-128"/>
              </a:rPr>
              <a:t>odeling” in Mind</a:t>
            </a:r>
          </a:p>
        </p:txBody>
      </p:sp>
      <p:sp>
        <p:nvSpPr>
          <p:cNvPr id="5" name="TextBox 4"/>
          <p:cNvSpPr txBox="1"/>
          <p:nvPr/>
        </p:nvSpPr>
        <p:spPr>
          <a:xfrm>
            <a:off x="4419600" y="1143000"/>
            <a:ext cx="4572000" cy="1754327"/>
          </a:xfrm>
          <a:prstGeom prst="rect">
            <a:avLst/>
          </a:prstGeom>
          <a:noFill/>
        </p:spPr>
        <p:txBody>
          <a:bodyPr wrap="square" rtlCol="0">
            <a:spAutoFit/>
          </a:bodyPr>
          <a:lstStyle/>
          <a:p>
            <a:r>
              <a:rPr lang="en-US" sz="3600" dirty="0">
                <a:solidFill>
                  <a:schemeClr val="bg1"/>
                </a:solidFill>
                <a:latin typeface="+mn-lt"/>
              </a:rPr>
              <a:t>Middle school students </a:t>
            </a:r>
            <a:r>
              <a:rPr lang="en-US" sz="3600" dirty="0">
                <a:solidFill>
                  <a:srgbClr val="CCFF66"/>
                </a:solidFill>
                <a:latin typeface="+mn-lt"/>
              </a:rPr>
              <a:t>admire</a:t>
            </a:r>
            <a:r>
              <a:rPr lang="en-US" sz="3600" dirty="0">
                <a:solidFill>
                  <a:schemeClr val="bg1"/>
                </a:solidFill>
                <a:latin typeface="+mn-lt"/>
              </a:rPr>
              <a:t> high school students.</a:t>
            </a:r>
          </a:p>
        </p:txBody>
      </p:sp>
      <p:sp>
        <p:nvSpPr>
          <p:cNvPr id="9" name="TextBox 8"/>
          <p:cNvSpPr txBox="1"/>
          <p:nvPr/>
        </p:nvSpPr>
        <p:spPr>
          <a:xfrm>
            <a:off x="4419600" y="3048000"/>
            <a:ext cx="4419600" cy="2308324"/>
          </a:xfrm>
          <a:prstGeom prst="rect">
            <a:avLst/>
          </a:prstGeom>
          <a:noFill/>
        </p:spPr>
        <p:txBody>
          <a:bodyPr wrap="square" rtlCol="0">
            <a:spAutoFit/>
          </a:bodyPr>
          <a:lstStyle/>
          <a:p>
            <a:r>
              <a:rPr lang="en-US" sz="3600" dirty="0">
                <a:solidFill>
                  <a:schemeClr val="bg1"/>
                </a:solidFill>
                <a:latin typeface="+mn-lt"/>
              </a:rPr>
              <a:t>High school students develop leadership by </a:t>
            </a:r>
            <a:r>
              <a:rPr lang="en-US" sz="3600" dirty="0">
                <a:solidFill>
                  <a:srgbClr val="CCFF66"/>
                </a:solidFill>
                <a:latin typeface="+mn-lt"/>
              </a:rPr>
              <a:t>mentoring</a:t>
            </a:r>
            <a:r>
              <a:rPr lang="en-US" sz="3600" dirty="0">
                <a:solidFill>
                  <a:schemeClr val="bg1"/>
                </a:solidFill>
                <a:latin typeface="+mn-lt"/>
              </a:rPr>
              <a:t> younger students.</a:t>
            </a:r>
          </a:p>
        </p:txBody>
      </p:sp>
      <p:pic>
        <p:nvPicPr>
          <p:cNvPr id="4" name="Picture 3" descr="Screen Shot 2017-09-10 at 3.33.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753" y="1371600"/>
            <a:ext cx="4330247" cy="3505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Slide Number Placeholder 5"/>
          <p:cNvSpPr>
            <a:spLocks noGrp="1"/>
          </p:cNvSpPr>
          <p:nvPr>
            <p:ph type="sldNum" sz="quarter" idx="12"/>
          </p:nvPr>
        </p:nvSpPr>
        <p:spPr/>
        <p:txBody>
          <a:bodyPr/>
          <a:lstStyle/>
          <a:p>
            <a:pPr>
              <a:defRPr/>
            </a:pPr>
            <a:fld id="{F188C437-0A12-3E4A-B959-FB613AA65816}" type="slidenum">
              <a:rPr lang="en-US" smtClean="0"/>
              <a:pPr>
                <a:defRPr/>
              </a:pPr>
              <a:t>4</a:t>
            </a:fld>
            <a:endParaRPr lang="en-US"/>
          </a:p>
        </p:txBody>
      </p:sp>
    </p:spTree>
    <p:extLst>
      <p:ext uri="{BB962C8B-B14F-4D97-AF65-F5344CB8AC3E}">
        <p14:creationId xmlns:p14="http://schemas.microsoft.com/office/powerpoint/2010/main" val="47798250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2" presetClass="entr" presetSubtype="4"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ppt_h*1.125000"/>
                                          </p:val>
                                        </p:tav>
                                        <p:tav tm="100000">
                                          <p:val>
                                            <p:strVal val="#ppt_y"/>
                                          </p:val>
                                        </p:tav>
                                      </p:tavLst>
                                    </p:anim>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pic>
        <p:nvPicPr>
          <p:cNvPr id="6" name="Picture 5" descr="Screen Shot 2018-11-30 at 7.31.20 PM.png"/>
          <p:cNvPicPr>
            <a:picLocks noChangeAspect="1"/>
          </p:cNvPicPr>
          <p:nvPr/>
        </p:nvPicPr>
        <p:blipFill>
          <a:blip r:embed="rId3"/>
          <a:stretch>
            <a:fillRect/>
          </a:stretch>
        </p:blipFill>
        <p:spPr>
          <a:xfrm>
            <a:off x="1447800" y="1544690"/>
            <a:ext cx="6324600" cy="5313310"/>
          </a:xfrm>
          <a:prstGeom prst="rect">
            <a:avLst/>
          </a:prstGeom>
        </p:spPr>
      </p:pic>
      <p:sp>
        <p:nvSpPr>
          <p:cNvPr id="5" name="TextBox 4"/>
          <p:cNvSpPr txBox="1"/>
          <p:nvPr/>
        </p:nvSpPr>
        <p:spPr>
          <a:xfrm>
            <a:off x="0" y="685800"/>
            <a:ext cx="9144000" cy="646331"/>
          </a:xfrm>
          <a:prstGeom prst="rect">
            <a:avLst/>
          </a:prstGeom>
          <a:noFill/>
        </p:spPr>
        <p:txBody>
          <a:bodyPr wrap="square" rtlCol="0">
            <a:spAutoFit/>
          </a:bodyPr>
          <a:lstStyle/>
          <a:p>
            <a:pPr algn="ctr"/>
            <a:r>
              <a:rPr lang="en-US" sz="3600" kern="0" dirty="0">
                <a:solidFill>
                  <a:schemeClr val="bg1"/>
                </a:solidFill>
                <a:latin typeface="+mn-lt"/>
                <a:ea typeface="ＭＳ Ｐゴシック" charset="-128"/>
                <a:cs typeface="ＭＳ Ｐゴシック" charset="-128"/>
              </a:rPr>
              <a:t>Student Testimonials are GREAT!</a:t>
            </a:r>
            <a:endParaRPr lang="en-US" sz="3600"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pic>
        <p:nvPicPr>
          <p:cNvPr id="6" name="Picture 5" descr="Screen Shot 2018-11-30 at 7.31.20 PM.png"/>
          <p:cNvPicPr>
            <a:picLocks noChangeAspect="1"/>
          </p:cNvPicPr>
          <p:nvPr/>
        </p:nvPicPr>
        <p:blipFill>
          <a:blip r:embed="rId5"/>
          <a:stretch>
            <a:fillRect/>
          </a:stretch>
        </p:blipFill>
        <p:spPr>
          <a:xfrm>
            <a:off x="1447800" y="1544690"/>
            <a:ext cx="6324600" cy="5313310"/>
          </a:xfrm>
          <a:prstGeom prst="rect">
            <a:avLst/>
          </a:prstGeom>
        </p:spPr>
      </p:pic>
      <p:sp>
        <p:nvSpPr>
          <p:cNvPr id="5" name="TextBox 4"/>
          <p:cNvSpPr txBox="1"/>
          <p:nvPr/>
        </p:nvSpPr>
        <p:spPr>
          <a:xfrm>
            <a:off x="0" y="685800"/>
            <a:ext cx="9144000" cy="646331"/>
          </a:xfrm>
          <a:prstGeom prst="rect">
            <a:avLst/>
          </a:prstGeom>
          <a:noFill/>
        </p:spPr>
        <p:txBody>
          <a:bodyPr wrap="square" rtlCol="0">
            <a:spAutoFit/>
          </a:bodyPr>
          <a:lstStyle/>
          <a:p>
            <a:pPr algn="ctr"/>
            <a:r>
              <a:rPr lang="en-US" sz="3600" kern="0" dirty="0">
                <a:solidFill>
                  <a:schemeClr val="bg1"/>
                </a:solidFill>
                <a:latin typeface="+mn-lt"/>
                <a:ea typeface="ＭＳ Ｐゴシック" charset="-128"/>
                <a:cs typeface="ＭＳ Ｐゴシック" charset="-128"/>
              </a:rPr>
              <a:t>Student Testimonials are GREAT!</a:t>
            </a:r>
            <a:endParaRPr lang="en-US" sz="3600" dirty="0">
              <a:latin typeface="+mn-lt"/>
            </a:endParaRPr>
          </a:p>
        </p:txBody>
      </p:sp>
      <p:pic>
        <p:nvPicPr>
          <p:cNvPr id="8" name="Slide 58 13 Reasons Why Kids Stay In Band.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6"/>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sp>
        <p:nvSpPr>
          <p:cNvPr id="12" name="Rectangle 2"/>
          <p:cNvSpPr txBox="1">
            <a:spLocks noChangeArrowheads="1"/>
          </p:cNvSpPr>
          <p:nvPr/>
        </p:nvSpPr>
        <p:spPr bwMode="auto">
          <a:xfrm>
            <a:off x="381000" y="76200"/>
            <a:ext cx="8610600" cy="1752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lvl="0" indent="-742950" defTabSz="914400" fontAlgn="base">
              <a:spcBef>
                <a:spcPct val="0"/>
              </a:spcBef>
              <a:spcAft>
                <a:spcPct val="0"/>
              </a:spcAft>
              <a:defRPr/>
            </a:pPr>
            <a:r>
              <a:rPr lang="en-US" sz="3600" kern="0" dirty="0">
                <a:solidFill>
                  <a:schemeClr val="bg1"/>
                </a:solidFill>
                <a:latin typeface="+mn-lt"/>
                <a:ea typeface="ＭＳ Ｐゴシック" charset="-128"/>
                <a:cs typeface="Times"/>
              </a:rPr>
              <a:t>	Remain </a:t>
            </a:r>
            <a:r>
              <a:rPr lang="en-US" sz="3600" kern="0" dirty="0">
                <a:solidFill>
                  <a:srgbClr val="FFFF00"/>
                </a:solidFill>
                <a:latin typeface="+mn-lt"/>
                <a:ea typeface="ＭＳ Ｐゴシック" charset="-128"/>
                <a:cs typeface="Times"/>
              </a:rPr>
              <a:t>engaged </a:t>
            </a:r>
            <a:r>
              <a:rPr lang="en-US" sz="3600" kern="0" dirty="0">
                <a:solidFill>
                  <a:schemeClr val="bg1"/>
                </a:solidFill>
                <a:latin typeface="+mn-lt"/>
                <a:ea typeface="ＭＳ Ｐゴシック" charset="-128"/>
                <a:cs typeface="Times"/>
              </a:rPr>
              <a:t>with former programs</a:t>
            </a:r>
          </a:p>
          <a:p>
            <a:pPr marL="742950" lvl="0" indent="-742950" defTabSz="914400" fontAlgn="base">
              <a:spcBef>
                <a:spcPct val="0"/>
              </a:spcBef>
              <a:spcAft>
                <a:spcPct val="0"/>
              </a:spcAft>
              <a:buAutoNum type="arabicPeriod" startAt="3"/>
              <a:defRPr/>
            </a:pPr>
            <a:endParaRPr lang="en-US" sz="3600" kern="0" dirty="0">
              <a:solidFill>
                <a:schemeClr val="bg1"/>
              </a:solidFill>
              <a:latin typeface="+mn-lt"/>
              <a:ea typeface="ＭＳ Ｐゴシック" charset="-128"/>
              <a:cs typeface="Times"/>
            </a:endParaRPr>
          </a:p>
        </p:txBody>
      </p:sp>
      <p:pic>
        <p:nvPicPr>
          <p:cNvPr id="180226" name="Picture 2"/>
          <p:cNvPicPr>
            <a:picLocks noChangeAspect="1" noChangeArrowheads="1"/>
          </p:cNvPicPr>
          <p:nvPr/>
        </p:nvPicPr>
        <p:blipFill>
          <a:blip r:embed="rId3"/>
          <a:srcRect/>
          <a:stretch>
            <a:fillRect/>
          </a:stretch>
        </p:blipFill>
        <p:spPr bwMode="auto">
          <a:xfrm>
            <a:off x="1066800" y="1327737"/>
            <a:ext cx="7769063" cy="1547743"/>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BC71F26C-4438-A345-9A8B-87F3FEDBD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8" y="3010486"/>
            <a:ext cx="3810000" cy="3810000"/>
          </a:xfrm>
          <a:prstGeom prst="rect">
            <a:avLst/>
          </a:prstGeom>
        </p:spPr>
      </p:pic>
      <p:pic>
        <p:nvPicPr>
          <p:cNvPr id="6" name="Picture 5">
            <a:extLst>
              <a:ext uri="{FF2B5EF4-FFF2-40B4-BE49-F238E27FC236}">
                <a16:creationId xmlns:a16="http://schemas.microsoft.com/office/drawing/2014/main" id="{C9C3DC32-A955-7946-A00D-18B605E4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331" y="3011347"/>
            <a:ext cx="38100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fade">
                                      <p:cBhvr>
                                        <p:cTn id="7" dur="1000"/>
                                        <p:tgtEl>
                                          <p:spTgt spid="180226"/>
                                        </p:tgtEl>
                                      </p:cBhvr>
                                    </p:animEffect>
                                    <p:anim calcmode="lin" valueType="num">
                                      <p:cBhvr>
                                        <p:cTn id="8" dur="1000" fill="hold"/>
                                        <p:tgtEl>
                                          <p:spTgt spid="180226"/>
                                        </p:tgtEl>
                                        <p:attrNameLst>
                                          <p:attrName>ppt_x</p:attrName>
                                        </p:attrNameLst>
                                      </p:cBhvr>
                                      <p:tavLst>
                                        <p:tav tm="0">
                                          <p:val>
                                            <p:strVal val="#ppt_x"/>
                                          </p:val>
                                        </p:tav>
                                        <p:tav tm="100000">
                                          <p:val>
                                            <p:strVal val="#ppt_x"/>
                                          </p:val>
                                        </p:tav>
                                      </p:tavLst>
                                    </p:anim>
                                    <p:anim calcmode="lin" valueType="num">
                                      <p:cBhvr>
                                        <p:cTn id="9" dur="1000" fill="hold"/>
                                        <p:tgtEl>
                                          <p:spTgt spid="180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sp>
        <p:nvSpPr>
          <p:cNvPr id="8" name="Rectangle 2"/>
          <p:cNvSpPr txBox="1">
            <a:spLocks noChangeArrowheads="1"/>
          </p:cNvSpPr>
          <p:nvPr/>
        </p:nvSpPr>
        <p:spPr bwMode="auto">
          <a:xfrm>
            <a:off x="381000" y="762000"/>
            <a:ext cx="8610600" cy="1752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lvl="0" indent="-742950"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	Write letters of </a:t>
            </a:r>
            <a:r>
              <a:rPr lang="en-US" sz="3600" kern="0" dirty="0">
                <a:solidFill>
                  <a:srgbClr val="FFFF00"/>
                </a:solidFill>
                <a:latin typeface="+mn-lt"/>
                <a:ea typeface="ＭＳ Ｐゴシック" charset="-128"/>
                <a:cs typeface="ＭＳ Ｐゴシック" charset="-128"/>
              </a:rPr>
              <a:t>invitation </a:t>
            </a:r>
            <a:r>
              <a:rPr lang="en-US" sz="3600" kern="0" dirty="0">
                <a:solidFill>
                  <a:srgbClr val="FFFFFF"/>
                </a:solidFill>
                <a:latin typeface="+mn-lt"/>
                <a:ea typeface="ＭＳ Ｐゴシック" charset="-128"/>
                <a:cs typeface="ＭＳ Ｐゴシック" charset="-128"/>
              </a:rPr>
              <a:t>(Big Bro/Sis)   </a:t>
            </a:r>
          </a:p>
          <a:p>
            <a:pPr marL="742950" lvl="0" indent="-742950"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 	 and </a:t>
            </a:r>
            <a:r>
              <a:rPr lang="en-US" sz="3600" kern="0" dirty="0">
                <a:solidFill>
                  <a:srgbClr val="FFFF00"/>
                </a:solidFill>
                <a:latin typeface="+mn-lt"/>
                <a:ea typeface="ＭＳ Ｐゴシック" charset="-128"/>
                <a:cs typeface="ＭＳ Ｐゴシック" charset="-128"/>
              </a:rPr>
              <a:t>congratulations </a:t>
            </a:r>
            <a:r>
              <a:rPr lang="en-US" sz="3600" kern="0" dirty="0">
                <a:solidFill>
                  <a:srgbClr val="FFFFFF"/>
                </a:solidFill>
                <a:latin typeface="+mn-lt"/>
                <a:ea typeface="ＭＳ Ｐゴシック" charset="-128"/>
                <a:cs typeface="ＭＳ Ｐゴシック" charset="-128"/>
              </a:rPr>
              <a:t>as appropriate</a:t>
            </a:r>
          </a:p>
          <a:p>
            <a:pPr marL="742950" lvl="0" indent="-742950" defTabSz="914400" fontAlgn="base">
              <a:spcBef>
                <a:spcPct val="0"/>
              </a:spcBef>
              <a:spcAft>
                <a:spcPct val="0"/>
              </a:spcAft>
              <a:buAutoNum type="arabicPeriod" startAt="3"/>
              <a:defRPr/>
            </a:pPr>
            <a:endParaRPr lang="en-US" sz="3600" kern="0" dirty="0">
              <a:solidFill>
                <a:srgbClr val="FFFFFF"/>
              </a:solidFill>
              <a:latin typeface="+mn-lt"/>
              <a:ea typeface="ＭＳ Ｐゴシック" charset="-128"/>
              <a:cs typeface="ＭＳ Ｐゴシック" charset="-128"/>
            </a:endParaRPr>
          </a:p>
        </p:txBody>
      </p:sp>
      <p:sp>
        <p:nvSpPr>
          <p:cNvPr id="9" name="TextBox 8"/>
          <p:cNvSpPr txBox="1"/>
          <p:nvPr/>
        </p:nvSpPr>
        <p:spPr>
          <a:xfrm>
            <a:off x="0" y="1600200"/>
            <a:ext cx="6600705" cy="5133714"/>
          </a:xfrm>
          <a:prstGeom prst="rect">
            <a:avLst/>
          </a:prstGeom>
          <a:noFill/>
        </p:spPr>
        <p:txBody>
          <a:bodyPr wrap="square" rtlCol="0">
            <a:spAutoFit/>
          </a:bodyPr>
          <a:lstStyle/>
          <a:p>
            <a:pPr>
              <a:lnSpc>
                <a:spcPct val="90000"/>
              </a:lnSpc>
            </a:pPr>
            <a:endParaRPr lang="en-US" sz="3600" dirty="0">
              <a:solidFill>
                <a:schemeClr val="bg1"/>
              </a:solidFill>
              <a:latin typeface="+mn-lt"/>
              <a:ea typeface="ＭＳ Ｐゴシック" charset="-128"/>
              <a:cs typeface="ＭＳ Ｐゴシック" charset="-128"/>
            </a:endParaRPr>
          </a:p>
          <a:p>
            <a:pPr lvl="1">
              <a:lnSpc>
                <a:spcPct val="90000"/>
              </a:lnSpc>
            </a:pPr>
            <a:r>
              <a:rPr lang="en-US" sz="3600" dirty="0">
                <a:solidFill>
                  <a:schemeClr val="bg1"/>
                </a:solidFill>
                <a:latin typeface="+mn-lt"/>
              </a:rPr>
              <a:t>“Congratulations!</a:t>
            </a:r>
          </a:p>
          <a:p>
            <a:pPr lvl="1">
              <a:lnSpc>
                <a:spcPct val="90000"/>
              </a:lnSpc>
            </a:pPr>
            <a:r>
              <a:rPr lang="en-US" sz="3600" dirty="0">
                <a:solidFill>
                  <a:schemeClr val="bg1"/>
                </a:solidFill>
                <a:latin typeface="+mn-lt"/>
              </a:rPr>
              <a:t>You have been chosen to </a:t>
            </a:r>
          </a:p>
          <a:p>
            <a:pPr lvl="1">
              <a:lnSpc>
                <a:spcPct val="90000"/>
              </a:lnSpc>
            </a:pPr>
            <a:r>
              <a:rPr lang="en-US" sz="3600" dirty="0">
                <a:solidFill>
                  <a:schemeClr val="bg1"/>
                </a:solidFill>
                <a:latin typeface="+mn-lt"/>
              </a:rPr>
              <a:t>play (insert instrument)</a:t>
            </a:r>
          </a:p>
          <a:p>
            <a:pPr lvl="1">
              <a:lnSpc>
                <a:spcPct val="90000"/>
              </a:lnSpc>
            </a:pPr>
            <a:r>
              <a:rPr lang="en-US" sz="3600" dirty="0">
                <a:solidFill>
                  <a:schemeClr val="bg1"/>
                </a:solidFill>
                <a:latin typeface="+mn-lt"/>
              </a:rPr>
              <a:t>in the (name of school) band!”</a:t>
            </a:r>
          </a:p>
          <a:p>
            <a:pPr lvl="1">
              <a:lnSpc>
                <a:spcPct val="90000"/>
              </a:lnSpc>
            </a:pPr>
            <a:endParaRPr lang="en-US" sz="3600" dirty="0">
              <a:solidFill>
                <a:schemeClr val="bg1"/>
              </a:solidFill>
              <a:latin typeface="+mn-lt"/>
            </a:endParaRPr>
          </a:p>
          <a:p>
            <a:pPr lvl="1">
              <a:lnSpc>
                <a:spcPct val="90000"/>
              </a:lnSpc>
            </a:pPr>
            <a:r>
              <a:rPr lang="en-US" sz="3600" dirty="0">
                <a:solidFill>
                  <a:schemeClr val="bg1"/>
                </a:solidFill>
                <a:latin typeface="+mn-lt"/>
              </a:rPr>
              <a:t>Giving a “Golden Invitation” to </a:t>
            </a:r>
          </a:p>
          <a:p>
            <a:pPr lvl="1">
              <a:lnSpc>
                <a:spcPct val="90000"/>
              </a:lnSpc>
            </a:pPr>
            <a:r>
              <a:rPr lang="en-US" sz="3600" dirty="0">
                <a:solidFill>
                  <a:schemeClr val="bg1"/>
                </a:solidFill>
                <a:latin typeface="+mn-lt"/>
              </a:rPr>
              <a:t>band/orchestra makes them feel special!”</a:t>
            </a:r>
          </a:p>
          <a:p>
            <a:endParaRPr lang="en-US" sz="3600" dirty="0">
              <a:latin typeface="+mn-lt"/>
            </a:endParaRPr>
          </a:p>
        </p:txBody>
      </p:sp>
      <p:pic>
        <p:nvPicPr>
          <p:cNvPr id="10" name="Picture 9" descr="Screen Shot 2015-01-23 at 8.01.36 PM.png"/>
          <p:cNvPicPr>
            <a:picLocks noChangeAspect="1"/>
          </p:cNvPicPr>
          <p:nvPr/>
        </p:nvPicPr>
        <p:blipFill>
          <a:blip r:embed="rId3"/>
          <a:stretch>
            <a:fillRect/>
          </a:stretch>
        </p:blipFill>
        <p:spPr>
          <a:xfrm>
            <a:off x="6486124" y="2354985"/>
            <a:ext cx="2200676" cy="2463800"/>
          </a:xfrm>
          <a:prstGeom prst="rect">
            <a:avLst/>
          </a:prstGeom>
          <a:effectLst>
            <a:reflection stA="50000" endPos="75000" dist="12700" dir="5400000" sy="-100000" algn="bl" rotWithShape="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sp>
        <p:nvSpPr>
          <p:cNvPr id="8" name="Rectangle 2"/>
          <p:cNvSpPr txBox="1">
            <a:spLocks noChangeArrowheads="1"/>
          </p:cNvSpPr>
          <p:nvPr/>
        </p:nvSpPr>
        <p:spPr bwMode="auto">
          <a:xfrm>
            <a:off x="0" y="912146"/>
            <a:ext cx="9144000" cy="1752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lvl="0" indent="-742950" algn="ctr"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Send Musical Greeting Cards to Like Sections!</a:t>
            </a:r>
          </a:p>
          <a:p>
            <a:pPr marL="742950" lvl="0" indent="-742950" defTabSz="914400" fontAlgn="base">
              <a:spcBef>
                <a:spcPct val="0"/>
              </a:spcBef>
              <a:spcAft>
                <a:spcPct val="0"/>
              </a:spcAft>
              <a:buAutoNum type="arabicPeriod" startAt="4"/>
              <a:defRPr/>
            </a:pPr>
            <a:endParaRPr lang="en-US" sz="3600" kern="0" dirty="0">
              <a:solidFill>
                <a:srgbClr val="FFFFFF"/>
              </a:solidFill>
              <a:ea typeface="ＭＳ Ｐゴシック" charset="-128"/>
              <a:cs typeface="ＭＳ Ｐゴシック" charset="-128"/>
            </a:endParaRPr>
          </a:p>
          <a:p>
            <a:pPr marL="742950" lvl="0" indent="-742950" defTabSz="914400" fontAlgn="base">
              <a:spcBef>
                <a:spcPct val="0"/>
              </a:spcBef>
              <a:spcAft>
                <a:spcPct val="0"/>
              </a:spcAft>
              <a:buAutoNum type="arabicPeriod" startAt="3"/>
              <a:defRPr/>
            </a:pPr>
            <a:endParaRPr lang="en-US" sz="3600" kern="0" dirty="0">
              <a:solidFill>
                <a:srgbClr val="FFFFFF"/>
              </a:solidFill>
              <a:ea typeface="ＭＳ Ｐゴシック" charset="-128"/>
              <a:cs typeface="ＭＳ Ｐゴシック" charset="-128"/>
            </a:endParaRPr>
          </a:p>
        </p:txBody>
      </p:sp>
      <p:pic>
        <p:nvPicPr>
          <p:cNvPr id="11" name="Picture 10" descr="Screen Shot 2018-11-30 at 7.44.39 PM.png"/>
          <p:cNvPicPr>
            <a:picLocks noChangeAspect="1"/>
          </p:cNvPicPr>
          <p:nvPr/>
        </p:nvPicPr>
        <p:blipFill>
          <a:blip r:embed="rId3"/>
          <a:stretch>
            <a:fillRect/>
          </a:stretch>
        </p:blipFill>
        <p:spPr>
          <a:xfrm>
            <a:off x="687430" y="1752600"/>
            <a:ext cx="7764035" cy="42938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209355"/>
            <a:ext cx="9144000" cy="1219200"/>
          </a:xfrm>
        </p:spPr>
        <p:txBody>
          <a:bodyPr>
            <a:normAutofit/>
          </a:bodyPr>
          <a:lstStyle/>
          <a:p>
            <a:pPr lvl="0"/>
            <a:r>
              <a:rPr lang="en-US" sz="2800" kern="0" dirty="0">
                <a:solidFill>
                  <a:srgbClr val="FFFF00"/>
                </a:solidFill>
                <a:ea typeface="ＭＳ Ｐゴシック" charset="-128"/>
                <a:cs typeface="ＭＳ Ｐゴシック" charset="-128"/>
              </a:rPr>
              <a:t>3. High School Students Can Help and Grow Too!</a:t>
            </a:r>
            <a:endParaRPr lang="en-US" sz="2800" kern="0" dirty="0">
              <a:solidFill>
                <a:srgbClr val="66CCFF"/>
              </a:solidFill>
              <a:ea typeface="ＭＳ Ｐゴシック" charset="-128"/>
              <a:cs typeface="ＭＳ Ｐゴシック" charset="-128"/>
            </a:endParaRPr>
          </a:p>
        </p:txBody>
      </p:sp>
      <p:sp>
        <p:nvSpPr>
          <p:cNvPr id="7" name="Rectangle 2"/>
          <p:cNvSpPr txBox="1">
            <a:spLocks noChangeArrowheads="1"/>
          </p:cNvSpPr>
          <p:nvPr/>
        </p:nvSpPr>
        <p:spPr bwMode="auto">
          <a:xfrm>
            <a:off x="0" y="2198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i="1"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sp>
        <p:nvSpPr>
          <p:cNvPr id="8" name="Rectangle 2"/>
          <p:cNvSpPr txBox="1">
            <a:spLocks noChangeArrowheads="1"/>
          </p:cNvSpPr>
          <p:nvPr/>
        </p:nvSpPr>
        <p:spPr bwMode="auto">
          <a:xfrm>
            <a:off x="0" y="912146"/>
            <a:ext cx="9144000" cy="1752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lvl="0" indent="-742950" algn="ctr"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Send Musical Greeting Cards to Like Sections!</a:t>
            </a:r>
          </a:p>
          <a:p>
            <a:pPr marL="742950" lvl="0" indent="-742950" defTabSz="914400" fontAlgn="base">
              <a:spcBef>
                <a:spcPct val="0"/>
              </a:spcBef>
              <a:spcAft>
                <a:spcPct val="0"/>
              </a:spcAft>
              <a:buAutoNum type="arabicPeriod" startAt="4"/>
              <a:defRPr/>
            </a:pPr>
            <a:endParaRPr lang="en-US" sz="3600" kern="0" dirty="0">
              <a:solidFill>
                <a:srgbClr val="FFFFFF"/>
              </a:solidFill>
              <a:ea typeface="ＭＳ Ｐゴシック" charset="-128"/>
              <a:cs typeface="ＭＳ Ｐゴシック" charset="-128"/>
            </a:endParaRPr>
          </a:p>
          <a:p>
            <a:pPr marL="742950" lvl="0" indent="-742950" defTabSz="914400" fontAlgn="base">
              <a:spcBef>
                <a:spcPct val="0"/>
              </a:spcBef>
              <a:spcAft>
                <a:spcPct val="0"/>
              </a:spcAft>
              <a:buAutoNum type="arabicPeriod" startAt="3"/>
              <a:defRPr/>
            </a:pPr>
            <a:endParaRPr lang="en-US" sz="3600" kern="0" dirty="0">
              <a:solidFill>
                <a:srgbClr val="FFFFFF"/>
              </a:solidFill>
              <a:ea typeface="ＭＳ Ｐゴシック" charset="-128"/>
              <a:cs typeface="ＭＳ Ｐゴシック" charset="-128"/>
            </a:endParaRPr>
          </a:p>
        </p:txBody>
      </p:sp>
      <p:pic>
        <p:nvPicPr>
          <p:cNvPr id="6" name="Musical Holiday Card--Shortened Version.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533400" y="1905000"/>
            <a:ext cx="81280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4301" y="-232169"/>
            <a:ext cx="9143999" cy="1323439"/>
          </a:xfrm>
          <a:prstGeom prst="rect">
            <a:avLst/>
          </a:prstGeom>
          <a:noFill/>
        </p:spPr>
        <p:txBody>
          <a:bodyPr wrap="square" rtlCol="0">
            <a:spAutoFit/>
          </a:bodyPr>
          <a:lstStyle/>
          <a:p>
            <a:pPr algn="ctr"/>
            <a:br>
              <a:rPr lang="en-US" sz="4000" b="1" dirty="0">
                <a:solidFill>
                  <a:srgbClr val="CD0000"/>
                </a:solidFill>
                <a:ea typeface="ＭＳ Ｐゴシック" charset="-128"/>
                <a:cs typeface="ＭＳ Ｐゴシック" charset="-128"/>
              </a:rPr>
            </a:br>
            <a:endParaRPr lang="en-US" sz="4000" dirty="0"/>
          </a:p>
        </p:txBody>
      </p:sp>
      <p:pic>
        <p:nvPicPr>
          <p:cNvPr id="3" name="Picture 2">
            <a:extLst>
              <a:ext uri="{FF2B5EF4-FFF2-40B4-BE49-F238E27FC236}">
                <a16:creationId xmlns:a16="http://schemas.microsoft.com/office/drawing/2014/main" id="{C2FFED72-E9D5-B647-8E1A-26ECF6585EAF}"/>
              </a:ext>
            </a:extLst>
          </p:cNvPr>
          <p:cNvPicPr>
            <a:picLocks noChangeAspect="1"/>
          </p:cNvPicPr>
          <p:nvPr/>
        </p:nvPicPr>
        <p:blipFill>
          <a:blip r:embed="rId3"/>
          <a:stretch>
            <a:fillRect/>
          </a:stretch>
        </p:blipFill>
        <p:spPr>
          <a:xfrm>
            <a:off x="1066800" y="1371600"/>
            <a:ext cx="7019925" cy="4679950"/>
          </a:xfrm>
          <a:prstGeom prst="rect">
            <a:avLst/>
          </a:prstGeom>
        </p:spPr>
      </p:pic>
      <p:sp>
        <p:nvSpPr>
          <p:cNvPr id="4" name="TextBox 3">
            <a:extLst>
              <a:ext uri="{FF2B5EF4-FFF2-40B4-BE49-F238E27FC236}">
                <a16:creationId xmlns:a16="http://schemas.microsoft.com/office/drawing/2014/main" id="{D502BBD6-FE72-5242-A91D-5103CB641524}"/>
              </a:ext>
            </a:extLst>
          </p:cNvPr>
          <p:cNvSpPr txBox="1"/>
          <p:nvPr/>
        </p:nvSpPr>
        <p:spPr>
          <a:xfrm>
            <a:off x="0" y="152400"/>
            <a:ext cx="9143998" cy="1754326"/>
          </a:xfrm>
          <a:prstGeom prst="rect">
            <a:avLst/>
          </a:prstGeom>
          <a:noFill/>
        </p:spPr>
        <p:txBody>
          <a:bodyPr wrap="square" rtlCol="0">
            <a:spAutoFit/>
          </a:bodyPr>
          <a:lstStyle/>
          <a:p>
            <a:pPr lvl="0" algn="ctr" defTabSz="914400" fontAlgn="base">
              <a:spcBef>
                <a:spcPct val="0"/>
              </a:spcBef>
              <a:spcAft>
                <a:spcPct val="0"/>
              </a:spcAft>
              <a:defRPr/>
            </a:pPr>
            <a:r>
              <a:rPr lang="en-US" sz="3600" kern="0" dirty="0">
                <a:solidFill>
                  <a:srgbClr val="FFFF00"/>
                </a:solidFill>
                <a:latin typeface="+mn-lt"/>
                <a:ea typeface="ＭＳ Ｐゴシック" charset="-128"/>
                <a:cs typeface="ＭＳ Ｐゴシック" charset="-128"/>
              </a:rPr>
              <a:t>4. Students don’t quit </a:t>
            </a:r>
            <a:r>
              <a:rPr lang="en-US" sz="3600" kern="0" dirty="0">
                <a:solidFill>
                  <a:srgbClr val="FFFFFF"/>
                </a:solidFill>
                <a:latin typeface="+mn-lt"/>
                <a:ea typeface="ＭＳ Ｐゴシック" charset="-128"/>
                <a:cs typeface="ＭＳ Ｐゴシック" charset="-128"/>
              </a:rPr>
              <a:t>if their parents</a:t>
            </a:r>
          </a:p>
          <a:p>
            <a:pPr lvl="0" algn="ctr"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are involved ACTIVELY in the program!</a:t>
            </a:r>
          </a:p>
          <a:p>
            <a:pPr algn="ctr"/>
            <a:endParaRPr lang="en-US" sz="3600" dirty="0">
              <a:latin typeface="+mn-lt"/>
            </a:endParaRPr>
          </a:p>
        </p:txBody>
      </p:sp>
    </p:spTree>
    <p:extLst>
      <p:ext uri="{BB962C8B-B14F-4D97-AF65-F5344CB8AC3E}">
        <p14:creationId xmlns:p14="http://schemas.microsoft.com/office/powerpoint/2010/main" val="2834577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359568"/>
            <a:ext cx="9144000" cy="783432"/>
          </a:xfrm>
        </p:spPr>
        <p:txBody>
          <a:bodyPr>
            <a:noAutofit/>
          </a:bodyPr>
          <a:lstStyle/>
          <a:p>
            <a:pPr lvl="0">
              <a:defRPr/>
            </a:pPr>
            <a:r>
              <a:rPr lang="en-US" sz="3200" kern="0" dirty="0">
                <a:solidFill>
                  <a:srgbClr val="FFFF00"/>
                </a:solidFill>
                <a:ea typeface="ＭＳ Ｐゴシック" charset="-128"/>
                <a:cs typeface="ＭＳ Ｐゴシック" charset="-128"/>
              </a:rPr>
              <a:t>4. Students don’t quit </a:t>
            </a:r>
            <a:r>
              <a:rPr lang="en-US" sz="3200" kern="0" dirty="0">
                <a:solidFill>
                  <a:srgbClr val="FFFFFF"/>
                </a:solidFill>
                <a:ea typeface="ＭＳ Ｐゴシック" charset="-128"/>
                <a:cs typeface="ＭＳ Ｐゴシック" charset="-128"/>
              </a:rPr>
              <a:t>if their parents</a:t>
            </a:r>
            <a:br>
              <a:rPr lang="en-US" sz="3200" kern="0" dirty="0">
                <a:solidFill>
                  <a:srgbClr val="FFFFFF"/>
                </a:solidFill>
                <a:ea typeface="ＭＳ Ｐゴシック" charset="-128"/>
                <a:cs typeface="ＭＳ Ｐゴシック" charset="-128"/>
              </a:rPr>
            </a:br>
            <a:r>
              <a:rPr lang="en-US" sz="3200" kern="0" dirty="0">
                <a:solidFill>
                  <a:srgbClr val="FFFFFF"/>
                </a:solidFill>
                <a:ea typeface="ＭＳ Ｐゴシック" charset="-128"/>
                <a:cs typeface="ＭＳ Ｐゴシック" charset="-128"/>
              </a:rPr>
              <a:t>are involved ACTIVELY in the program!</a:t>
            </a:r>
            <a:br>
              <a:rPr lang="en-US" sz="3200" kern="0" dirty="0">
                <a:solidFill>
                  <a:srgbClr val="FFFFFF"/>
                </a:solidFill>
                <a:ea typeface="ＭＳ Ｐゴシック" charset="-128"/>
                <a:cs typeface="ＭＳ Ｐゴシック" charset="-128"/>
              </a:rPr>
            </a:br>
            <a:endParaRPr lang="en-US" sz="3200" dirty="0"/>
          </a:p>
        </p:txBody>
      </p:sp>
      <p:sp>
        <p:nvSpPr>
          <p:cNvPr id="44035" name="Rectangle 3"/>
          <p:cNvSpPr>
            <a:spLocks noGrp="1" noChangeArrowheads="1"/>
          </p:cNvSpPr>
          <p:nvPr>
            <p:ph type="body" sz="half" idx="4294967295"/>
          </p:nvPr>
        </p:nvSpPr>
        <p:spPr>
          <a:xfrm>
            <a:off x="0" y="685800"/>
            <a:ext cx="4267200" cy="1981200"/>
          </a:xfrm>
        </p:spPr>
        <p:txBody>
          <a:bodyPr>
            <a:noAutofit/>
          </a:bodyPr>
          <a:lstStyle/>
          <a:p>
            <a:pPr>
              <a:lnSpc>
                <a:spcPct val="90000"/>
              </a:lnSpc>
              <a:buNone/>
            </a:pPr>
            <a:endParaRPr lang="en-US" sz="2800" dirty="0">
              <a:solidFill>
                <a:srgbClr val="FFFFFF"/>
              </a:solidFill>
              <a:ea typeface="ＭＳ Ｐゴシック" charset="-128"/>
              <a:cs typeface="ＭＳ Ｐゴシック" charset="-128"/>
            </a:endParaRPr>
          </a:p>
          <a:p>
            <a:pPr lvl="1">
              <a:lnSpc>
                <a:spcPct val="90000"/>
              </a:lnSpc>
              <a:buNone/>
            </a:pPr>
            <a:r>
              <a:rPr lang="en-US" dirty="0">
                <a:solidFill>
                  <a:srgbClr val="FFFFFF"/>
                </a:solidFill>
              </a:rPr>
              <a:t>Teach PARENTS how to </a:t>
            </a:r>
            <a:r>
              <a:rPr lang="en-US" u="sng" dirty="0">
                <a:solidFill>
                  <a:srgbClr val="FFFF00"/>
                </a:solidFill>
              </a:rPr>
              <a:t>support </a:t>
            </a:r>
            <a:r>
              <a:rPr lang="en-US" dirty="0">
                <a:solidFill>
                  <a:srgbClr val="FFFFFF"/>
                </a:solidFill>
              </a:rPr>
              <a:t>their child’s practicing</a:t>
            </a:r>
          </a:p>
        </p:txBody>
      </p:sp>
      <p:pic>
        <p:nvPicPr>
          <p:cNvPr id="44036" name="Picture 1029" descr="Picture 1"/>
          <p:cNvPicPr>
            <a:picLocks noChangeAspect="1" noChangeArrowheads="1"/>
          </p:cNvPicPr>
          <p:nvPr/>
        </p:nvPicPr>
        <p:blipFill>
          <a:blip r:embed="rId3"/>
          <a:srcRect/>
          <a:stretch>
            <a:fillRect/>
          </a:stretch>
        </p:blipFill>
        <p:spPr bwMode="auto">
          <a:xfrm>
            <a:off x="4724400" y="1676400"/>
            <a:ext cx="4030372" cy="2971800"/>
          </a:xfrm>
          <a:prstGeom prst="rect">
            <a:avLst/>
          </a:prstGeom>
          <a:ln>
            <a:noFill/>
          </a:ln>
          <a:effectLst>
            <a:reflection stA="66000" endPos="75000" dist="12700" dir="5400000" sy="-100000" algn="bl" rotWithShape="0"/>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359568"/>
            <a:ext cx="9144000" cy="783432"/>
          </a:xfrm>
        </p:spPr>
        <p:txBody>
          <a:bodyPr>
            <a:noAutofit/>
          </a:bodyPr>
          <a:lstStyle/>
          <a:p>
            <a:pPr lvl="0">
              <a:defRPr/>
            </a:pPr>
            <a:r>
              <a:rPr lang="en-US" sz="3200" kern="0" dirty="0">
                <a:solidFill>
                  <a:srgbClr val="FFFF00"/>
                </a:solidFill>
                <a:ea typeface="ＭＳ Ｐゴシック" charset="-128"/>
                <a:cs typeface="ＭＳ Ｐゴシック" charset="-128"/>
              </a:rPr>
              <a:t>4. Students don’t quit </a:t>
            </a:r>
            <a:r>
              <a:rPr lang="en-US" sz="3200" kern="0" dirty="0">
                <a:solidFill>
                  <a:srgbClr val="FFFFFF"/>
                </a:solidFill>
                <a:ea typeface="ＭＳ Ｐゴシック" charset="-128"/>
                <a:cs typeface="ＭＳ Ｐゴシック" charset="-128"/>
              </a:rPr>
              <a:t>if their parents</a:t>
            </a:r>
            <a:br>
              <a:rPr lang="en-US" sz="3200" kern="0" dirty="0">
                <a:solidFill>
                  <a:srgbClr val="FFFFFF"/>
                </a:solidFill>
                <a:ea typeface="ＭＳ Ｐゴシック" charset="-128"/>
                <a:cs typeface="ＭＳ Ｐゴシック" charset="-128"/>
              </a:rPr>
            </a:br>
            <a:r>
              <a:rPr lang="en-US" sz="3200" kern="0" dirty="0">
                <a:solidFill>
                  <a:srgbClr val="FFFFFF"/>
                </a:solidFill>
                <a:ea typeface="ＭＳ Ｐゴシック" charset="-128"/>
                <a:cs typeface="ＭＳ Ｐゴシック" charset="-128"/>
              </a:rPr>
              <a:t>are involved ACTIVELY in the program!</a:t>
            </a:r>
            <a:br>
              <a:rPr lang="en-US" sz="3200" kern="0" dirty="0">
                <a:solidFill>
                  <a:srgbClr val="FFFFFF"/>
                </a:solidFill>
                <a:ea typeface="ＭＳ Ｐゴシック" charset="-128"/>
                <a:cs typeface="ＭＳ Ｐゴシック" charset="-128"/>
              </a:rPr>
            </a:br>
            <a:endParaRPr lang="en-US" sz="3200" dirty="0"/>
          </a:p>
        </p:txBody>
      </p:sp>
      <p:sp>
        <p:nvSpPr>
          <p:cNvPr id="44035" name="Rectangle 3"/>
          <p:cNvSpPr>
            <a:spLocks noGrp="1" noChangeArrowheads="1"/>
          </p:cNvSpPr>
          <p:nvPr>
            <p:ph type="body" sz="half" idx="4294967295"/>
          </p:nvPr>
        </p:nvSpPr>
        <p:spPr>
          <a:xfrm>
            <a:off x="0" y="685800"/>
            <a:ext cx="4267200" cy="1981200"/>
          </a:xfrm>
        </p:spPr>
        <p:txBody>
          <a:bodyPr>
            <a:noAutofit/>
          </a:bodyPr>
          <a:lstStyle/>
          <a:p>
            <a:pPr>
              <a:lnSpc>
                <a:spcPct val="90000"/>
              </a:lnSpc>
              <a:buNone/>
            </a:pPr>
            <a:endParaRPr lang="en-US" sz="2800" dirty="0">
              <a:solidFill>
                <a:srgbClr val="FFFFFF"/>
              </a:solidFill>
              <a:ea typeface="ＭＳ Ｐゴシック" charset="-128"/>
              <a:cs typeface="ＭＳ Ｐゴシック" charset="-128"/>
            </a:endParaRPr>
          </a:p>
          <a:p>
            <a:pPr lvl="1">
              <a:lnSpc>
                <a:spcPct val="90000"/>
              </a:lnSpc>
              <a:buNone/>
            </a:pPr>
            <a:r>
              <a:rPr lang="en-US" dirty="0">
                <a:solidFill>
                  <a:srgbClr val="FFFFFF"/>
                </a:solidFill>
              </a:rPr>
              <a:t>Teach PARENTS how to </a:t>
            </a:r>
            <a:r>
              <a:rPr lang="en-US" u="sng" dirty="0">
                <a:solidFill>
                  <a:srgbClr val="FFFF00"/>
                </a:solidFill>
              </a:rPr>
              <a:t>support </a:t>
            </a:r>
            <a:r>
              <a:rPr lang="en-US" dirty="0">
                <a:solidFill>
                  <a:srgbClr val="FFFFFF"/>
                </a:solidFill>
              </a:rPr>
              <a:t>their child’s practicing</a:t>
            </a:r>
          </a:p>
        </p:txBody>
      </p:sp>
      <p:pic>
        <p:nvPicPr>
          <p:cNvPr id="44036" name="Picture 1029" descr="Picture 1"/>
          <p:cNvPicPr>
            <a:picLocks noChangeAspect="1" noChangeArrowheads="1"/>
          </p:cNvPicPr>
          <p:nvPr/>
        </p:nvPicPr>
        <p:blipFill>
          <a:blip r:embed="rId3"/>
          <a:srcRect/>
          <a:stretch>
            <a:fillRect/>
          </a:stretch>
        </p:blipFill>
        <p:spPr bwMode="auto">
          <a:xfrm>
            <a:off x="4724400" y="1676400"/>
            <a:ext cx="4030372" cy="2971800"/>
          </a:xfrm>
          <a:prstGeom prst="rect">
            <a:avLst/>
          </a:prstGeom>
          <a:ln>
            <a:noFill/>
          </a:ln>
          <a:effectLst>
            <a:reflection stA="66000" endPos="75000" dist="12700" dir="5400000" sy="-100000" algn="bl" rotWithShape="0"/>
            <a:softEdge rad="112500"/>
          </a:effectLst>
        </p:spPr>
      </p:pic>
      <p:sp>
        <p:nvSpPr>
          <p:cNvPr id="5" name="Rectangle 3"/>
          <p:cNvSpPr txBox="1">
            <a:spLocks noChangeArrowheads="1"/>
          </p:cNvSpPr>
          <p:nvPr/>
        </p:nvSpPr>
        <p:spPr bwMode="auto">
          <a:xfrm>
            <a:off x="0" y="2895600"/>
            <a:ext cx="42672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28687" marR="0" lvl="1" indent="-457200" algn="l" defTabSz="914400" rtl="0" eaLnBrk="1" fontAlgn="base" latinLnBrk="0" hangingPunct="1">
              <a:lnSpc>
                <a:spcPct val="90000"/>
              </a:lnSpc>
              <a:spcBef>
                <a:spcPct val="20000"/>
              </a:spcBef>
              <a:spcAft>
                <a:spcPct val="0"/>
              </a:spcAft>
              <a:buClr>
                <a:schemeClr val="accent2"/>
              </a:buClr>
              <a:buSzPct val="75000"/>
              <a:tabLst/>
              <a:defRPr/>
            </a:pPr>
            <a:r>
              <a:rPr kumimoji="0" lang="en-US" sz="2800" b="0" i="0" u="none" strike="noStrike" kern="0" cap="none" spc="0" normalizeH="0" baseline="0" noProof="0" dirty="0">
                <a:ln>
                  <a:noFill/>
                </a:ln>
                <a:solidFill>
                  <a:srgbClr val="FFFFFF"/>
                </a:solidFill>
                <a:effectLst/>
                <a:uLnTx/>
                <a:uFillTx/>
                <a:latin typeface="+mn-lt"/>
                <a:ea typeface="ＭＳ Ｐゴシック" pitchFamily="-112" charset="-128"/>
              </a:rPr>
              <a:t>Give PARENTS ideas of how to </a:t>
            </a:r>
            <a:r>
              <a:rPr kumimoji="0" lang="en-US" sz="2800" i="0" u="sng" strike="noStrike" kern="0" cap="none" spc="0" normalizeH="0" baseline="0" noProof="0" dirty="0">
                <a:ln>
                  <a:noFill/>
                </a:ln>
                <a:solidFill>
                  <a:srgbClr val="FFFF00"/>
                </a:solidFill>
                <a:effectLst/>
                <a:uLnTx/>
                <a:uFillTx/>
                <a:latin typeface="+mn-lt"/>
                <a:ea typeface="ＭＳ Ｐゴシック" pitchFamily="-112" charset="-128"/>
              </a:rPr>
              <a:t>motivate </a:t>
            </a:r>
            <a:r>
              <a:rPr kumimoji="0" lang="en-US" sz="2800" b="0" i="0" u="none" strike="noStrike" kern="0" cap="none" spc="0" normalizeH="0" baseline="0" noProof="0" dirty="0">
                <a:ln>
                  <a:noFill/>
                </a:ln>
                <a:solidFill>
                  <a:srgbClr val="FFFFFF"/>
                </a:solidFill>
                <a:effectLst/>
                <a:uLnTx/>
                <a:uFillTx/>
                <a:latin typeface="+mn-lt"/>
                <a:ea typeface="ＭＳ Ｐゴシック" pitchFamily="-112" charset="-128"/>
              </a:rPr>
              <a:t>their </a:t>
            </a:r>
            <a:r>
              <a:rPr kumimoji="0" lang="en-US" sz="2800" i="0" u="none" strike="noStrike" kern="0" cap="none" spc="0" normalizeH="0" baseline="0" noProof="0" dirty="0">
                <a:ln>
                  <a:noFill/>
                </a:ln>
                <a:solidFill>
                  <a:schemeClr val="bg1"/>
                </a:solidFill>
                <a:effectLst/>
                <a:uLnTx/>
                <a:uFillTx/>
                <a:latin typeface="+mn-lt"/>
                <a:ea typeface="ＭＳ Ｐゴシック" pitchFamily="-112" charset="-128"/>
              </a:rPr>
              <a:t>children</a:t>
            </a:r>
            <a:endParaRPr kumimoji="0" lang="en-US" sz="2800" i="0" u="sng" strike="noStrike" kern="0" cap="none" spc="0" normalizeH="0" baseline="0" noProof="0" dirty="0">
              <a:ln>
                <a:noFill/>
              </a:ln>
              <a:solidFill>
                <a:schemeClr val="bg1"/>
              </a:solidFill>
              <a:effectLst/>
              <a:uLnTx/>
              <a:uFillTx/>
              <a:latin typeface="+mn-lt"/>
              <a:ea typeface="ＭＳ Ｐゴシック" pitchFamily="-112"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359568"/>
            <a:ext cx="9144000" cy="783432"/>
          </a:xfrm>
        </p:spPr>
        <p:txBody>
          <a:bodyPr>
            <a:noAutofit/>
          </a:bodyPr>
          <a:lstStyle/>
          <a:p>
            <a:pPr lvl="0">
              <a:defRPr/>
            </a:pPr>
            <a:r>
              <a:rPr lang="en-US" sz="3200" kern="0" dirty="0">
                <a:solidFill>
                  <a:srgbClr val="FFFF00"/>
                </a:solidFill>
                <a:ea typeface="ＭＳ Ｐゴシック" charset="-128"/>
                <a:cs typeface="ＭＳ Ｐゴシック" charset="-128"/>
              </a:rPr>
              <a:t>4. Students don’t quit </a:t>
            </a:r>
            <a:r>
              <a:rPr lang="en-US" sz="3200" kern="0" dirty="0">
                <a:solidFill>
                  <a:srgbClr val="FFFFFF"/>
                </a:solidFill>
                <a:ea typeface="ＭＳ Ｐゴシック" charset="-128"/>
                <a:cs typeface="ＭＳ Ｐゴシック" charset="-128"/>
              </a:rPr>
              <a:t>if their parents</a:t>
            </a:r>
            <a:br>
              <a:rPr lang="en-US" sz="3200" kern="0" dirty="0">
                <a:solidFill>
                  <a:srgbClr val="FFFFFF"/>
                </a:solidFill>
                <a:ea typeface="ＭＳ Ｐゴシック" charset="-128"/>
                <a:cs typeface="ＭＳ Ｐゴシック" charset="-128"/>
              </a:rPr>
            </a:br>
            <a:r>
              <a:rPr lang="en-US" sz="3200" kern="0" dirty="0">
                <a:solidFill>
                  <a:srgbClr val="FFFFFF"/>
                </a:solidFill>
                <a:ea typeface="ＭＳ Ｐゴシック" charset="-128"/>
                <a:cs typeface="ＭＳ Ｐゴシック" charset="-128"/>
              </a:rPr>
              <a:t>are involved ACTIVELY in the program!</a:t>
            </a:r>
            <a:br>
              <a:rPr lang="en-US" sz="3200" kern="0" dirty="0">
                <a:solidFill>
                  <a:srgbClr val="FFFFFF"/>
                </a:solidFill>
                <a:ea typeface="ＭＳ Ｐゴシック" charset="-128"/>
                <a:cs typeface="ＭＳ Ｐゴシック" charset="-128"/>
              </a:rPr>
            </a:br>
            <a:endParaRPr lang="en-US" sz="3200" dirty="0"/>
          </a:p>
        </p:txBody>
      </p:sp>
      <p:sp>
        <p:nvSpPr>
          <p:cNvPr id="44035" name="Rectangle 3"/>
          <p:cNvSpPr>
            <a:spLocks noGrp="1" noChangeArrowheads="1"/>
          </p:cNvSpPr>
          <p:nvPr>
            <p:ph type="body" sz="half" idx="4294967295"/>
          </p:nvPr>
        </p:nvSpPr>
        <p:spPr>
          <a:xfrm>
            <a:off x="0" y="685800"/>
            <a:ext cx="4267200" cy="1981200"/>
          </a:xfrm>
        </p:spPr>
        <p:txBody>
          <a:bodyPr>
            <a:noAutofit/>
          </a:bodyPr>
          <a:lstStyle/>
          <a:p>
            <a:pPr>
              <a:lnSpc>
                <a:spcPct val="90000"/>
              </a:lnSpc>
              <a:buNone/>
            </a:pPr>
            <a:endParaRPr lang="en-US" sz="2800" dirty="0">
              <a:solidFill>
                <a:srgbClr val="FFFFFF"/>
              </a:solidFill>
              <a:ea typeface="ＭＳ Ｐゴシック" charset="-128"/>
              <a:cs typeface="ＭＳ Ｐゴシック" charset="-128"/>
            </a:endParaRPr>
          </a:p>
          <a:p>
            <a:pPr lvl="1">
              <a:lnSpc>
                <a:spcPct val="90000"/>
              </a:lnSpc>
              <a:buNone/>
            </a:pPr>
            <a:r>
              <a:rPr lang="en-US" dirty="0">
                <a:solidFill>
                  <a:srgbClr val="FFFFFF"/>
                </a:solidFill>
              </a:rPr>
              <a:t>Teach PARENTS how to </a:t>
            </a:r>
            <a:r>
              <a:rPr lang="en-US" u="sng" dirty="0">
                <a:solidFill>
                  <a:srgbClr val="FFFF00"/>
                </a:solidFill>
              </a:rPr>
              <a:t>support </a:t>
            </a:r>
            <a:r>
              <a:rPr lang="en-US" dirty="0">
                <a:solidFill>
                  <a:srgbClr val="FFFFFF"/>
                </a:solidFill>
              </a:rPr>
              <a:t>their child’s practicing</a:t>
            </a:r>
          </a:p>
        </p:txBody>
      </p:sp>
      <p:pic>
        <p:nvPicPr>
          <p:cNvPr id="44036" name="Picture 1029" descr="Picture 1"/>
          <p:cNvPicPr>
            <a:picLocks noChangeAspect="1" noChangeArrowheads="1"/>
          </p:cNvPicPr>
          <p:nvPr/>
        </p:nvPicPr>
        <p:blipFill>
          <a:blip r:embed="rId3"/>
          <a:srcRect/>
          <a:stretch>
            <a:fillRect/>
          </a:stretch>
        </p:blipFill>
        <p:spPr bwMode="auto">
          <a:xfrm>
            <a:off x="4724400" y="1676400"/>
            <a:ext cx="4030372" cy="2971800"/>
          </a:xfrm>
          <a:prstGeom prst="rect">
            <a:avLst/>
          </a:prstGeom>
          <a:ln>
            <a:noFill/>
          </a:ln>
          <a:effectLst>
            <a:reflection stA="66000" endPos="75000" dist="12700" dir="5400000" sy="-100000" algn="bl" rotWithShape="0"/>
            <a:softEdge rad="112500"/>
          </a:effectLst>
        </p:spPr>
      </p:pic>
      <p:sp>
        <p:nvSpPr>
          <p:cNvPr id="5" name="Rectangle 3"/>
          <p:cNvSpPr txBox="1">
            <a:spLocks noChangeArrowheads="1"/>
          </p:cNvSpPr>
          <p:nvPr/>
        </p:nvSpPr>
        <p:spPr bwMode="auto">
          <a:xfrm>
            <a:off x="0" y="2895600"/>
            <a:ext cx="42672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28687" marR="0" lvl="1" indent="-457200" algn="l" defTabSz="914400" rtl="0" eaLnBrk="1" fontAlgn="base" latinLnBrk="0" hangingPunct="1">
              <a:lnSpc>
                <a:spcPct val="90000"/>
              </a:lnSpc>
              <a:spcBef>
                <a:spcPct val="20000"/>
              </a:spcBef>
              <a:spcAft>
                <a:spcPct val="0"/>
              </a:spcAft>
              <a:buClr>
                <a:schemeClr val="accent2"/>
              </a:buClr>
              <a:buSzPct val="75000"/>
              <a:tabLst/>
              <a:defRPr/>
            </a:pPr>
            <a:r>
              <a:rPr kumimoji="0" lang="en-US" sz="2800" b="0" i="0" u="none" strike="noStrike" kern="0" cap="none" spc="0" normalizeH="0" baseline="0" noProof="0" dirty="0">
                <a:ln>
                  <a:noFill/>
                </a:ln>
                <a:solidFill>
                  <a:srgbClr val="FFFFFF"/>
                </a:solidFill>
                <a:effectLst/>
                <a:uLnTx/>
                <a:uFillTx/>
                <a:latin typeface="+mn-lt"/>
                <a:ea typeface="ＭＳ Ｐゴシック" pitchFamily="-112" charset="-128"/>
              </a:rPr>
              <a:t>Give PARENTS ideas of how to </a:t>
            </a:r>
            <a:r>
              <a:rPr kumimoji="0" lang="en-US" sz="2800" i="0" u="sng" strike="noStrike" kern="0" cap="none" spc="0" normalizeH="0" baseline="0" noProof="0" dirty="0">
                <a:ln>
                  <a:noFill/>
                </a:ln>
                <a:solidFill>
                  <a:srgbClr val="FFFF00"/>
                </a:solidFill>
                <a:effectLst/>
                <a:uLnTx/>
                <a:uFillTx/>
                <a:latin typeface="+mn-lt"/>
                <a:ea typeface="ＭＳ Ｐゴシック" pitchFamily="-112" charset="-128"/>
              </a:rPr>
              <a:t>motivate </a:t>
            </a:r>
            <a:r>
              <a:rPr kumimoji="0" lang="en-US" sz="2800" b="0" i="0" u="none" strike="noStrike" kern="0" cap="none" spc="0" normalizeH="0" baseline="0" noProof="0" dirty="0">
                <a:ln>
                  <a:noFill/>
                </a:ln>
                <a:solidFill>
                  <a:srgbClr val="FFFFFF"/>
                </a:solidFill>
                <a:effectLst/>
                <a:uLnTx/>
                <a:uFillTx/>
                <a:latin typeface="+mn-lt"/>
                <a:ea typeface="ＭＳ Ｐゴシック" pitchFamily="-112" charset="-128"/>
              </a:rPr>
              <a:t>their </a:t>
            </a:r>
            <a:r>
              <a:rPr kumimoji="0" lang="en-US" sz="2800" i="0" u="none" strike="noStrike" kern="0" cap="none" spc="0" normalizeH="0" baseline="0" noProof="0" dirty="0">
                <a:ln>
                  <a:noFill/>
                </a:ln>
                <a:solidFill>
                  <a:schemeClr val="bg1"/>
                </a:solidFill>
                <a:effectLst/>
                <a:uLnTx/>
                <a:uFillTx/>
                <a:latin typeface="+mn-lt"/>
                <a:ea typeface="ＭＳ Ｐゴシック" pitchFamily="-112" charset="-128"/>
              </a:rPr>
              <a:t>children</a:t>
            </a:r>
            <a:endParaRPr kumimoji="0" lang="en-US" sz="2800" i="0" u="sng" strike="noStrike" kern="0" cap="none" spc="0" normalizeH="0" baseline="0" noProof="0" dirty="0">
              <a:ln>
                <a:noFill/>
              </a:ln>
              <a:solidFill>
                <a:schemeClr val="bg1"/>
              </a:solidFill>
              <a:effectLst/>
              <a:uLnTx/>
              <a:uFillTx/>
              <a:latin typeface="+mn-lt"/>
              <a:ea typeface="ＭＳ Ｐゴシック" pitchFamily="-112" charset="-128"/>
            </a:endParaRPr>
          </a:p>
        </p:txBody>
      </p:sp>
      <p:sp>
        <p:nvSpPr>
          <p:cNvPr id="6" name="Rectangle 3"/>
          <p:cNvSpPr txBox="1">
            <a:spLocks noChangeArrowheads="1"/>
          </p:cNvSpPr>
          <p:nvPr/>
        </p:nvSpPr>
        <p:spPr bwMode="auto">
          <a:xfrm>
            <a:off x="0" y="4191000"/>
            <a:ext cx="46482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9900" marR="0" lvl="0" indent="-469900" algn="l" defTabSz="914400" rtl="0" eaLnBrk="1" fontAlgn="base" latinLnBrk="0" hangingPunct="1">
              <a:lnSpc>
                <a:spcPct val="90000"/>
              </a:lnSpc>
              <a:spcBef>
                <a:spcPct val="20000"/>
              </a:spcBef>
              <a:spcAft>
                <a:spcPct val="0"/>
              </a:spcAft>
              <a:buClr>
                <a:schemeClr val="bg2"/>
              </a:buClr>
              <a:buSzPct val="70000"/>
              <a:tabLst/>
              <a:defRPr/>
            </a:pPr>
            <a:endParaRPr kumimoji="0" lang="en-US" sz="2800" b="0" i="0" u="none" strike="noStrike" kern="0" cap="none" spc="0" normalizeH="0" baseline="0" noProof="0" dirty="0">
              <a:ln>
                <a:noFill/>
              </a:ln>
              <a:solidFill>
                <a:srgbClr val="FFFFFF"/>
              </a:solidFill>
              <a:effectLst/>
              <a:uLnTx/>
              <a:uFillTx/>
              <a:latin typeface="+mn-lt"/>
              <a:ea typeface="ＭＳ Ｐゴシック" charset="-128"/>
              <a:cs typeface="ＭＳ Ｐゴシック" charset="-128"/>
            </a:endParaRPr>
          </a:p>
          <a:p>
            <a:pPr marL="908050" marR="0" lvl="1" indent="-436563" algn="l" defTabSz="914400" rtl="0" eaLnBrk="1" fontAlgn="base" latinLnBrk="0" hangingPunct="1">
              <a:lnSpc>
                <a:spcPct val="90000"/>
              </a:lnSpc>
              <a:spcBef>
                <a:spcPct val="20000"/>
              </a:spcBef>
              <a:spcAft>
                <a:spcPct val="0"/>
              </a:spcAft>
              <a:buClr>
                <a:schemeClr val="accent2"/>
              </a:buClr>
              <a:buSzPct val="75000"/>
              <a:tabLst/>
              <a:defRPr/>
            </a:pPr>
            <a:r>
              <a:rPr kumimoji="0" lang="en-US" sz="2800" b="0" i="0" u="none" strike="noStrike" kern="0" cap="none" spc="0" normalizeH="0" baseline="0" noProof="0" dirty="0">
                <a:ln>
                  <a:noFill/>
                </a:ln>
                <a:solidFill>
                  <a:srgbClr val="FFFFFF"/>
                </a:solidFill>
                <a:effectLst/>
                <a:uLnTx/>
                <a:uFillTx/>
                <a:latin typeface="+mn-lt"/>
                <a:ea typeface="ＭＳ Ｐゴシック" pitchFamily="-112" charset="-128"/>
              </a:rPr>
              <a:t>Encourage PARENTS to play an active role in the learning process and to become </a:t>
            </a:r>
            <a:r>
              <a:rPr kumimoji="0" lang="en-US" sz="2800" i="0" u="sng" strike="noStrike" kern="0" cap="none" spc="0" normalizeH="0" baseline="0" noProof="0" dirty="0">
                <a:ln>
                  <a:noFill/>
                </a:ln>
                <a:solidFill>
                  <a:srgbClr val="FFFF00"/>
                </a:solidFill>
                <a:effectLst/>
                <a:uLnTx/>
                <a:uFillTx/>
                <a:latin typeface="+mn-lt"/>
                <a:ea typeface="ＭＳ Ｐゴシック" pitchFamily="-112" charset="-128"/>
              </a:rPr>
              <a:t>involved</a:t>
            </a:r>
            <a:endParaRPr kumimoji="0" lang="en-US" sz="2800" i="0" u="none" strike="noStrike" kern="0" cap="none" spc="0" normalizeH="0" baseline="0" noProof="0" dirty="0">
              <a:ln>
                <a:noFill/>
              </a:ln>
              <a:solidFill>
                <a:srgbClr val="FFFF00"/>
              </a:solidFill>
              <a:effectLst/>
              <a:uLnTx/>
              <a:uFillTx/>
              <a:latin typeface="+mn-lt"/>
              <a:ea typeface="ＭＳ Ｐゴシック" pitchFamily="-112"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i="1" dirty="0">
                <a:solidFill>
                  <a:srgbClr val="CCFF66"/>
                </a:solidFill>
                <a:latin typeface="+mn-lt"/>
                <a:ea typeface="ＭＳ Ｐゴシック" charset="-128"/>
                <a:cs typeface="ＭＳ Ｐゴシック" charset="-128"/>
              </a:rPr>
              <a:t>Keep “</a:t>
            </a:r>
            <a:r>
              <a:rPr lang="en-US" sz="3600" i="1" u="sng" dirty="0">
                <a:solidFill>
                  <a:srgbClr val="CCFF66"/>
                </a:solidFill>
                <a:latin typeface="+mn-lt"/>
                <a:ea typeface="ＭＳ Ｐゴシック" charset="-128"/>
                <a:cs typeface="ＭＳ Ｐゴシック" charset="-128"/>
              </a:rPr>
              <a:t>A</a:t>
            </a:r>
            <a:r>
              <a:rPr lang="en-US" sz="3600" i="1" dirty="0">
                <a:solidFill>
                  <a:srgbClr val="CCFF66"/>
                </a:solidFill>
                <a:latin typeface="+mn-lt"/>
                <a:ea typeface="ＭＳ Ｐゴシック" charset="-128"/>
                <a:cs typeface="ＭＳ Ｐゴシック" charset="-128"/>
              </a:rPr>
              <a:t>ctivities” in Mind</a:t>
            </a:r>
          </a:p>
        </p:txBody>
      </p:sp>
      <p:sp>
        <p:nvSpPr>
          <p:cNvPr id="5" name="TextBox 4"/>
          <p:cNvSpPr txBox="1"/>
          <p:nvPr/>
        </p:nvSpPr>
        <p:spPr>
          <a:xfrm>
            <a:off x="0" y="838200"/>
            <a:ext cx="8915400" cy="646331"/>
          </a:xfrm>
          <a:prstGeom prst="rect">
            <a:avLst/>
          </a:prstGeom>
          <a:noFill/>
        </p:spPr>
        <p:txBody>
          <a:bodyPr wrap="square" rtlCol="0">
            <a:spAutoFit/>
          </a:bodyPr>
          <a:lstStyle/>
          <a:p>
            <a:pPr algn="ctr"/>
            <a:r>
              <a:rPr lang="en-US" sz="3600" dirty="0">
                <a:solidFill>
                  <a:schemeClr val="bg1"/>
                </a:solidFill>
                <a:latin typeface="+mn-lt"/>
              </a:rPr>
              <a:t>Students thrive from rewarding </a:t>
            </a:r>
            <a:r>
              <a:rPr lang="en-US" sz="3600" dirty="0">
                <a:solidFill>
                  <a:srgbClr val="CCFF66"/>
                </a:solidFill>
                <a:latin typeface="+mn-lt"/>
              </a:rPr>
              <a:t>experiences</a:t>
            </a:r>
            <a:r>
              <a:rPr lang="en-US" sz="3600" dirty="0">
                <a:solidFill>
                  <a:schemeClr val="bg1"/>
                </a:solidFill>
                <a:latin typeface="+mn-lt"/>
              </a:rPr>
              <a:t>.</a:t>
            </a:r>
          </a:p>
        </p:txBody>
      </p:sp>
      <p:sp>
        <p:nvSpPr>
          <p:cNvPr id="6" name="Slide Number Placeholder 5"/>
          <p:cNvSpPr>
            <a:spLocks noGrp="1"/>
          </p:cNvSpPr>
          <p:nvPr>
            <p:ph type="sldNum" sz="quarter" idx="12"/>
          </p:nvPr>
        </p:nvSpPr>
        <p:spPr/>
        <p:txBody>
          <a:bodyPr/>
          <a:lstStyle/>
          <a:p>
            <a:pPr>
              <a:defRPr/>
            </a:pPr>
            <a:fld id="{F188C437-0A12-3E4A-B959-FB613AA65816}" type="slidenum">
              <a:rPr lang="en-US" smtClean="0"/>
              <a:pPr>
                <a:defRPr/>
              </a:pPr>
              <a:t>5</a:t>
            </a:fld>
            <a:endParaRPr lang="en-US"/>
          </a:p>
        </p:txBody>
      </p:sp>
      <p:pic>
        <p:nvPicPr>
          <p:cNvPr id="11" name="Picture 10" descr="gedc01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3352800"/>
            <a:ext cx="5257800" cy="2921000"/>
          </a:xfrm>
          <a:prstGeom prst="rect">
            <a:avLst/>
          </a:prstGeom>
          <a:ln>
            <a:noFill/>
          </a:ln>
          <a:effectLst>
            <a:reflection blurRad="6350" stA="52000" endA="300" endPos="35000" dir="5400000" sy="-100000" algn="bl" rotWithShape="0"/>
            <a:softEdge rad="112500"/>
          </a:effectLst>
        </p:spPr>
      </p:pic>
      <p:pic>
        <p:nvPicPr>
          <p:cNvPr id="12" name="Picture 11" descr="Daily-Orchestra-Students-500x4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98649"/>
            <a:ext cx="4267200" cy="3644189"/>
          </a:xfrm>
          <a:prstGeom prst="rect">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252192074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11-30 at 1.05.11 PM.png"/>
          <p:cNvPicPr>
            <a:picLocks noChangeAspect="1"/>
          </p:cNvPicPr>
          <p:nvPr/>
        </p:nvPicPr>
        <p:blipFill>
          <a:blip r:embed="rId3"/>
          <a:stretch>
            <a:fillRect/>
          </a:stretch>
        </p:blipFill>
        <p:spPr>
          <a:xfrm>
            <a:off x="725659" y="1371601"/>
            <a:ext cx="7982248" cy="5233538"/>
          </a:xfrm>
          <a:prstGeom prst="rect">
            <a:avLst/>
          </a:prstGeom>
        </p:spPr>
      </p:pic>
      <p:sp>
        <p:nvSpPr>
          <p:cNvPr id="4" name="TextBox 3"/>
          <p:cNvSpPr txBox="1"/>
          <p:nvPr/>
        </p:nvSpPr>
        <p:spPr>
          <a:xfrm>
            <a:off x="0" y="0"/>
            <a:ext cx="9144000" cy="1569660"/>
          </a:xfrm>
          <a:prstGeom prst="rect">
            <a:avLst/>
          </a:prstGeom>
          <a:noFill/>
        </p:spPr>
        <p:txBody>
          <a:bodyPr wrap="square" rtlCol="0">
            <a:spAutoFit/>
          </a:bodyPr>
          <a:lstStyle/>
          <a:p>
            <a:pPr lvl="0" algn="ctr">
              <a:defRPr/>
            </a:pPr>
            <a:r>
              <a:rPr lang="en-US" sz="3200" kern="0" dirty="0">
                <a:solidFill>
                  <a:srgbClr val="FFFF00"/>
                </a:solidFill>
                <a:latin typeface="+mn-lt"/>
                <a:ea typeface="ＭＳ Ｐゴシック" charset="-128"/>
                <a:cs typeface="ＭＳ Ｐゴシック" charset="-128"/>
              </a:rPr>
              <a:t>4. Students don’t quit </a:t>
            </a:r>
            <a:r>
              <a:rPr lang="en-US" sz="3200" kern="0" dirty="0">
                <a:solidFill>
                  <a:srgbClr val="FFFFFF"/>
                </a:solidFill>
                <a:latin typeface="+mn-lt"/>
                <a:ea typeface="ＭＳ Ｐゴシック" charset="-128"/>
                <a:cs typeface="ＭＳ Ｐゴシック" charset="-128"/>
              </a:rPr>
              <a:t>if their parents</a:t>
            </a:r>
          </a:p>
          <a:p>
            <a:pPr lvl="0" algn="ctr">
              <a:defRPr/>
            </a:pPr>
            <a:r>
              <a:rPr lang="en-US" sz="3200" kern="0" dirty="0">
                <a:solidFill>
                  <a:srgbClr val="FFFFFF"/>
                </a:solidFill>
                <a:latin typeface="+mn-lt"/>
                <a:ea typeface="ＭＳ Ｐゴシック" charset="-128"/>
                <a:cs typeface="ＭＳ Ｐゴシック" charset="-128"/>
              </a:rPr>
              <a:t>are involved ACTIVELY in the program!</a:t>
            </a:r>
          </a:p>
          <a:p>
            <a:pPr algn="ctr"/>
            <a:endParaRPr lang="en-US" sz="3200"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846659"/>
          </a:xfrm>
          <a:prstGeom prst="rect">
            <a:avLst/>
          </a:prstGeom>
          <a:noFill/>
        </p:spPr>
        <p:txBody>
          <a:bodyPr wrap="square" rtlCol="0">
            <a:spAutoFit/>
          </a:bodyPr>
          <a:lstStyle/>
          <a:p>
            <a:pPr lvl="0" algn="ctr">
              <a:defRPr/>
            </a:pPr>
            <a:r>
              <a:rPr lang="en-US" sz="3200" kern="0" dirty="0">
                <a:solidFill>
                  <a:srgbClr val="FFFF00"/>
                </a:solidFill>
                <a:latin typeface="+mn-lt"/>
                <a:ea typeface="ＭＳ Ｐゴシック" charset="-128"/>
                <a:cs typeface="ＭＳ Ｐゴシック" charset="-128"/>
              </a:rPr>
              <a:t>4. Students don’t quit </a:t>
            </a:r>
            <a:r>
              <a:rPr lang="en-US" sz="3200" kern="0" dirty="0">
                <a:solidFill>
                  <a:srgbClr val="FFFFFF"/>
                </a:solidFill>
                <a:latin typeface="+mn-lt"/>
                <a:ea typeface="ＭＳ Ｐゴシック" charset="-128"/>
                <a:cs typeface="ＭＳ Ｐゴシック" charset="-128"/>
              </a:rPr>
              <a:t>if their parents</a:t>
            </a:r>
          </a:p>
          <a:p>
            <a:pPr lvl="0" algn="ctr">
              <a:defRPr/>
            </a:pPr>
            <a:r>
              <a:rPr lang="en-US" sz="3200" kern="0" dirty="0">
                <a:solidFill>
                  <a:srgbClr val="FFFFFF"/>
                </a:solidFill>
                <a:latin typeface="+mn-lt"/>
                <a:ea typeface="ＭＳ Ｐゴシック" charset="-128"/>
                <a:cs typeface="ＭＳ Ｐゴシック" charset="-128"/>
              </a:rPr>
              <a:t>are involved ACTIVELY in the program!</a:t>
            </a:r>
          </a:p>
          <a:p>
            <a:pPr algn="ctr"/>
            <a:endParaRPr lang="en-US" sz="3200" dirty="0">
              <a:latin typeface="+mn-lt"/>
            </a:endParaRPr>
          </a:p>
          <a:p>
            <a:endParaRPr lang="en-US" dirty="0">
              <a:latin typeface="+mn-lt"/>
            </a:endParaRPr>
          </a:p>
        </p:txBody>
      </p:sp>
      <p:pic>
        <p:nvPicPr>
          <p:cNvPr id="5" name="Slide 54 The Parent Band.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2192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52400"/>
            <a:ext cx="9144000" cy="1295400"/>
          </a:xfrm>
        </p:spPr>
        <p:txBody>
          <a:bodyPr>
            <a:normAutofit fontScale="90000"/>
          </a:bodyPr>
          <a:lstStyle/>
          <a:p>
            <a:pPr lvl="0">
              <a:defRPr/>
            </a:pPr>
            <a:r>
              <a:rPr lang="en-US" sz="3600" kern="0" dirty="0">
                <a:solidFill>
                  <a:srgbClr val="FFFF00"/>
                </a:solidFill>
                <a:ea typeface="ＭＳ Ｐゴシック" charset="-128"/>
                <a:cs typeface="ＭＳ Ｐゴシック" charset="-128"/>
              </a:rPr>
              <a:t>4. Students don’t quit </a:t>
            </a:r>
            <a:r>
              <a:rPr lang="en-US" sz="3600" kern="0" dirty="0">
                <a:solidFill>
                  <a:srgbClr val="FFFFFF"/>
                </a:solidFill>
                <a:ea typeface="ＭＳ Ｐゴシック" charset="-128"/>
                <a:cs typeface="ＭＳ Ｐゴシック" charset="-128"/>
              </a:rPr>
              <a:t>if their parents</a:t>
            </a:r>
            <a:br>
              <a:rPr lang="en-US" sz="3600" kern="0" dirty="0">
                <a:solidFill>
                  <a:srgbClr val="FFFFFF"/>
                </a:solidFill>
                <a:ea typeface="ＭＳ Ｐゴシック" charset="-128"/>
                <a:cs typeface="ＭＳ Ｐゴシック" charset="-128"/>
              </a:rPr>
            </a:br>
            <a:r>
              <a:rPr lang="en-US" sz="3600" kern="0" dirty="0">
                <a:solidFill>
                  <a:srgbClr val="FFFFFF"/>
                </a:solidFill>
                <a:ea typeface="ＭＳ Ｐゴシック" charset="-128"/>
                <a:cs typeface="ＭＳ Ｐゴシック" charset="-128"/>
              </a:rPr>
              <a:t>are involved ACTIVELY in the program!</a:t>
            </a:r>
            <a:br>
              <a:rPr lang="en-US" sz="3600" kern="0" dirty="0">
                <a:solidFill>
                  <a:srgbClr val="FFFFFF"/>
                </a:solidFill>
                <a:ea typeface="ＭＳ Ｐゴシック" charset="-128"/>
                <a:cs typeface="ＭＳ Ｐゴシック" charset="-128"/>
              </a:rPr>
            </a:br>
            <a:endParaRPr lang="en-US" sz="3600" dirty="0"/>
          </a:p>
        </p:txBody>
      </p:sp>
      <p:sp>
        <p:nvSpPr>
          <p:cNvPr id="8" name="TextBox 7"/>
          <p:cNvSpPr txBox="1"/>
          <p:nvPr/>
        </p:nvSpPr>
        <p:spPr>
          <a:xfrm>
            <a:off x="-114301" y="-232169"/>
            <a:ext cx="9143999" cy="1323439"/>
          </a:xfrm>
          <a:prstGeom prst="rect">
            <a:avLst/>
          </a:prstGeom>
          <a:noFill/>
        </p:spPr>
        <p:txBody>
          <a:bodyPr wrap="square" rtlCol="0">
            <a:spAutoFit/>
          </a:bodyPr>
          <a:lstStyle/>
          <a:p>
            <a:pPr algn="ctr"/>
            <a:br>
              <a:rPr lang="en-US" sz="4000" b="1" dirty="0">
                <a:solidFill>
                  <a:srgbClr val="CD0000"/>
                </a:solidFill>
                <a:ea typeface="ＭＳ Ｐゴシック" charset="-128"/>
                <a:cs typeface="ＭＳ Ｐゴシック" charset="-128"/>
              </a:rPr>
            </a:br>
            <a:endParaRPr lang="en-US" sz="4000" dirty="0"/>
          </a:p>
        </p:txBody>
      </p:sp>
      <p:pic>
        <p:nvPicPr>
          <p:cNvPr id="10" name="Picture 9"/>
          <p:cNvPicPr>
            <a:picLocks noChangeAspect="1"/>
          </p:cNvPicPr>
          <p:nvPr/>
        </p:nvPicPr>
        <p:blipFill>
          <a:blip r:embed="rId3">
            <a:alphaModFix amt="35000"/>
          </a:blip>
          <a:stretch>
            <a:fillRect/>
          </a:stretch>
        </p:blipFill>
        <p:spPr>
          <a:xfrm>
            <a:off x="1447800" y="1219200"/>
            <a:ext cx="6295859" cy="6323966"/>
          </a:xfrm>
          <a:prstGeom prst="rect">
            <a:avLst/>
          </a:prstGeom>
        </p:spPr>
      </p:pic>
      <p:sp>
        <p:nvSpPr>
          <p:cNvPr id="13" name="TextBox 12"/>
          <p:cNvSpPr txBox="1"/>
          <p:nvPr/>
        </p:nvSpPr>
        <p:spPr>
          <a:xfrm>
            <a:off x="686494" y="1447800"/>
            <a:ext cx="7780092" cy="1754327"/>
          </a:xfrm>
          <a:prstGeom prst="rect">
            <a:avLst/>
          </a:prstGeom>
          <a:noFill/>
        </p:spPr>
        <p:txBody>
          <a:bodyPr wrap="square" rtlCol="0">
            <a:spAutoFit/>
          </a:bodyPr>
          <a:lstStyle/>
          <a:p>
            <a:pPr lvl="0" defTabSz="914400" fontAlgn="base">
              <a:spcBef>
                <a:spcPct val="0"/>
              </a:spcBef>
              <a:spcAft>
                <a:spcPct val="0"/>
              </a:spcAft>
              <a:defRPr/>
            </a:pPr>
            <a:r>
              <a:rPr lang="en-US" sz="3600" kern="0" dirty="0">
                <a:solidFill>
                  <a:schemeClr val="bg1"/>
                </a:solidFill>
                <a:latin typeface="+mn-lt"/>
                <a:ea typeface="ＭＳ Ｐゴシック" charset="-128"/>
                <a:cs typeface="ＭＳ Ｐゴシック" charset="-128"/>
              </a:rPr>
              <a:t>a. Schedule a VIP Parent Night at a joint     </a:t>
            </a:r>
          </a:p>
          <a:p>
            <a:pPr marL="742950" lvl="0" indent="-742950" defTabSz="914400" fontAlgn="base">
              <a:spcBef>
                <a:spcPct val="0"/>
              </a:spcBef>
              <a:spcAft>
                <a:spcPct val="0"/>
              </a:spcAft>
              <a:defRPr/>
            </a:pPr>
            <a:r>
              <a:rPr lang="en-US" sz="3600" kern="0" dirty="0">
                <a:solidFill>
                  <a:schemeClr val="bg1"/>
                </a:solidFill>
                <a:latin typeface="+mn-lt"/>
                <a:ea typeface="ＭＳ Ｐゴシック" charset="-128"/>
                <a:cs typeface="ＭＳ Ｐゴシック" charset="-128"/>
              </a:rPr>
              <a:t>    concert/halftime show performance	</a:t>
            </a:r>
          </a:p>
          <a:p>
            <a:endParaRPr lang="en-US" sz="3600" dirty="0">
              <a:latin typeface="+mn-lt"/>
            </a:endParaRPr>
          </a:p>
        </p:txBody>
      </p:sp>
      <p:sp>
        <p:nvSpPr>
          <p:cNvPr id="14" name="TextBox 13"/>
          <p:cNvSpPr txBox="1"/>
          <p:nvPr/>
        </p:nvSpPr>
        <p:spPr>
          <a:xfrm>
            <a:off x="686494" y="2972663"/>
            <a:ext cx="8457504" cy="1754327"/>
          </a:xfrm>
          <a:prstGeom prst="rect">
            <a:avLst/>
          </a:prstGeom>
          <a:noFill/>
        </p:spPr>
        <p:txBody>
          <a:bodyPr wrap="square" rtlCol="0">
            <a:spAutoFit/>
          </a:bodyPr>
          <a:lstStyle/>
          <a:p>
            <a:pPr lvl="0" defTabSz="914400" fontAlgn="base">
              <a:spcBef>
                <a:spcPct val="0"/>
              </a:spcBef>
              <a:spcAft>
                <a:spcPct val="0"/>
              </a:spcAft>
              <a:defRPr/>
            </a:pPr>
            <a:r>
              <a:rPr lang="en-US" sz="3600" kern="0" dirty="0" err="1">
                <a:solidFill>
                  <a:srgbClr val="FFFFFF"/>
                </a:solidFill>
                <a:latin typeface="+mn-lt"/>
                <a:ea typeface="ＭＳ Ｐゴシック" charset="-128"/>
                <a:cs typeface="ＭＳ Ｐゴシック" charset="-128"/>
              </a:rPr>
              <a:t>b</a:t>
            </a:r>
            <a:r>
              <a:rPr lang="en-US" sz="3600" kern="0" dirty="0">
                <a:solidFill>
                  <a:srgbClr val="FFFFFF"/>
                </a:solidFill>
                <a:latin typeface="+mn-lt"/>
                <a:ea typeface="ＭＳ Ｐゴシック" charset="-128"/>
                <a:cs typeface="ＭＳ Ｐゴシック" charset="-128"/>
              </a:rPr>
              <a:t>. Host MS/ES parent meetings at the </a:t>
            </a:r>
          </a:p>
          <a:p>
            <a:pPr lvl="0"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    high school</a:t>
            </a:r>
          </a:p>
          <a:p>
            <a:endParaRPr lang="en-US" sz="3600" dirty="0">
              <a:latin typeface="+mn-lt"/>
            </a:endParaRPr>
          </a:p>
        </p:txBody>
      </p:sp>
      <p:sp>
        <p:nvSpPr>
          <p:cNvPr id="15" name="TextBox 14"/>
          <p:cNvSpPr txBox="1"/>
          <p:nvPr/>
        </p:nvSpPr>
        <p:spPr>
          <a:xfrm>
            <a:off x="686494" y="4525564"/>
            <a:ext cx="7315240" cy="1754327"/>
          </a:xfrm>
          <a:prstGeom prst="rect">
            <a:avLst/>
          </a:prstGeom>
          <a:noFill/>
        </p:spPr>
        <p:txBody>
          <a:bodyPr wrap="square" rtlCol="0">
            <a:spAutoFit/>
          </a:bodyPr>
          <a:lstStyle/>
          <a:p>
            <a:pPr lvl="0" defTabSz="914400" fontAlgn="base">
              <a:spcBef>
                <a:spcPct val="0"/>
              </a:spcBef>
              <a:spcAft>
                <a:spcPct val="0"/>
              </a:spcAft>
              <a:defRPr/>
            </a:pPr>
            <a:r>
              <a:rPr lang="en-US" sz="3600" kern="0" dirty="0" err="1">
                <a:solidFill>
                  <a:srgbClr val="FFFFFF"/>
                </a:solidFill>
                <a:latin typeface="+mn-lt"/>
                <a:ea typeface="ＭＳ Ｐゴシック" charset="-128"/>
                <a:cs typeface="ＭＳ Ｐゴシック" charset="-128"/>
              </a:rPr>
              <a:t>c</a:t>
            </a:r>
            <a:r>
              <a:rPr lang="en-US" sz="3600" kern="0" dirty="0">
                <a:solidFill>
                  <a:srgbClr val="FFFFFF"/>
                </a:solidFill>
                <a:latin typeface="+mn-lt"/>
                <a:ea typeface="ＭＳ Ｐゴシック" charset="-128"/>
                <a:cs typeface="ＭＳ Ｐゴシック" charset="-128"/>
              </a:rPr>
              <a:t>. Mentor parent leaders of feeder   </a:t>
            </a:r>
          </a:p>
          <a:p>
            <a:pPr lvl="0" defTabSz="914400" fontAlgn="base">
              <a:spcBef>
                <a:spcPct val="0"/>
              </a:spcBef>
              <a:spcAft>
                <a:spcPct val="0"/>
              </a:spcAft>
              <a:defRPr/>
            </a:pPr>
            <a:r>
              <a:rPr lang="en-US" sz="3600" kern="0" dirty="0">
                <a:solidFill>
                  <a:srgbClr val="FFFFFF"/>
                </a:solidFill>
                <a:latin typeface="+mn-lt"/>
                <a:ea typeface="ＭＳ Ｐゴシック" charset="-128"/>
                <a:cs typeface="ＭＳ Ｐゴシック" charset="-128"/>
              </a:rPr>
              <a:t>    programs</a:t>
            </a:r>
          </a:p>
          <a:p>
            <a:endParaRPr lang="en-US" sz="360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53</a:t>
            </a:fld>
            <a:endParaRPr lang="en-US" dirty="0"/>
          </a:p>
        </p:txBody>
      </p:sp>
      <p:pic>
        <p:nvPicPr>
          <p:cNvPr id="8" name="Picture 7" descr="d6527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276600"/>
            <a:ext cx="3282950" cy="3282950"/>
          </a:xfrm>
          <a:prstGeom prst="rect">
            <a:avLst/>
          </a:prstGeom>
        </p:spPr>
      </p:pic>
      <p:pic>
        <p:nvPicPr>
          <p:cNvPr id="9" name="Picture 8" descr="imag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546582"/>
            <a:ext cx="5181600" cy="4635018"/>
          </a:xfrm>
          <a:prstGeom prst="rect">
            <a:avLst/>
          </a:prstGeom>
        </p:spPr>
      </p:pic>
      <p:sp>
        <p:nvSpPr>
          <p:cNvPr id="10" name="TextBox 9"/>
          <p:cNvSpPr txBox="1"/>
          <p:nvPr/>
        </p:nvSpPr>
        <p:spPr>
          <a:xfrm>
            <a:off x="990600" y="1566208"/>
            <a:ext cx="3657600" cy="1938992"/>
          </a:xfrm>
          <a:prstGeom prst="rect">
            <a:avLst/>
          </a:prstGeom>
          <a:noFill/>
        </p:spPr>
        <p:txBody>
          <a:bodyPr wrap="square" rtlCol="0">
            <a:spAutoFit/>
          </a:bodyPr>
          <a:lstStyle/>
          <a:p>
            <a:r>
              <a:rPr lang="en-US" sz="4000" dirty="0">
                <a:solidFill>
                  <a:srgbClr val="FF0000"/>
                </a:solidFill>
                <a:latin typeface="+mn-lt"/>
              </a:rPr>
              <a:t>What am I really getting out of all of this?</a:t>
            </a:r>
          </a:p>
        </p:txBody>
      </p:sp>
    </p:spTree>
    <p:extLst>
      <p:ext uri="{BB962C8B-B14F-4D97-AF65-F5344CB8AC3E}">
        <p14:creationId xmlns:p14="http://schemas.microsoft.com/office/powerpoint/2010/main" val="209316540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18871"/>
            <a:ext cx="9144000" cy="2862322"/>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a:p>
            <a:pPr marL="742950" indent="-742950" algn="ctr"/>
            <a:r>
              <a:rPr lang="en-US" sz="3600" dirty="0">
                <a:solidFill>
                  <a:srgbClr val="FFFFFF"/>
                </a:solidFill>
                <a:latin typeface="+mn-lt"/>
                <a:ea typeface="ＭＳ Ｐゴシック" charset="-128"/>
                <a:cs typeface="ＭＳ Ｐゴシック" charset="-128"/>
              </a:rPr>
              <a:t>a. Build a Word Cloud around “Music”</a:t>
            </a:r>
          </a:p>
          <a:p>
            <a:pPr marL="742950" indent="-742950" algn="ctr"/>
            <a:endParaRPr lang="en-US" sz="3600" dirty="0">
              <a:solidFill>
                <a:srgbClr val="CCFF66"/>
              </a:solidFill>
              <a:latin typeface="+mn-lt"/>
              <a:ea typeface="ＭＳ Ｐゴシック" charset="-128"/>
              <a:cs typeface="ＭＳ Ｐゴシック" charset="-128"/>
            </a:endParaRPr>
          </a:p>
          <a:p>
            <a:pPr marL="742950" indent="-742950" algn="ctr">
              <a:buAutoNum type="alphaLcPeriod"/>
            </a:pPr>
            <a:endParaRPr lang="en-US" sz="3600" dirty="0">
              <a:solidFill>
                <a:srgbClr val="CCFF66"/>
              </a:solidFill>
              <a:latin typeface="+mn-lt"/>
              <a:ea typeface="ＭＳ Ｐゴシック" charset="-128"/>
              <a:cs typeface="ＭＳ Ｐゴシック" charset="-128"/>
            </a:endParaRPr>
          </a:p>
          <a:p>
            <a:pPr algn="ctr"/>
            <a:endParaRPr lang="en-US" sz="3600" i="1" dirty="0">
              <a:solidFill>
                <a:srgbClr val="CCFF66"/>
              </a:solidFill>
              <a:latin typeface="+mn-lt"/>
              <a:ea typeface="ＭＳ Ｐゴシック" charset="-128"/>
              <a:cs typeface="ＭＳ Ｐゴシック" charset="-128"/>
            </a:endParaRP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54</a:t>
            </a:fld>
            <a:endParaRPr lang="en-US" dirty="0"/>
          </a:p>
        </p:txBody>
      </p:sp>
      <p:sp>
        <p:nvSpPr>
          <p:cNvPr id="11" name="TextBox 10"/>
          <p:cNvSpPr txBox="1"/>
          <p:nvPr/>
        </p:nvSpPr>
        <p:spPr>
          <a:xfrm>
            <a:off x="25400" y="4953000"/>
            <a:ext cx="9144000" cy="646331"/>
          </a:xfrm>
          <a:prstGeom prst="rect">
            <a:avLst/>
          </a:prstGeom>
          <a:noFill/>
        </p:spPr>
        <p:txBody>
          <a:bodyPr wrap="square" rtlCol="0">
            <a:spAutoFit/>
          </a:bodyPr>
          <a:lstStyle/>
          <a:p>
            <a:pPr algn="ctr"/>
            <a:r>
              <a:rPr lang="en-US" sz="3600" dirty="0" err="1">
                <a:solidFill>
                  <a:srgbClr val="FFFFFF"/>
                </a:solidFill>
                <a:latin typeface="+mn-lt"/>
                <a:ea typeface="ＭＳ Ｐゴシック" charset="-128"/>
                <a:cs typeface="ＭＳ Ｐゴシック" charset="-128"/>
              </a:rPr>
              <a:t>b</a:t>
            </a:r>
            <a:r>
              <a:rPr lang="en-US" sz="3600" dirty="0">
                <a:solidFill>
                  <a:srgbClr val="FFFFFF"/>
                </a:solidFill>
                <a:latin typeface="+mn-lt"/>
                <a:ea typeface="ＭＳ Ｐゴシック" charset="-128"/>
                <a:cs typeface="ＭＳ Ｐゴシック" charset="-128"/>
              </a:rPr>
              <a:t>. Music Makes a Difference Because. . .</a:t>
            </a:r>
          </a:p>
        </p:txBody>
      </p:sp>
      <p:pic>
        <p:nvPicPr>
          <p:cNvPr id="7" name="Picture 6" descr="1647646_2_or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295400"/>
            <a:ext cx="7315200" cy="3584448"/>
          </a:xfrm>
          <a:prstGeom prst="rect">
            <a:avLst/>
          </a:prstGeom>
        </p:spPr>
      </p:pic>
    </p:spTree>
    <p:extLst>
      <p:ext uri="{BB962C8B-B14F-4D97-AF65-F5344CB8AC3E}">
        <p14:creationId xmlns:p14="http://schemas.microsoft.com/office/powerpoint/2010/main" val="3178460584"/>
      </p:ext>
    </p:extLst>
  </p:cSld>
  <p:clrMapOvr>
    <a:masterClrMapping/>
  </p:clrMapOvr>
  <p:transition>
    <p:cut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a:p>
            <a:pPr algn="ctr"/>
            <a:endParaRPr lang="en-US" sz="3600" i="1" dirty="0">
              <a:solidFill>
                <a:srgbClr val="CCFF66"/>
              </a:solidFill>
              <a:latin typeface="+mn-lt"/>
              <a:ea typeface="ＭＳ Ｐゴシック" charset="-128"/>
              <a:cs typeface="ＭＳ Ｐゴシック" charset="-128"/>
            </a:endParaRP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55</a:t>
            </a:fld>
            <a:endParaRPr lang="en-US" dirty="0"/>
          </a:p>
        </p:txBody>
      </p:sp>
      <p:pic>
        <p:nvPicPr>
          <p:cNvPr id="6" name="Picture 5" descr="ossining_band_students-1505140146-674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447800"/>
            <a:ext cx="5181600" cy="3886200"/>
          </a:xfrm>
          <a:prstGeom prst="rect">
            <a:avLst/>
          </a:prstGeom>
          <a:effectLst>
            <a:reflection stA="50000" endPos="75000" dist="12700" dir="5400000" sy="-100000" algn="bl" rotWithShape="0"/>
          </a:effectLst>
        </p:spPr>
      </p:pic>
      <p:sp>
        <p:nvSpPr>
          <p:cNvPr id="11" name="TextBox 10"/>
          <p:cNvSpPr txBox="1"/>
          <p:nvPr/>
        </p:nvSpPr>
        <p:spPr>
          <a:xfrm>
            <a:off x="0" y="609600"/>
            <a:ext cx="9144000" cy="646331"/>
          </a:xfrm>
          <a:prstGeom prst="rect">
            <a:avLst/>
          </a:prstGeom>
          <a:noFill/>
        </p:spPr>
        <p:txBody>
          <a:bodyPr wrap="square" rtlCol="0">
            <a:spAutoFit/>
          </a:bodyPr>
          <a:lstStyle/>
          <a:p>
            <a:pPr algn="ctr"/>
            <a:r>
              <a:rPr lang="en-US" sz="3600" i="1" dirty="0">
                <a:solidFill>
                  <a:schemeClr val="bg1"/>
                </a:solidFill>
                <a:latin typeface="+mn-lt"/>
                <a:ea typeface="ＭＳ Ｐゴシック" charset="-128"/>
                <a:cs typeface="ＭＳ Ｐゴシック" charset="-128"/>
              </a:rPr>
              <a:t>Making New Friends!</a:t>
            </a:r>
          </a:p>
        </p:txBody>
      </p:sp>
    </p:spTree>
    <p:extLst>
      <p:ext uri="{BB962C8B-B14F-4D97-AF65-F5344CB8AC3E}">
        <p14:creationId xmlns:p14="http://schemas.microsoft.com/office/powerpoint/2010/main" val="327275268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56</a:t>
            </a:fld>
            <a:endParaRPr lang="en-US" dirty="0"/>
          </a:p>
        </p:txBody>
      </p:sp>
      <p:sp>
        <p:nvSpPr>
          <p:cNvPr id="11" name="TextBox 10"/>
          <p:cNvSpPr txBox="1"/>
          <p:nvPr/>
        </p:nvSpPr>
        <p:spPr>
          <a:xfrm>
            <a:off x="0" y="609600"/>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The Joy of Making Music!</a:t>
            </a:r>
          </a:p>
        </p:txBody>
      </p:sp>
      <p:pic>
        <p:nvPicPr>
          <p:cNvPr id="4" name="Picture 3" descr="Black Female Bass Play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447800"/>
            <a:ext cx="3962400" cy="4085525"/>
          </a:xfrm>
          <a:prstGeom prst="rect">
            <a:avLst/>
          </a:prstGeom>
          <a:effectLst>
            <a:reflection stA="50000" endPos="75000" dist="12700" dir="5400000" sy="-100000" algn="bl" rotWithShape="0"/>
          </a:effectLst>
        </p:spPr>
      </p:pic>
    </p:spTree>
    <p:extLst>
      <p:ext uri="{BB962C8B-B14F-4D97-AF65-F5344CB8AC3E}">
        <p14:creationId xmlns:p14="http://schemas.microsoft.com/office/powerpoint/2010/main" val="423480757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a:p>
            <a:pPr algn="ctr"/>
            <a:endParaRPr lang="en-US" sz="3600" i="1" dirty="0">
              <a:solidFill>
                <a:srgbClr val="CCFF66"/>
              </a:solidFill>
              <a:latin typeface="+mn-lt"/>
              <a:ea typeface="ＭＳ Ｐゴシック" charset="-128"/>
              <a:cs typeface="ＭＳ Ｐゴシック" charset="-128"/>
            </a:endParaRP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57</a:t>
            </a:fld>
            <a:endParaRPr lang="en-US" dirty="0"/>
          </a:p>
        </p:txBody>
      </p:sp>
      <p:sp>
        <p:nvSpPr>
          <p:cNvPr id="11" name="TextBox 10"/>
          <p:cNvSpPr txBox="1"/>
          <p:nvPr/>
        </p:nvSpPr>
        <p:spPr>
          <a:xfrm>
            <a:off x="0" y="685800"/>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It’s Fun!</a:t>
            </a:r>
          </a:p>
        </p:txBody>
      </p:sp>
      <p:pic>
        <p:nvPicPr>
          <p:cNvPr id="7" name="Picture 6" descr="Kid playing bugl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00200"/>
            <a:ext cx="6072186" cy="3810000"/>
          </a:xfrm>
          <a:prstGeom prst="rect">
            <a:avLst/>
          </a:prstGeom>
          <a:effectLst>
            <a:reflection stA="50000" endPos="75000" dist="12700" dir="5400000" sy="-100000" algn="bl" rotWithShape="0"/>
          </a:effectLst>
        </p:spPr>
      </p:pic>
    </p:spTree>
    <p:extLst>
      <p:ext uri="{BB962C8B-B14F-4D97-AF65-F5344CB8AC3E}">
        <p14:creationId xmlns:p14="http://schemas.microsoft.com/office/powerpoint/2010/main" val="394807711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18871"/>
            <a:ext cx="9144000" cy="1200329"/>
          </a:xfrm>
          <a:prstGeom prst="rect">
            <a:avLst/>
          </a:prstGeom>
          <a:noFill/>
        </p:spPr>
        <p:txBody>
          <a:bodyPr wrap="square" rtlCol="0">
            <a:spAutoFit/>
          </a:bodyPr>
          <a:lstStyle/>
          <a:p>
            <a:pPr algn="ctr"/>
            <a:r>
              <a:rPr lang="en-US" sz="3600" dirty="0">
                <a:solidFill>
                  <a:srgbClr val="CCFF66"/>
                </a:solidFill>
                <a:latin typeface="+mn-lt"/>
                <a:ea typeface="ＭＳ Ｐゴシック" charset="-128"/>
                <a:cs typeface="ＭＳ Ｐゴシック" charset="-128"/>
              </a:rPr>
              <a:t>5. Reflection</a:t>
            </a:r>
          </a:p>
          <a:p>
            <a:pPr algn="ctr"/>
            <a:endParaRPr lang="en-US" sz="3600" i="1" dirty="0">
              <a:solidFill>
                <a:srgbClr val="CCFF66"/>
              </a:solidFill>
              <a:latin typeface="+mn-lt"/>
              <a:ea typeface="ＭＳ Ｐゴシック" charset="-128"/>
              <a:cs typeface="ＭＳ Ｐゴシック" charset="-128"/>
            </a:endParaRP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58</a:t>
            </a:fld>
            <a:endParaRPr lang="en-US" dirty="0"/>
          </a:p>
        </p:txBody>
      </p:sp>
      <p:pic>
        <p:nvPicPr>
          <p:cNvPr id="6" name="Picture 5" descr="Students-from-Eduardo-Mata-Element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1447800"/>
            <a:ext cx="7150100" cy="4066919"/>
          </a:xfrm>
          <a:prstGeom prst="rect">
            <a:avLst/>
          </a:prstGeom>
          <a:effectLst>
            <a:reflection stA="50000" endPos="75000" dist="12700" dir="5400000" sy="-100000" algn="bl" rotWithShape="0"/>
          </a:effectLst>
        </p:spPr>
      </p:pic>
      <p:sp>
        <p:nvSpPr>
          <p:cNvPr id="8" name="TextBox 7"/>
          <p:cNvSpPr txBox="1"/>
          <p:nvPr/>
        </p:nvSpPr>
        <p:spPr>
          <a:xfrm>
            <a:off x="0" y="609600"/>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It Gives Us a Unified Purpose!</a:t>
            </a:r>
          </a:p>
        </p:txBody>
      </p:sp>
    </p:spTree>
    <p:extLst>
      <p:ext uri="{BB962C8B-B14F-4D97-AF65-F5344CB8AC3E}">
        <p14:creationId xmlns:p14="http://schemas.microsoft.com/office/powerpoint/2010/main" val="255272131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31300" cy="1524000"/>
          </a:xfrm>
        </p:spPr>
        <p:txBody>
          <a:bodyPr>
            <a:noAutofit/>
          </a:bodyPr>
          <a:lstStyle/>
          <a:p>
            <a:r>
              <a:rPr lang="en-US" sz="3600" dirty="0">
                <a:solidFill>
                  <a:srgbClr val="CCFF66"/>
                </a:solidFill>
                <a:ea typeface="ＭＳ Ｐゴシック" charset="-128"/>
                <a:cs typeface="ＭＳ Ｐゴシック" charset="-128"/>
              </a:rPr>
              <a:t>5. Reflection</a:t>
            </a:r>
            <a:br>
              <a:rPr lang="en-US" sz="3600" dirty="0">
                <a:solidFill>
                  <a:srgbClr val="CCFF66"/>
                </a:solidFill>
                <a:ea typeface="ＭＳ Ｐゴシック" charset="-128"/>
                <a:cs typeface="ＭＳ Ｐゴシック" charset="-128"/>
              </a:rPr>
            </a:br>
            <a:endParaRPr lang="en-US" sz="3600" i="1" dirty="0">
              <a:solidFill>
                <a:srgbClr val="FFFFFF"/>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59</a:t>
            </a:fld>
            <a:endParaRPr lang="en-US"/>
          </a:p>
        </p:txBody>
      </p:sp>
      <p:pic>
        <p:nvPicPr>
          <p:cNvPr id="7" name="Picture 6" descr="iPhone Graphic.png"/>
          <p:cNvPicPr>
            <a:picLocks noChangeAspect="1"/>
          </p:cNvPicPr>
          <p:nvPr/>
        </p:nvPicPr>
        <p:blipFill>
          <a:blip r:embed="rId3"/>
          <a:stretch>
            <a:fillRect/>
          </a:stretch>
        </p:blipFill>
        <p:spPr>
          <a:xfrm>
            <a:off x="8099616" y="152400"/>
            <a:ext cx="1044384" cy="1300213"/>
          </a:xfrm>
          <a:prstGeom prst="rect">
            <a:avLst/>
          </a:prstGeom>
        </p:spPr>
      </p:pic>
      <p:pic>
        <p:nvPicPr>
          <p:cNvPr id="9" name="Picture 8" descr="Screen Shot 2018-11-16 at 5.59.43 AM.png"/>
          <p:cNvPicPr>
            <a:picLocks noChangeAspect="1"/>
          </p:cNvPicPr>
          <p:nvPr/>
        </p:nvPicPr>
        <p:blipFill>
          <a:blip r:embed="rId4"/>
          <a:stretch>
            <a:fillRect/>
          </a:stretch>
        </p:blipFill>
        <p:spPr>
          <a:xfrm>
            <a:off x="377163" y="1600200"/>
            <a:ext cx="8157237" cy="4724400"/>
          </a:xfrm>
          <a:prstGeom prst="rect">
            <a:avLst/>
          </a:prstGeom>
        </p:spPr>
      </p:pic>
      <p:sp>
        <p:nvSpPr>
          <p:cNvPr id="6" name="TextBox 5"/>
          <p:cNvSpPr txBox="1"/>
          <p:nvPr/>
        </p:nvSpPr>
        <p:spPr>
          <a:xfrm>
            <a:off x="0" y="609600"/>
            <a:ext cx="9144000" cy="707886"/>
          </a:xfrm>
          <a:prstGeom prst="rect">
            <a:avLst/>
          </a:prstGeom>
          <a:noFill/>
        </p:spPr>
        <p:txBody>
          <a:bodyPr wrap="square" rtlCol="0">
            <a:spAutoFit/>
          </a:bodyPr>
          <a:lstStyle/>
          <a:p>
            <a:pPr algn="ctr"/>
            <a:r>
              <a:rPr lang="en-US" sz="4000" i="1" dirty="0">
                <a:solidFill>
                  <a:srgbClr val="FFFFFF"/>
                </a:solidFill>
                <a:latin typeface="+mn-lt"/>
                <a:ea typeface="ＭＳ Ｐゴシック" charset="-128"/>
                <a:cs typeface="ＭＳ Ｐゴシック" charset="-128"/>
              </a:rPr>
              <a:t>It’s a Gift Unlike Any Other</a:t>
            </a:r>
            <a:endParaRPr lang="en-US" sz="4000" dirty="0">
              <a:latin typeface="+mn-lt"/>
            </a:endParaRPr>
          </a:p>
        </p:txBody>
      </p:sp>
    </p:spTree>
    <p:extLst>
      <p:ext uri="{BB962C8B-B14F-4D97-AF65-F5344CB8AC3E}">
        <p14:creationId xmlns:p14="http://schemas.microsoft.com/office/powerpoint/2010/main" val="14031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i="1" dirty="0">
                <a:solidFill>
                  <a:srgbClr val="CCFF66"/>
                </a:solidFill>
                <a:latin typeface="+mn-lt"/>
                <a:ea typeface="ＭＳ Ｐゴシック" charset="-128"/>
                <a:cs typeface="ＭＳ Ｐゴシック" charset="-128"/>
              </a:rPr>
              <a:t>Keep “</a:t>
            </a:r>
            <a:r>
              <a:rPr lang="en-US" sz="3600" i="1" u="sng" dirty="0">
                <a:solidFill>
                  <a:srgbClr val="CCFF66"/>
                </a:solidFill>
                <a:latin typeface="+mn-lt"/>
                <a:ea typeface="ＭＳ Ｐゴシック" charset="-128"/>
                <a:cs typeface="ＭＳ Ｐゴシック" charset="-128"/>
              </a:rPr>
              <a:t>R</a:t>
            </a:r>
            <a:r>
              <a:rPr lang="en-US" sz="3600" i="1" dirty="0">
                <a:solidFill>
                  <a:srgbClr val="CCFF66"/>
                </a:solidFill>
                <a:latin typeface="+mn-lt"/>
                <a:ea typeface="ＭＳ Ｐゴシック" charset="-128"/>
                <a:cs typeface="ＭＳ Ｐゴシック" charset="-128"/>
              </a:rPr>
              <a:t>eflection” in Mind</a:t>
            </a:r>
          </a:p>
        </p:txBody>
      </p:sp>
      <p:sp>
        <p:nvSpPr>
          <p:cNvPr id="5" name="TextBox 4"/>
          <p:cNvSpPr txBox="1"/>
          <p:nvPr/>
        </p:nvSpPr>
        <p:spPr>
          <a:xfrm>
            <a:off x="4724400" y="1219200"/>
            <a:ext cx="3429000" cy="3416320"/>
          </a:xfrm>
          <a:prstGeom prst="rect">
            <a:avLst/>
          </a:prstGeom>
          <a:noFill/>
        </p:spPr>
        <p:txBody>
          <a:bodyPr wrap="square" rtlCol="0">
            <a:spAutoFit/>
          </a:bodyPr>
          <a:lstStyle/>
          <a:p>
            <a:r>
              <a:rPr lang="en-US" sz="3600" dirty="0">
                <a:solidFill>
                  <a:schemeClr val="bg1"/>
                </a:solidFill>
                <a:latin typeface="+mn-lt"/>
              </a:rPr>
              <a:t>Students need to understand that music-making </a:t>
            </a:r>
            <a:r>
              <a:rPr lang="en-US" sz="3600" dirty="0">
                <a:solidFill>
                  <a:srgbClr val="CCFF66"/>
                </a:solidFill>
                <a:latin typeface="+mn-lt"/>
              </a:rPr>
              <a:t>IMPACTS and ENRICHES</a:t>
            </a:r>
            <a:r>
              <a:rPr lang="en-US" sz="3600" dirty="0">
                <a:solidFill>
                  <a:schemeClr val="bg1"/>
                </a:solidFill>
                <a:latin typeface="+mn-lt"/>
              </a:rPr>
              <a:t> their lives.</a:t>
            </a:r>
          </a:p>
        </p:txBody>
      </p:sp>
      <p:sp>
        <p:nvSpPr>
          <p:cNvPr id="6" name="Slide Number Placeholder 5"/>
          <p:cNvSpPr>
            <a:spLocks noGrp="1"/>
          </p:cNvSpPr>
          <p:nvPr>
            <p:ph type="sldNum" sz="quarter" idx="12"/>
          </p:nvPr>
        </p:nvSpPr>
        <p:spPr/>
        <p:txBody>
          <a:bodyPr/>
          <a:lstStyle/>
          <a:p>
            <a:pPr>
              <a:defRPr/>
            </a:pPr>
            <a:fld id="{F188C437-0A12-3E4A-B959-FB613AA65816}" type="slidenum">
              <a:rPr lang="en-US" smtClean="0"/>
              <a:pPr>
                <a:defRPr/>
              </a:pPr>
              <a:t>6</a:t>
            </a:fld>
            <a:endParaRPr lang="en-US" dirty="0"/>
          </a:p>
        </p:txBody>
      </p:sp>
      <p:pic>
        <p:nvPicPr>
          <p:cNvPr id="8" name="Picture 7" descr="Beg Trumpet Bo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323" y="990600"/>
            <a:ext cx="2680677" cy="4114800"/>
          </a:xfrm>
          <a:prstGeom prst="rect">
            <a:avLst/>
          </a:prstGeom>
          <a:ln>
            <a:noFill/>
          </a:ln>
          <a:effectLst>
            <a:reflection blurRad="6350" stA="52000" endA="300" endPos="35000" dir="5400000" sy="-100000" algn="bl" rotWithShape="0"/>
            <a:softEdge rad="112500"/>
          </a:effectLst>
        </p:spPr>
      </p:pic>
      <p:sp>
        <p:nvSpPr>
          <p:cNvPr id="9" name="TextBox 8"/>
          <p:cNvSpPr txBox="1"/>
          <p:nvPr/>
        </p:nvSpPr>
        <p:spPr>
          <a:xfrm>
            <a:off x="1143000" y="5715000"/>
            <a:ext cx="7772400" cy="646331"/>
          </a:xfrm>
          <a:prstGeom prst="rect">
            <a:avLst/>
          </a:prstGeom>
          <a:noFill/>
        </p:spPr>
        <p:txBody>
          <a:bodyPr wrap="square" rtlCol="0">
            <a:spAutoFit/>
          </a:bodyPr>
          <a:lstStyle/>
          <a:p>
            <a:r>
              <a:rPr lang="en-US" sz="3600" i="1" dirty="0">
                <a:solidFill>
                  <a:srgbClr val="CCFF66"/>
                </a:solidFill>
                <a:latin typeface="+mn-lt"/>
              </a:rPr>
              <a:t>    How does music make a difference?</a:t>
            </a:r>
          </a:p>
        </p:txBody>
      </p:sp>
    </p:spTree>
    <p:extLst>
      <p:ext uri="{BB962C8B-B14F-4D97-AF65-F5344CB8AC3E}">
        <p14:creationId xmlns:p14="http://schemas.microsoft.com/office/powerpoint/2010/main" val="34088917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2700" y="-152400"/>
            <a:ext cx="9131300" cy="1524000"/>
          </a:xfrm>
        </p:spPr>
        <p:txBody>
          <a:bodyPr>
            <a:noAutofit/>
          </a:bodyPr>
          <a:lstStyle/>
          <a:p>
            <a:r>
              <a:rPr lang="en-US" sz="3600" dirty="0">
                <a:solidFill>
                  <a:srgbClr val="CCFF66"/>
                </a:solidFill>
                <a:ea typeface="ＭＳ Ｐゴシック" charset="-128"/>
                <a:cs typeface="ＭＳ Ｐゴシック" charset="-128"/>
              </a:rPr>
              <a:t>5. Reflection</a:t>
            </a:r>
            <a:br>
              <a:rPr lang="en-US" sz="3600" dirty="0">
                <a:solidFill>
                  <a:srgbClr val="CCFF66"/>
                </a:solidFill>
                <a:ea typeface="ＭＳ Ｐゴシック" charset="-128"/>
                <a:cs typeface="ＭＳ Ｐゴシック" charset="-128"/>
              </a:rPr>
            </a:br>
            <a:endParaRPr lang="en-US" sz="3600" i="1" dirty="0">
              <a:solidFill>
                <a:srgbClr val="FFFFFF"/>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60</a:t>
            </a:fld>
            <a:endParaRPr lang="en-US"/>
          </a:p>
        </p:txBody>
      </p:sp>
      <p:pic>
        <p:nvPicPr>
          <p:cNvPr id="6" name="Elton John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562100"/>
            <a:ext cx="9144000" cy="5143500"/>
          </a:xfrm>
          <a:prstGeom prst="rect">
            <a:avLst/>
          </a:prstGeom>
        </p:spPr>
      </p:pic>
      <p:sp>
        <p:nvSpPr>
          <p:cNvPr id="8" name="TextBox 7"/>
          <p:cNvSpPr txBox="1"/>
          <p:nvPr/>
        </p:nvSpPr>
        <p:spPr>
          <a:xfrm>
            <a:off x="0" y="609600"/>
            <a:ext cx="9144000" cy="707886"/>
          </a:xfrm>
          <a:prstGeom prst="rect">
            <a:avLst/>
          </a:prstGeom>
          <a:noFill/>
        </p:spPr>
        <p:txBody>
          <a:bodyPr wrap="square" rtlCol="0">
            <a:spAutoFit/>
          </a:bodyPr>
          <a:lstStyle/>
          <a:p>
            <a:pPr algn="ctr"/>
            <a:r>
              <a:rPr lang="en-US" sz="4000" i="1" dirty="0">
                <a:solidFill>
                  <a:srgbClr val="FFFFFF"/>
                </a:solidFill>
                <a:latin typeface="+mn-lt"/>
                <a:ea typeface="ＭＳ Ｐゴシック" charset="-128"/>
                <a:cs typeface="ＭＳ Ｐゴシック" charset="-128"/>
              </a:rPr>
              <a:t>It’s a Gift Unlike Any Other</a:t>
            </a:r>
            <a:endParaRPr lang="en-US" sz="4000" dirty="0">
              <a:latin typeface="+mn-lt"/>
            </a:endParaRPr>
          </a:p>
        </p:txBody>
      </p:sp>
    </p:spTree>
    <p:extLst>
      <p:ext uri="{BB962C8B-B14F-4D97-AF65-F5344CB8AC3E}">
        <p14:creationId xmlns:p14="http://schemas.microsoft.com/office/powerpoint/2010/main" val="14031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0" y="381000"/>
            <a:ext cx="9144000" cy="1066800"/>
          </a:xfrm>
        </p:spPr>
        <p:txBody>
          <a:bodyPr>
            <a:normAutofit fontScale="90000"/>
          </a:bodyPr>
          <a:lstStyle/>
          <a:p>
            <a:pPr algn="ctr" eaLnBrk="1" hangingPunct="1"/>
            <a:r>
              <a:rPr lang="en-US" dirty="0">
                <a:solidFill>
                  <a:srgbClr val="FFFF00"/>
                </a:solidFill>
                <a:ea typeface="ＭＳ Ｐゴシック" charset="-128"/>
                <a:cs typeface="ＭＳ Ｐゴシック" charset="-128"/>
              </a:rPr>
              <a:t>M.A.C. Resources</a:t>
            </a:r>
            <a:br>
              <a:rPr lang="en-US" dirty="0">
                <a:solidFill>
                  <a:srgbClr val="FFFF00"/>
                </a:solidFill>
                <a:ea typeface="ＭＳ Ｐゴシック" charset="-128"/>
                <a:cs typeface="ＭＳ Ｐゴシック" charset="-128"/>
              </a:rPr>
            </a:br>
            <a:endParaRPr lang="en-US" sz="3556" i="1" dirty="0">
              <a:solidFill>
                <a:srgbClr val="FFFF00"/>
              </a:solidFill>
              <a:ea typeface="ＭＳ Ｐゴシック" charset="-128"/>
              <a:cs typeface="ＭＳ Ｐゴシック" charset="-128"/>
            </a:endParaRPr>
          </a:p>
        </p:txBody>
      </p:sp>
      <p:sp>
        <p:nvSpPr>
          <p:cNvPr id="80900" name="Rectangle 4"/>
          <p:cNvSpPr>
            <a:spLocks noChangeArrowheads="1"/>
          </p:cNvSpPr>
          <p:nvPr/>
        </p:nvSpPr>
        <p:spPr bwMode="auto">
          <a:xfrm>
            <a:off x="1368425" y="2909888"/>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18" name="Picture 17" descr="RecruitmentCOVER.jpg"/>
          <p:cNvPicPr>
            <a:picLocks noChangeAspect="1"/>
          </p:cNvPicPr>
          <p:nvPr/>
        </p:nvPicPr>
        <p:blipFill>
          <a:blip r:embed="rId3"/>
          <a:stretch>
            <a:fillRect/>
          </a:stretch>
        </p:blipFill>
        <p:spPr>
          <a:xfrm>
            <a:off x="675536" y="2057400"/>
            <a:ext cx="2296265" cy="29717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stA="50000" endPos="75000" dist="127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descr="Bridging the Gap.png"/>
          <p:cNvPicPr>
            <a:picLocks noChangeAspect="1"/>
          </p:cNvPicPr>
          <p:nvPr/>
        </p:nvPicPr>
        <p:blipFill>
          <a:blip r:embed="rId4"/>
          <a:stretch>
            <a:fillRect/>
          </a:stretch>
        </p:blipFill>
        <p:spPr>
          <a:xfrm>
            <a:off x="3200400" y="2590800"/>
            <a:ext cx="2706228" cy="3276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stA="50000" endPos="75000" dist="127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4" name="Picture 23" descr="SuccessCOVER.jpg"/>
          <p:cNvPicPr>
            <a:picLocks noChangeAspect="1"/>
          </p:cNvPicPr>
          <p:nvPr/>
        </p:nvPicPr>
        <p:blipFill>
          <a:blip r:embed="rId5"/>
          <a:stretch>
            <a:fillRect/>
          </a:stretch>
        </p:blipFill>
        <p:spPr>
          <a:xfrm>
            <a:off x="1465562" y="3169421"/>
            <a:ext cx="2496838" cy="3231379"/>
          </a:xfrm>
          <a:prstGeom prst="rect">
            <a:avLst/>
          </a:prstGeom>
          <a:effectLst>
            <a:reflection stA="50000" endPos="75000" dist="12700" dir="5400000" sy="-100000" algn="bl" rotWithShape="0"/>
          </a:effectLst>
          <a:scene3d>
            <a:camera prst="isometricOffAxis2Left">
              <a:rot lat="1080000" lon="1560000" rev="0"/>
            </a:camera>
            <a:lightRig rig="threePt" dir="t"/>
          </a:scene3d>
        </p:spPr>
      </p:pic>
      <p:pic>
        <p:nvPicPr>
          <p:cNvPr id="25" name="Picture 24"/>
          <p:cNvPicPr>
            <a:picLocks noChangeAspect="1"/>
          </p:cNvPicPr>
          <p:nvPr/>
        </p:nvPicPr>
        <p:blipFill>
          <a:blip r:embed="rId6"/>
          <a:stretch>
            <a:fillRect/>
          </a:stretch>
        </p:blipFill>
        <p:spPr>
          <a:xfrm>
            <a:off x="6462182" y="2030145"/>
            <a:ext cx="2224618" cy="2922855"/>
          </a:xfrm>
          <a:prstGeom prst="rect">
            <a:avLst/>
          </a:prstGeom>
          <a:effectLst>
            <a:reflection stA="50000" endPos="75000" dist="12700" dir="5400000" sy="-100000" algn="bl" rotWithShape="0"/>
          </a:effectLst>
          <a:scene3d>
            <a:camera prst="isometricOffAxis1Right">
              <a:rot lat="1080000" lon="20040000" rev="0"/>
            </a:camera>
            <a:lightRig rig="threePt" dir="t"/>
          </a:scene3d>
        </p:spPr>
      </p:pic>
      <p:pic>
        <p:nvPicPr>
          <p:cNvPr id="26" name="Picture 25"/>
          <p:cNvPicPr>
            <a:picLocks noChangeAspect="1"/>
          </p:cNvPicPr>
          <p:nvPr/>
        </p:nvPicPr>
        <p:blipFill>
          <a:blip r:embed="rId7"/>
          <a:stretch>
            <a:fillRect/>
          </a:stretch>
        </p:blipFill>
        <p:spPr>
          <a:xfrm>
            <a:off x="5016076" y="3457365"/>
            <a:ext cx="2299124" cy="30207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stA="50000" endPos="75000" dist="127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p:cNvSpPr txBox="1"/>
          <p:nvPr/>
        </p:nvSpPr>
        <p:spPr>
          <a:xfrm>
            <a:off x="317500" y="1143000"/>
            <a:ext cx="8826500" cy="707886"/>
          </a:xfrm>
          <a:prstGeom prst="rect">
            <a:avLst/>
          </a:prstGeom>
          <a:noFill/>
        </p:spPr>
        <p:txBody>
          <a:bodyPr wrap="square" rtlCol="0">
            <a:spAutoFit/>
          </a:bodyPr>
          <a:lstStyle/>
          <a:p>
            <a:pPr algn="ctr"/>
            <a:r>
              <a:rPr lang="en-US" sz="4000" dirty="0" err="1">
                <a:solidFill>
                  <a:srgbClr val="FFFFFF"/>
                </a:solidFill>
                <a:latin typeface="+mn-lt"/>
                <a:cs typeface="Times New Roman"/>
              </a:rPr>
              <a:t>www.MusicAchievementCouncil.org</a:t>
            </a:r>
            <a:endParaRPr lang="en-US" sz="4000" dirty="0">
              <a:solidFill>
                <a:srgbClr val="FFFFFF"/>
              </a:solidFill>
              <a:latin typeface="+mn-lt"/>
              <a:cs typeface="Times New Roman"/>
            </a:endParaRPr>
          </a:p>
        </p:txBody>
      </p:sp>
      <p:pic>
        <p:nvPicPr>
          <p:cNvPr id="3" name="Picture 2" descr="Flashdriv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76200"/>
            <a:ext cx="1524000" cy="1004888"/>
          </a:xfrm>
          <a:prstGeom prst="rect">
            <a:avLst/>
          </a:prstGeom>
        </p:spPr>
      </p:pic>
      <p:pic>
        <p:nvPicPr>
          <p:cNvPr id="11" name="Picture 10" descr="iPhone Graphic.png"/>
          <p:cNvPicPr>
            <a:picLocks noChangeAspect="1"/>
          </p:cNvPicPr>
          <p:nvPr/>
        </p:nvPicPr>
        <p:blipFill>
          <a:blip r:embed="rId9"/>
          <a:stretch>
            <a:fillRect/>
          </a:stretch>
        </p:blipFill>
        <p:spPr>
          <a:xfrm>
            <a:off x="7696200" y="0"/>
            <a:ext cx="1044384" cy="130021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0" y="990600"/>
            <a:ext cx="9131300" cy="6781800"/>
          </a:xfrm>
        </p:spPr>
        <p:txBody>
          <a:bodyPr>
            <a:noAutofit/>
          </a:bodyPr>
          <a:lstStyle/>
          <a:p>
            <a:r>
              <a:rPr lang="en-US" sz="3200" dirty="0">
                <a:solidFill>
                  <a:srgbClr val="FFFF00"/>
                </a:solidFill>
                <a:ea typeface="ＭＳ Ｐゴシック" charset="-128"/>
                <a:cs typeface="ＭＳ Ｐゴシック" charset="-128"/>
              </a:rPr>
              <a:t>Contact Information</a:t>
            </a:r>
            <a:br>
              <a:rPr lang="en-US" sz="3200" dirty="0">
                <a:solidFill>
                  <a:srgbClr val="FFFF00"/>
                </a:solidFill>
                <a:ea typeface="ＭＳ Ｐゴシック" charset="-128"/>
                <a:cs typeface="ＭＳ Ｐゴシック" charset="-128"/>
              </a:rPr>
            </a:br>
            <a:br>
              <a:rPr lang="en-US" sz="3200" dirty="0">
                <a:solidFill>
                  <a:srgbClr val="FFFF00"/>
                </a:solidFill>
                <a:ea typeface="ＭＳ Ｐゴシック" charset="-128"/>
                <a:cs typeface="ＭＳ Ｐゴシック" charset="-128"/>
              </a:rPr>
            </a:br>
            <a:r>
              <a:rPr lang="en-US" sz="3200" dirty="0">
                <a:solidFill>
                  <a:schemeClr val="bg1"/>
                </a:solidFill>
                <a:ea typeface="ＭＳ Ｐゴシック" charset="-128"/>
                <a:cs typeface="ＭＳ Ｐゴシック" charset="-128"/>
              </a:rPr>
              <a:t>Marcia Neel</a:t>
            </a:r>
            <a:br>
              <a:rPr lang="en-US" sz="3200" dirty="0">
                <a:solidFill>
                  <a:schemeClr val="bg1"/>
                </a:solidFill>
                <a:ea typeface="ＭＳ Ｐゴシック" charset="-128"/>
                <a:cs typeface="ＭＳ Ｐゴシック" charset="-128"/>
              </a:rPr>
            </a:br>
            <a:r>
              <a:rPr lang="en-US" sz="3200" dirty="0" err="1">
                <a:solidFill>
                  <a:schemeClr val="bg1"/>
                </a:solidFill>
                <a:ea typeface="ＭＳ Ｐゴシック" charset="-128"/>
                <a:cs typeface="ＭＳ Ｐゴシック" charset="-128"/>
              </a:rPr>
              <a:t>marcia@musicedconsultants.net</a:t>
            </a:r>
            <a:br>
              <a:rPr lang="en-US" sz="3200" dirty="0">
                <a:solidFill>
                  <a:schemeClr val="bg1"/>
                </a:solidFill>
                <a:ea typeface="ＭＳ Ｐゴシック" charset="-128"/>
                <a:cs typeface="ＭＳ Ｐゴシック" charset="-128"/>
              </a:rPr>
            </a:br>
            <a:r>
              <a:rPr lang="en-US" sz="3200" dirty="0">
                <a:solidFill>
                  <a:schemeClr val="bg1"/>
                </a:solidFill>
                <a:ea typeface="ＭＳ Ｐゴシック" charset="-128"/>
                <a:cs typeface="ＭＳ Ｐゴシック" charset="-128"/>
              </a:rPr>
              <a:t>@</a:t>
            </a:r>
            <a:r>
              <a:rPr lang="en-US" sz="3200" dirty="0" err="1">
                <a:solidFill>
                  <a:schemeClr val="bg1"/>
                </a:solidFill>
                <a:ea typeface="ＭＳ Ｐゴシック" charset="-128"/>
                <a:cs typeface="ＭＳ Ｐゴシック" charset="-128"/>
              </a:rPr>
              <a:t>MusicEdConsult</a:t>
            </a:r>
            <a:r>
              <a:rPr lang="en-US" sz="3200" dirty="0">
                <a:solidFill>
                  <a:schemeClr val="bg1"/>
                </a:solidFill>
                <a:ea typeface="ＭＳ Ｐゴシック" charset="-128"/>
                <a:cs typeface="ＭＳ Ｐゴシック" charset="-128"/>
              </a:rPr>
              <a:t> on Twitter</a:t>
            </a:r>
            <a:br>
              <a:rPr lang="en-US" sz="3200" dirty="0">
                <a:solidFill>
                  <a:schemeClr val="bg1"/>
                </a:solidFill>
                <a:ea typeface="ＭＳ Ｐゴシック" charset="-128"/>
                <a:cs typeface="ＭＳ Ｐゴシック" charset="-128"/>
              </a:rPr>
            </a:br>
            <a:r>
              <a:rPr lang="en-US" sz="3200" dirty="0">
                <a:solidFill>
                  <a:schemeClr val="bg1"/>
                </a:solidFill>
                <a:ea typeface="ＭＳ Ｐゴシック" charset="-128"/>
                <a:cs typeface="ＭＳ Ｐゴシック" charset="-128"/>
              </a:rPr>
              <a:t>702.361.3553</a:t>
            </a:r>
            <a:br>
              <a:rPr lang="en-US" sz="3200" dirty="0">
                <a:solidFill>
                  <a:schemeClr val="bg1"/>
                </a:solidFill>
                <a:ea typeface="ＭＳ Ｐゴシック" charset="-128"/>
                <a:cs typeface="ＭＳ Ｐゴシック" charset="-128"/>
              </a:rPr>
            </a:br>
            <a:br>
              <a:rPr lang="en-US" sz="3200" dirty="0">
                <a:solidFill>
                  <a:schemeClr val="bg1"/>
                </a:solidFill>
                <a:ea typeface="ＭＳ Ｐゴシック" charset="-128"/>
                <a:cs typeface="ＭＳ Ｐゴシック" charset="-128"/>
              </a:rPr>
            </a:br>
            <a:r>
              <a:rPr lang="en-US" sz="3200" dirty="0">
                <a:solidFill>
                  <a:srgbClr val="FFFF00"/>
                </a:solidFill>
                <a:ea typeface="ＭＳ Ｐゴシック" charset="-128"/>
                <a:cs typeface="ＭＳ Ｐゴシック" charset="-128"/>
              </a:rPr>
              <a:t>Complimentary Recruitment and Retention Materials</a:t>
            </a:r>
            <a:br>
              <a:rPr lang="en-US" sz="3200" dirty="0">
                <a:solidFill>
                  <a:schemeClr val="bg1"/>
                </a:solidFill>
                <a:ea typeface="ＭＳ Ｐゴシック" charset="-128"/>
                <a:cs typeface="ＭＳ Ｐゴシック" charset="-128"/>
              </a:rPr>
            </a:br>
            <a:r>
              <a:rPr lang="en-US" sz="3200" dirty="0" err="1">
                <a:solidFill>
                  <a:schemeClr val="bg1"/>
                </a:solidFill>
                <a:ea typeface="ＭＳ Ｐゴシック" charset="-128"/>
                <a:cs typeface="ＭＳ Ｐゴシック" charset="-128"/>
              </a:rPr>
              <a:t>www.musicachievementcouncil.org</a:t>
            </a:r>
            <a:endParaRPr lang="en-US" sz="3200" dirty="0">
              <a:solidFill>
                <a:schemeClr val="bg1"/>
              </a:solidFill>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a:defRPr/>
            </a:pPr>
            <a:fld id="{8491FE74-AD99-234C-AAB2-EBF98255DFC2}" type="slidenum">
              <a:rPr lang="en-US" smtClean="0"/>
              <a:pPr>
                <a:defRPr/>
              </a:pPr>
              <a:t>62</a:t>
            </a:fld>
            <a:endParaRPr lang="en-US"/>
          </a:p>
        </p:txBody>
      </p:sp>
      <p:pic>
        <p:nvPicPr>
          <p:cNvPr id="7" name="Picture 6" descr="iPhone Graphic.png"/>
          <p:cNvPicPr>
            <a:picLocks noChangeAspect="1"/>
          </p:cNvPicPr>
          <p:nvPr/>
        </p:nvPicPr>
        <p:blipFill>
          <a:blip r:embed="rId3"/>
          <a:stretch>
            <a:fillRect/>
          </a:stretch>
        </p:blipFill>
        <p:spPr>
          <a:xfrm>
            <a:off x="7620000" y="2209800"/>
            <a:ext cx="1044384" cy="1300213"/>
          </a:xfrm>
          <a:prstGeom prst="rect">
            <a:avLst/>
          </a:prstGeom>
        </p:spPr>
      </p:pic>
      <p:sp>
        <p:nvSpPr>
          <p:cNvPr id="5" name="TextBox 4"/>
          <p:cNvSpPr txBox="1"/>
          <p:nvPr/>
        </p:nvSpPr>
        <p:spPr>
          <a:xfrm>
            <a:off x="0" y="320695"/>
            <a:ext cx="9144000" cy="1508105"/>
          </a:xfrm>
          <a:prstGeom prst="rect">
            <a:avLst/>
          </a:prstGeom>
          <a:noFill/>
        </p:spPr>
        <p:txBody>
          <a:bodyPr wrap="square" rtlCol="0">
            <a:spAutoFit/>
          </a:bodyPr>
          <a:lstStyle/>
          <a:p>
            <a:pPr algn="ctr"/>
            <a:r>
              <a:rPr lang="en-US" sz="3600" dirty="0" err="1">
                <a:solidFill>
                  <a:srgbClr val="FFFF00"/>
                </a:solidFill>
                <a:latin typeface="+mn-lt"/>
              </a:rPr>
              <a:t>Powerpoint</a:t>
            </a:r>
            <a:r>
              <a:rPr lang="en-US" sz="3600" dirty="0">
                <a:solidFill>
                  <a:srgbClr val="FFFF00"/>
                </a:solidFill>
                <a:latin typeface="+mn-lt"/>
              </a:rPr>
              <a:t>, Videos &amp; Materials Posted at:</a:t>
            </a:r>
          </a:p>
          <a:p>
            <a:pPr algn="ctr"/>
            <a:endParaRPr lang="en-US" sz="2800" dirty="0">
              <a:solidFill>
                <a:schemeClr val="bg1"/>
              </a:solidFill>
              <a:latin typeface="+mn-lt"/>
            </a:endParaRPr>
          </a:p>
          <a:p>
            <a:pPr algn="ctr"/>
            <a:r>
              <a:rPr lang="en-US" sz="2800" dirty="0" err="1">
                <a:solidFill>
                  <a:schemeClr val="bg1"/>
                </a:solidFill>
                <a:latin typeface="+mn-lt"/>
              </a:rPr>
              <a:t>www.musicedconsultants.net/conference-materials.net</a:t>
            </a:r>
            <a:endParaRPr lang="en-US" sz="2800" dirty="0">
              <a:solidFill>
                <a:schemeClr val="bg1"/>
              </a:solidFill>
              <a:latin typeface="+mn-lt"/>
            </a:endParaRPr>
          </a:p>
        </p:txBody>
      </p:sp>
    </p:spTree>
    <p:extLst>
      <p:ext uri="{BB962C8B-B14F-4D97-AF65-F5344CB8AC3E}">
        <p14:creationId xmlns:p14="http://schemas.microsoft.com/office/powerpoint/2010/main" val="210599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i="1" dirty="0">
                <a:solidFill>
                  <a:srgbClr val="CCFF66"/>
                </a:solidFill>
                <a:latin typeface="+mn-lt"/>
                <a:ea typeface="ＭＳ Ｐゴシック" charset="-128"/>
                <a:cs typeface="ＭＳ Ｐゴシック" charset="-128"/>
              </a:rPr>
              <a:t>Keep the “</a:t>
            </a:r>
            <a:r>
              <a:rPr lang="en-US" sz="3600" i="1" u="sng" dirty="0">
                <a:solidFill>
                  <a:srgbClr val="CCFF66"/>
                </a:solidFill>
                <a:latin typeface="+mn-lt"/>
                <a:ea typeface="ＭＳ Ｐゴシック" charset="-128"/>
                <a:cs typeface="ＭＳ Ｐゴシック" charset="-128"/>
              </a:rPr>
              <a:t>T</a:t>
            </a:r>
            <a:r>
              <a:rPr lang="en-US" sz="3600" i="1" dirty="0">
                <a:solidFill>
                  <a:srgbClr val="CCFF66"/>
                </a:solidFill>
                <a:latin typeface="+mn-lt"/>
                <a:ea typeface="ＭＳ Ｐゴシック" charset="-128"/>
                <a:cs typeface="ＭＳ Ｐゴシック" charset="-128"/>
              </a:rPr>
              <a:t>otal” Picture in Mind</a:t>
            </a:r>
          </a:p>
          <a:p>
            <a:pPr algn="ctr"/>
            <a:r>
              <a:rPr lang="en-US" sz="3600" i="1" dirty="0">
                <a:solidFill>
                  <a:srgbClr val="CCFF66"/>
                </a:solidFill>
                <a:latin typeface="+mn-lt"/>
                <a:ea typeface="ＭＳ Ｐゴシック" charset="-128"/>
                <a:cs typeface="ＭＳ Ｐゴシック" charset="-128"/>
              </a:rPr>
              <a:t>WHY Music?</a:t>
            </a:r>
            <a:endParaRPr lang="en-US" sz="3600" i="1" dirty="0">
              <a:solidFill>
                <a:srgbClr val="CCFF66"/>
              </a:solidFill>
              <a:latin typeface="+mn-lt"/>
            </a:endParaRPr>
          </a:p>
        </p:txBody>
      </p:sp>
      <p:sp>
        <p:nvSpPr>
          <p:cNvPr id="5" name="TextBox 4"/>
          <p:cNvSpPr txBox="1"/>
          <p:nvPr/>
        </p:nvSpPr>
        <p:spPr>
          <a:xfrm>
            <a:off x="381000" y="1217473"/>
            <a:ext cx="4648200" cy="1754327"/>
          </a:xfrm>
          <a:prstGeom prst="rect">
            <a:avLst/>
          </a:prstGeom>
          <a:noFill/>
        </p:spPr>
        <p:txBody>
          <a:bodyPr wrap="square" rtlCol="0">
            <a:spAutoFit/>
          </a:bodyPr>
          <a:lstStyle/>
          <a:p>
            <a:r>
              <a:rPr lang="en-US" sz="3600" dirty="0">
                <a:solidFill>
                  <a:srgbClr val="FFFFFF"/>
                </a:solidFill>
                <a:latin typeface="+mn-lt"/>
                <a:ea typeface="ＭＳ Ｐゴシック" charset="-128"/>
                <a:cs typeface="ＭＳ Ｐゴシック" charset="-128"/>
              </a:rPr>
              <a:t>It helps us to realize a</a:t>
            </a:r>
            <a:r>
              <a:rPr lang="en-US" sz="3600" dirty="0">
                <a:solidFill>
                  <a:srgbClr val="CCFF66"/>
                </a:solidFill>
                <a:latin typeface="+mn-lt"/>
                <a:ea typeface="ＭＳ Ｐゴシック" charset="-128"/>
                <a:cs typeface="ＭＳ Ｐゴシック" charset="-128"/>
              </a:rPr>
              <a:t> </a:t>
            </a:r>
          </a:p>
          <a:p>
            <a:r>
              <a:rPr lang="en-US" sz="3600" dirty="0">
                <a:solidFill>
                  <a:srgbClr val="CCFF66"/>
                </a:solidFill>
                <a:latin typeface="+mn-lt"/>
                <a:ea typeface="ＭＳ Ｐゴシック" charset="-128"/>
                <a:cs typeface="ＭＳ Ｐゴシック" charset="-128"/>
              </a:rPr>
              <a:t>more fulfilling </a:t>
            </a:r>
            <a:r>
              <a:rPr lang="en-US" sz="3600" dirty="0">
                <a:solidFill>
                  <a:srgbClr val="FFFFFF"/>
                </a:solidFill>
                <a:latin typeface="+mn-lt"/>
                <a:ea typeface="ＭＳ Ｐゴシック" charset="-128"/>
                <a:cs typeface="ＭＳ Ｐゴシック" charset="-128"/>
              </a:rPr>
              <a:t>life.</a:t>
            </a:r>
          </a:p>
          <a:p>
            <a:endParaRPr lang="en-US" sz="3600" dirty="0">
              <a:latin typeface="+mn-lt"/>
            </a:endParaRPr>
          </a:p>
        </p:txBody>
      </p:sp>
      <p:sp>
        <p:nvSpPr>
          <p:cNvPr id="6" name="TextBox 5"/>
          <p:cNvSpPr txBox="1"/>
          <p:nvPr/>
        </p:nvSpPr>
        <p:spPr>
          <a:xfrm>
            <a:off x="381000" y="2665273"/>
            <a:ext cx="5105400" cy="1754327"/>
          </a:xfrm>
          <a:prstGeom prst="rect">
            <a:avLst/>
          </a:prstGeom>
          <a:noFill/>
        </p:spPr>
        <p:txBody>
          <a:bodyPr wrap="square" rtlCol="0">
            <a:spAutoFit/>
          </a:bodyPr>
          <a:lstStyle/>
          <a:p>
            <a:pPr lvl="0"/>
            <a:r>
              <a:rPr lang="en-US" sz="3600" dirty="0">
                <a:solidFill>
                  <a:srgbClr val="FFFFFF"/>
                </a:solidFill>
                <a:latin typeface="+mn-lt"/>
                <a:ea typeface="ＭＳ Ｐゴシック" charset="-128"/>
                <a:cs typeface="ＭＳ Ｐゴシック" charset="-128"/>
              </a:rPr>
              <a:t>It builds </a:t>
            </a:r>
            <a:r>
              <a:rPr lang="en-US" sz="3600" dirty="0">
                <a:solidFill>
                  <a:srgbClr val="CCFF66"/>
                </a:solidFill>
                <a:latin typeface="+mn-lt"/>
                <a:ea typeface="ＭＳ Ｐゴシック" charset="-128"/>
                <a:cs typeface="ＭＳ Ｐゴシック" charset="-128"/>
              </a:rPr>
              <a:t>appreciation</a:t>
            </a:r>
            <a:r>
              <a:rPr lang="en-US" sz="3600" dirty="0">
                <a:solidFill>
                  <a:srgbClr val="FFFF00"/>
                </a:solidFill>
                <a:latin typeface="+mn-lt"/>
                <a:ea typeface="ＭＳ Ｐゴシック" charset="-128"/>
                <a:cs typeface="ＭＳ Ｐゴシック" charset="-128"/>
              </a:rPr>
              <a:t> </a:t>
            </a:r>
            <a:r>
              <a:rPr lang="en-US" sz="3600" dirty="0">
                <a:solidFill>
                  <a:srgbClr val="FFFFFF"/>
                </a:solidFill>
                <a:latin typeface="+mn-lt"/>
                <a:ea typeface="ＭＳ Ｐゴシック" charset="-128"/>
                <a:cs typeface="ＭＳ Ｐゴシック" charset="-128"/>
              </a:rPr>
              <a:t>for the the tribe (ensemble)</a:t>
            </a:r>
          </a:p>
          <a:p>
            <a:endParaRPr lang="en-US" sz="3600" dirty="0">
              <a:latin typeface="+mn-lt"/>
            </a:endParaRPr>
          </a:p>
        </p:txBody>
      </p:sp>
      <p:sp>
        <p:nvSpPr>
          <p:cNvPr id="7" name="TextBox 6"/>
          <p:cNvSpPr txBox="1"/>
          <p:nvPr/>
        </p:nvSpPr>
        <p:spPr>
          <a:xfrm>
            <a:off x="381000" y="4113073"/>
            <a:ext cx="4800600" cy="1754327"/>
          </a:xfrm>
          <a:prstGeom prst="rect">
            <a:avLst/>
          </a:prstGeom>
          <a:noFill/>
        </p:spPr>
        <p:txBody>
          <a:bodyPr wrap="square" rtlCol="0">
            <a:spAutoFit/>
          </a:bodyPr>
          <a:lstStyle/>
          <a:p>
            <a:pPr lvl="0"/>
            <a:r>
              <a:rPr lang="en-US" sz="3600" dirty="0">
                <a:solidFill>
                  <a:srgbClr val="FFFFFF"/>
                </a:solidFill>
                <a:latin typeface="+mn-lt"/>
                <a:ea typeface="ＭＳ Ｐゴシック" charset="-128"/>
                <a:cs typeface="ＭＳ Ｐゴシック" charset="-128"/>
              </a:rPr>
              <a:t>It provides </a:t>
            </a:r>
            <a:r>
              <a:rPr lang="en-US" sz="3600" dirty="0">
                <a:solidFill>
                  <a:srgbClr val="CCFF66"/>
                </a:solidFill>
                <a:latin typeface="+mn-lt"/>
                <a:ea typeface="ＭＳ Ｐゴシック" charset="-128"/>
                <a:cs typeface="ＭＳ Ｐゴシック" charset="-128"/>
              </a:rPr>
              <a:t>recognition</a:t>
            </a:r>
            <a:r>
              <a:rPr lang="en-US" sz="3600" dirty="0">
                <a:solidFill>
                  <a:srgbClr val="FFFF00"/>
                </a:solidFill>
                <a:latin typeface="+mn-lt"/>
                <a:ea typeface="ＭＳ Ｐゴシック" charset="-128"/>
                <a:cs typeface="ＭＳ Ｐゴシック" charset="-128"/>
              </a:rPr>
              <a:t> </a:t>
            </a:r>
            <a:r>
              <a:rPr lang="en-US" sz="3600" dirty="0">
                <a:solidFill>
                  <a:srgbClr val="FFFFFF"/>
                </a:solidFill>
                <a:latin typeface="+mn-lt"/>
                <a:ea typeface="ＭＳ Ｐゴシック" charset="-128"/>
                <a:cs typeface="ＭＳ Ｐゴシック" charset="-128"/>
              </a:rPr>
              <a:t>and </a:t>
            </a:r>
            <a:r>
              <a:rPr lang="en-US" sz="3600" dirty="0">
                <a:solidFill>
                  <a:srgbClr val="CCFF66"/>
                </a:solidFill>
                <a:latin typeface="+mn-lt"/>
                <a:ea typeface="ＭＳ Ｐゴシック" charset="-128"/>
                <a:cs typeface="ＭＳ Ｐゴシック" charset="-128"/>
              </a:rPr>
              <a:t>reinforcement</a:t>
            </a:r>
          </a:p>
          <a:p>
            <a:endParaRPr lang="en-US" sz="3600" dirty="0">
              <a:latin typeface="+mn-lt"/>
            </a:endParaRPr>
          </a:p>
        </p:txBody>
      </p:sp>
      <p:pic>
        <p:nvPicPr>
          <p:cNvPr id="9" name="Picture 8" descr="Screen Shot 2017-09-10 at 4.35.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1524000"/>
            <a:ext cx="3509774" cy="3547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pPr>
              <a:defRPr/>
            </a:pPr>
            <a:fld id="{F188C437-0A12-3E4A-B959-FB613AA65816}" type="slidenum">
              <a:rPr lang="en-US" smtClean="0"/>
              <a:pPr>
                <a:defRPr/>
              </a:pPr>
              <a:t>7</a:t>
            </a:fld>
            <a:endParaRPr lang="en-US"/>
          </a:p>
        </p:txBody>
      </p:sp>
    </p:spTree>
    <p:extLst>
      <p:ext uri="{BB962C8B-B14F-4D97-AF65-F5344CB8AC3E}">
        <p14:creationId xmlns:p14="http://schemas.microsoft.com/office/powerpoint/2010/main" val="105038217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304800"/>
            <a:ext cx="9144000" cy="707886"/>
          </a:xfrm>
          <a:prstGeom prst="rect">
            <a:avLst/>
          </a:prstGeom>
          <a:noFill/>
        </p:spPr>
        <p:txBody>
          <a:bodyPr wrap="square" rtlCol="0">
            <a:spAutoFit/>
          </a:bodyPr>
          <a:lstStyle/>
          <a:p>
            <a:pPr algn="ctr"/>
            <a:r>
              <a:rPr lang="en-US" sz="4000" dirty="0">
                <a:solidFill>
                  <a:srgbClr val="FFFF00"/>
                </a:solidFill>
                <a:latin typeface="+mn-lt"/>
                <a:ea typeface="ＭＳ Ｐゴシック" charset="-128"/>
                <a:cs typeface="ＭＳ Ｐゴシック" charset="-128"/>
              </a:rPr>
              <a:t>1.  Have Students Play Early and Often</a:t>
            </a:r>
            <a:endParaRPr lang="en-US" sz="4000" dirty="0">
              <a:latin typeface="+mn-lt"/>
            </a:endParaRPr>
          </a:p>
        </p:txBody>
      </p:sp>
      <p:pic>
        <p:nvPicPr>
          <p:cNvPr id="7" name="Picture 6" descr="Screen Shot 2019-02-22 at 8.27.57 PM.png"/>
          <p:cNvPicPr>
            <a:picLocks noChangeAspect="1"/>
          </p:cNvPicPr>
          <p:nvPr/>
        </p:nvPicPr>
        <p:blipFill>
          <a:blip r:embed="rId3"/>
          <a:stretch>
            <a:fillRect/>
          </a:stretch>
        </p:blipFill>
        <p:spPr>
          <a:xfrm>
            <a:off x="96982" y="228600"/>
            <a:ext cx="8894618" cy="5435600"/>
          </a:xfrm>
          <a:prstGeom prst="rect">
            <a:avLst/>
          </a:prstGeom>
          <a:ln>
            <a:noFill/>
          </a:ln>
          <a:effectLst>
            <a:reflection stA="50000" endPos="75000" dist="12700" dir="5400000" sy="-100000" algn="bl" rotWithShape="0"/>
            <a:softEdge rad="112500"/>
          </a:effectLst>
        </p:spPr>
      </p:pic>
    </p:spTree>
  </p:cSld>
  <p:clrMapOvr>
    <a:masterClrMapping/>
  </p:clrMapOvr>
  <p:transition>
    <p:cut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52400"/>
            <a:ext cx="9144000" cy="1200329"/>
          </a:xfrm>
          <a:prstGeom prst="rect">
            <a:avLst/>
          </a:prstGeom>
          <a:noFill/>
        </p:spPr>
        <p:txBody>
          <a:bodyPr wrap="square" rtlCol="0">
            <a:spAutoFit/>
          </a:bodyPr>
          <a:lstStyle/>
          <a:p>
            <a:pPr marL="742950" indent="-742950" algn="ctr"/>
            <a:r>
              <a:rPr lang="en-US" sz="3600" dirty="0">
                <a:solidFill>
                  <a:srgbClr val="FFFF00"/>
                </a:solidFill>
                <a:latin typeface="+mn-lt"/>
                <a:ea typeface="ＭＳ Ｐゴシック" charset="-128"/>
                <a:cs typeface="ＭＳ Ｐゴシック" charset="-128"/>
              </a:rPr>
              <a:t>1. Have students play early and often</a:t>
            </a:r>
          </a:p>
          <a:p>
            <a:pPr marL="742950" indent="-742950" algn="ctr"/>
            <a:r>
              <a:rPr lang="en-US" sz="3600" dirty="0">
                <a:solidFill>
                  <a:srgbClr val="FFFF00"/>
                </a:solidFill>
                <a:latin typeface="+mn-lt"/>
                <a:ea typeface="ＭＳ Ｐゴシック" charset="-128"/>
                <a:cs typeface="ＭＳ Ｐゴシック" charset="-128"/>
              </a:rPr>
              <a:t>to show them the pathway to </a:t>
            </a:r>
            <a:r>
              <a:rPr lang="en-US" sz="3600" u="sng" dirty="0">
                <a:solidFill>
                  <a:srgbClr val="FFFF00"/>
                </a:solidFill>
                <a:latin typeface="+mn-lt"/>
                <a:ea typeface="ＭＳ Ｐゴシック" charset="-128"/>
                <a:cs typeface="ＭＳ Ｐゴシック" charset="-128"/>
              </a:rPr>
              <a:t>success</a:t>
            </a:r>
            <a:r>
              <a:rPr lang="en-US" sz="3600" dirty="0">
                <a:solidFill>
                  <a:srgbClr val="FFFF00"/>
                </a:solidFill>
                <a:latin typeface="+mn-lt"/>
                <a:ea typeface="ＭＳ Ｐゴシック" charset="-128"/>
                <a:cs typeface="ＭＳ Ｐゴシック" charset="-128"/>
              </a:rPr>
              <a:t>.</a:t>
            </a:r>
            <a:endParaRPr lang="en-US" sz="3600" dirty="0">
              <a:latin typeface="+mn-lt"/>
            </a:endParaRPr>
          </a:p>
        </p:txBody>
      </p:sp>
      <p:pic>
        <p:nvPicPr>
          <p:cNvPr id="6" name="Picture 5" descr="Screen Shot 2019-02-22 at 7.20.13 PM.png"/>
          <p:cNvPicPr>
            <a:picLocks noChangeAspect="1"/>
          </p:cNvPicPr>
          <p:nvPr/>
        </p:nvPicPr>
        <p:blipFill>
          <a:blip r:embed="rId3"/>
          <a:stretch>
            <a:fillRect/>
          </a:stretch>
        </p:blipFill>
        <p:spPr>
          <a:xfrm>
            <a:off x="457200" y="1524000"/>
            <a:ext cx="2438400" cy="3169273"/>
          </a:xfrm>
          <a:prstGeom prst="rect">
            <a:avLst/>
          </a:prstGeom>
          <a:ln>
            <a:noFill/>
          </a:ln>
          <a:effectLst>
            <a:softEdge rad="112500"/>
          </a:effectLst>
        </p:spPr>
      </p:pic>
      <p:pic>
        <p:nvPicPr>
          <p:cNvPr id="9" name="Picture 8" descr="20170321_150506.jpg"/>
          <p:cNvPicPr>
            <a:picLocks noChangeAspect="1"/>
          </p:cNvPicPr>
          <p:nvPr/>
        </p:nvPicPr>
        <p:blipFill>
          <a:blip r:embed="rId4"/>
          <a:stretch>
            <a:fillRect/>
          </a:stretch>
        </p:blipFill>
        <p:spPr>
          <a:xfrm>
            <a:off x="3886200" y="1524000"/>
            <a:ext cx="4572000" cy="3429000"/>
          </a:xfrm>
          <a:prstGeom prst="rect">
            <a:avLst/>
          </a:prstGeom>
          <a:ln>
            <a:noFill/>
          </a:ln>
          <a:effectLst>
            <a:softEdge rad="112500"/>
          </a:effectLst>
        </p:spPr>
      </p:pic>
      <p:pic>
        <p:nvPicPr>
          <p:cNvPr id="11" name="Picture 10" descr="topelorchestra_2015_1.jpg"/>
          <p:cNvPicPr>
            <a:picLocks noChangeAspect="1"/>
          </p:cNvPicPr>
          <p:nvPr/>
        </p:nvPicPr>
        <p:blipFill>
          <a:blip r:embed="rId5"/>
          <a:stretch>
            <a:fillRect/>
          </a:stretch>
        </p:blipFill>
        <p:spPr>
          <a:xfrm>
            <a:off x="1143000" y="4007236"/>
            <a:ext cx="4573588" cy="2545964"/>
          </a:xfrm>
          <a:prstGeom prst="rect">
            <a:avLst/>
          </a:prstGeom>
          <a:ln>
            <a:noFill/>
          </a:ln>
          <a:effectLst>
            <a:softEdge rad="112500"/>
          </a:effectLst>
        </p:spPr>
      </p:pic>
    </p:spTree>
  </p:cSld>
  <p:clrMapOvr>
    <a:masterClrMapping/>
  </p:clrMapOvr>
  <p:transition>
    <p:cut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10927</TotalTime>
  <Words>1585</Words>
  <Application>Microsoft Macintosh PowerPoint</Application>
  <PresentationFormat>On-screen Show (4:3)</PresentationFormat>
  <Paragraphs>352</Paragraphs>
  <Slides>62</Slides>
  <Notes>62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ＭＳ Ｐゴシック</vt:lpstr>
      <vt:lpstr>Arial</vt:lpstr>
      <vt:lpstr>Avenir Light</vt:lpstr>
      <vt:lpstr>Calibri</vt:lpstr>
      <vt:lpstr>Helvetica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First Performance National Day of Celebration (Third Thursday of November Annually) </vt:lpstr>
      <vt:lpstr> First Performance National Day of Celebration (Third Thursday of November Annually)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from LIVE at the 2017 Midwest Clinic Poll Everywhere via Smart Phone</vt:lpstr>
      <vt:lpstr>Response from LIVE at the 2017 Midwest Clinic </vt:lpstr>
      <vt:lpstr>Response from LIVE at the 2017 Midwest Clinic </vt:lpstr>
      <vt:lpstr>Response from LIVE at the 2017 Midwest Clinic </vt:lpstr>
      <vt:lpstr>PowerPoint Presentation</vt:lpstr>
      <vt:lpstr>Response from Mario Moody, Director </vt:lpstr>
      <vt:lpstr>Response from Mario Moody, Director </vt:lpstr>
      <vt:lpstr>It’s all FREE to Download!</vt:lpstr>
      <vt:lpstr> 2. The “2-Note” Partnership Halftime Show provides a quality activity and good modeling.  </vt:lpstr>
      <vt:lpstr> 2. The “2-Note” Partnership Halftime Show </vt:lpstr>
      <vt:lpstr>PowerPoint Presentation</vt:lpstr>
      <vt:lpstr>PowerPoint Presentation</vt:lpstr>
      <vt:lpstr>PowerPoint Presentation</vt:lpstr>
      <vt:lpstr>PowerPoint Presentation</vt:lpstr>
      <vt:lpstr>3. High School Students Can Help and Grow Too!</vt:lpstr>
      <vt:lpstr>3. High School Students Can Help and Grow Too!</vt:lpstr>
      <vt:lpstr>3. High School Students Can Help and Grow Too!</vt:lpstr>
      <vt:lpstr>3. High School Students Can Help and Grow Too!</vt:lpstr>
      <vt:lpstr>3. High School Students Can Help and Grow Too!</vt:lpstr>
      <vt:lpstr>3. High School Students Can Help and Grow Too!</vt:lpstr>
      <vt:lpstr>3. High School Students Can Help and Grow Too!</vt:lpstr>
      <vt:lpstr>3. High School Students Can Help and Grow Too!</vt:lpstr>
      <vt:lpstr>PowerPoint Presentation</vt:lpstr>
      <vt:lpstr>4. Students don’t quit if their parents are involved ACTIVELY in the program! </vt:lpstr>
      <vt:lpstr>4. Students don’t quit if their parents are involved ACTIVELY in the program! </vt:lpstr>
      <vt:lpstr>4. Students don’t quit if their parents are involved ACTIVELY in the program! </vt:lpstr>
      <vt:lpstr>PowerPoint Presentation</vt:lpstr>
      <vt:lpstr>PowerPoint Presentation</vt:lpstr>
      <vt:lpstr>4. Students don’t quit if their parents are involved ACTIVELY in the program! </vt:lpstr>
      <vt:lpstr>PowerPoint Presentation</vt:lpstr>
      <vt:lpstr>PowerPoint Presentation</vt:lpstr>
      <vt:lpstr>PowerPoint Presentation</vt:lpstr>
      <vt:lpstr>PowerPoint Presentation</vt:lpstr>
      <vt:lpstr>PowerPoint Presentation</vt:lpstr>
      <vt:lpstr>PowerPoint Presentation</vt:lpstr>
      <vt:lpstr>5. Reflection </vt:lpstr>
      <vt:lpstr>5. Reflection </vt:lpstr>
      <vt:lpstr>M.A.C. Resources </vt:lpstr>
      <vt:lpstr>Contact Information  Marcia Neel marcia@musicedconsultants.net @MusicEdConsult on Twitter 702.361.3553  Complimentary Recruitment and Retention Materials www.musicachievementcouncil.org</vt:lpstr>
    </vt:vector>
  </TitlesOfParts>
  <Company>Music Achievement Council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NAMM / Bill Harvey</dc:creator>
  <cp:lastModifiedBy>Marcia Neel</cp:lastModifiedBy>
  <cp:revision>1968</cp:revision>
  <dcterms:created xsi:type="dcterms:W3CDTF">2019-02-23T03:37:48Z</dcterms:created>
  <dcterms:modified xsi:type="dcterms:W3CDTF">2019-02-23T23:06:40Z</dcterms:modified>
</cp:coreProperties>
</file>